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680" r:id="rId5"/>
  </p:sldMasterIdLst>
  <p:notesMasterIdLst>
    <p:notesMasterId r:id="rId50"/>
  </p:notesMasterIdLst>
  <p:sldIdLst>
    <p:sldId id="308" r:id="rId6"/>
    <p:sldId id="266" r:id="rId7"/>
    <p:sldId id="347" r:id="rId8"/>
    <p:sldId id="265" r:id="rId9"/>
    <p:sldId id="342" r:id="rId10"/>
    <p:sldId id="345" r:id="rId11"/>
    <p:sldId id="315" r:id="rId12"/>
    <p:sldId id="346" r:id="rId13"/>
    <p:sldId id="311" r:id="rId14"/>
    <p:sldId id="333" r:id="rId15"/>
    <p:sldId id="348" r:id="rId16"/>
    <p:sldId id="312" r:id="rId17"/>
    <p:sldId id="358" r:id="rId18"/>
    <p:sldId id="335" r:id="rId19"/>
    <p:sldId id="320" r:id="rId20"/>
    <p:sldId id="336" r:id="rId21"/>
    <p:sldId id="323" r:id="rId22"/>
    <p:sldId id="326" r:id="rId23"/>
    <p:sldId id="324" r:id="rId24"/>
    <p:sldId id="328" r:id="rId25"/>
    <p:sldId id="349" r:id="rId26"/>
    <p:sldId id="339" r:id="rId27"/>
    <p:sldId id="350" r:id="rId28"/>
    <p:sldId id="351" r:id="rId29"/>
    <p:sldId id="330" r:id="rId30"/>
    <p:sldId id="352" r:id="rId31"/>
    <p:sldId id="340" r:id="rId32"/>
    <p:sldId id="314" r:id="rId33"/>
    <p:sldId id="331" r:id="rId34"/>
    <p:sldId id="275" r:id="rId35"/>
    <p:sldId id="353" r:id="rId36"/>
    <p:sldId id="357" r:id="rId37"/>
    <p:sldId id="354" r:id="rId38"/>
    <p:sldId id="355" r:id="rId39"/>
    <p:sldId id="356" r:id="rId40"/>
    <p:sldId id="329" r:id="rId41"/>
    <p:sldId id="313" r:id="rId42"/>
    <p:sldId id="321" r:id="rId43"/>
    <p:sldId id="322" r:id="rId44"/>
    <p:sldId id="334" r:id="rId45"/>
    <p:sldId id="332" r:id="rId46"/>
    <p:sldId id="337" r:id="rId47"/>
    <p:sldId id="316" r:id="rId48"/>
    <p:sldId id="31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4CFF7-68E5-4A23-AB2A-BF20DE247047}" v="2648" vWet="2650" dt="2023-04-04T14:59:25.521"/>
    <p1510:client id="{63CFA6C7-89C8-9677-8392-B8FA022092D8}" v="70" dt="2023-04-04T14:50:02.526"/>
    <p1510:client id="{DAD83E73-45CD-5411-EEBB-1BA58CEE64EC}" v="154" dt="2023-04-04T15:03:20.4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86"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11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Calibri"/>
              <a:buChar char="-"/>
              <a:defRPr/>
            </a:pPr>
            <a:r>
              <a:rPr lang="en-US" sz="1800" err="1">
                <a:latin typeface="Times New Roman"/>
                <a:ea typeface="Microsoft Sans Serif"/>
                <a:cs typeface="Times New Roman"/>
              </a:rPr>
              <a:t>Giới</a:t>
            </a:r>
            <a:r>
              <a:rPr lang="en-US" sz="1800">
                <a:latin typeface="Times New Roman"/>
                <a:ea typeface="Microsoft Sans Serif"/>
                <a:cs typeface="Times New Roman"/>
              </a:rPr>
              <a:t> </a:t>
            </a:r>
            <a:r>
              <a:rPr lang="en-US" sz="1800" err="1">
                <a:latin typeface="Times New Roman"/>
                <a:ea typeface="Microsoft Sans Serif"/>
                <a:cs typeface="Times New Roman"/>
              </a:rPr>
              <a:t>thiệu</a:t>
            </a:r>
            <a:r>
              <a:rPr lang="en-US" sz="1800">
                <a:latin typeface="Times New Roman"/>
                <a:ea typeface="Microsoft Sans Serif"/>
                <a:cs typeface="Times New Roman"/>
              </a:rPr>
              <a:t> </a:t>
            </a:r>
            <a:r>
              <a:rPr lang="en-US" sz="1800" err="1">
                <a:latin typeface="Times New Roman"/>
                <a:ea typeface="Microsoft Sans Serif"/>
                <a:cs typeface="Times New Roman"/>
              </a:rPr>
              <a:t>về</a:t>
            </a:r>
            <a:r>
              <a:rPr lang="en-US" sz="1800">
                <a:latin typeface="Times New Roman"/>
                <a:ea typeface="Microsoft Sans Serif"/>
                <a:cs typeface="Times New Roman"/>
              </a:rPr>
              <a:t> </a:t>
            </a:r>
            <a:r>
              <a:rPr lang="en-US" sz="1800" err="1">
                <a:latin typeface="Times New Roman"/>
                <a:ea typeface="Microsoft Sans Serif"/>
                <a:cs typeface="Times New Roman"/>
              </a:rPr>
              <a:t>các</a:t>
            </a:r>
            <a:r>
              <a:rPr lang="en-US" sz="1800">
                <a:latin typeface="Times New Roman"/>
                <a:ea typeface="Microsoft Sans Serif"/>
                <a:cs typeface="Times New Roman"/>
              </a:rPr>
              <a:t> </a:t>
            </a:r>
            <a:r>
              <a:rPr lang="en-US" sz="1800" err="1">
                <a:latin typeface="Times New Roman"/>
                <a:ea typeface="Microsoft Sans Serif"/>
                <a:cs typeface="Times New Roman"/>
              </a:rPr>
              <a:t>thuật</a:t>
            </a:r>
            <a:r>
              <a:rPr lang="en-US" sz="1800">
                <a:latin typeface="Times New Roman"/>
                <a:ea typeface="Microsoft Sans Serif"/>
                <a:cs typeface="Times New Roman"/>
              </a:rPr>
              <a:t> </a:t>
            </a:r>
            <a:r>
              <a:rPr lang="en-US" sz="1800" err="1">
                <a:latin typeface="Times New Roman"/>
                <a:ea typeface="Microsoft Sans Serif"/>
                <a:cs typeface="Times New Roman"/>
              </a:rPr>
              <a:t>toán</a:t>
            </a:r>
            <a:r>
              <a:rPr lang="en-US" sz="1800">
                <a:latin typeface="Times New Roman"/>
                <a:ea typeface="Microsoft Sans Serif"/>
                <a:cs typeface="Times New Roman"/>
              </a:rPr>
              <a:t> </a:t>
            </a:r>
            <a:r>
              <a:rPr lang="en-US" sz="1800" err="1">
                <a:latin typeface="Times New Roman"/>
                <a:ea typeface="Microsoft Sans Serif"/>
                <a:cs typeface="Times New Roman"/>
              </a:rPr>
              <a:t>gợi</a:t>
            </a:r>
            <a:r>
              <a:rPr lang="en-US" sz="1800">
                <a:latin typeface="Times New Roman"/>
                <a:ea typeface="Microsoft Sans Serif"/>
                <a:cs typeface="Times New Roman"/>
              </a:rPr>
              <a:t> ý</a:t>
            </a:r>
            <a:endParaRPr lang="en-US">
              <a:latin typeface="Calibri" panose="020F0502020204030204"/>
              <a:ea typeface="Microsoft Sans Serif"/>
              <a:cs typeface="Calibri" panose="020F0502020204030204"/>
            </a:endParaRPr>
          </a:p>
          <a:p>
            <a:pPr marL="285750" indent="-285750">
              <a:buFont typeface="Calibri"/>
              <a:buChar char="-"/>
              <a:defRPr/>
            </a:pPr>
            <a:r>
              <a:rPr lang="en-US" sz="1800">
                <a:latin typeface="Times New Roman"/>
                <a:ea typeface="Microsoft Sans Serif"/>
                <a:cs typeface="Times New Roman"/>
              </a:rPr>
              <a:t>Trong </a:t>
            </a:r>
            <a:r>
              <a:rPr lang="en-US" sz="1800" err="1">
                <a:latin typeface="Times New Roman"/>
                <a:ea typeface="Microsoft Sans Serif"/>
                <a:cs typeface="Times New Roman"/>
              </a:rPr>
              <a:t>luận</a:t>
            </a:r>
            <a:r>
              <a:rPr lang="en-US" sz="1800">
                <a:latin typeface="Times New Roman"/>
                <a:ea typeface="Microsoft Sans Serif"/>
                <a:cs typeface="Times New Roman"/>
              </a:rPr>
              <a:t> </a:t>
            </a:r>
            <a:r>
              <a:rPr lang="en-US" sz="1800" err="1">
                <a:latin typeface="Times New Roman"/>
                <a:ea typeface="Microsoft Sans Serif"/>
                <a:cs typeface="Times New Roman"/>
              </a:rPr>
              <a:t>văn</a:t>
            </a:r>
            <a:r>
              <a:rPr lang="en-US" sz="1800">
                <a:latin typeface="Times New Roman"/>
                <a:ea typeface="Microsoft Sans Serif"/>
                <a:cs typeface="Times New Roman"/>
              </a:rPr>
              <a:t> </a:t>
            </a:r>
            <a:r>
              <a:rPr lang="en-US" sz="1800" err="1">
                <a:latin typeface="Times New Roman"/>
                <a:ea typeface="Microsoft Sans Serif"/>
                <a:cs typeface="Times New Roman"/>
              </a:rPr>
              <a:t>này</a:t>
            </a:r>
            <a:r>
              <a:rPr lang="en-US" sz="1800">
                <a:latin typeface="Times New Roman"/>
                <a:ea typeface="Microsoft Sans Serif"/>
                <a:cs typeface="Times New Roman"/>
              </a:rPr>
              <a:t> </a:t>
            </a:r>
            <a:r>
              <a:rPr lang="en-US" sz="1800" err="1">
                <a:latin typeface="Times New Roman"/>
                <a:ea typeface="Microsoft Sans Serif"/>
                <a:cs typeface="Times New Roman"/>
              </a:rPr>
              <a:t>sử</a:t>
            </a:r>
            <a:r>
              <a:rPr lang="en-US" sz="1800">
                <a:latin typeface="Times New Roman"/>
                <a:ea typeface="Microsoft Sans Serif"/>
                <a:cs typeface="Times New Roman"/>
              </a:rPr>
              <a:t> </a:t>
            </a:r>
            <a:r>
              <a:rPr lang="en-US" sz="1800" err="1">
                <a:latin typeface="Times New Roman"/>
                <a:ea typeface="Microsoft Sans Serif"/>
                <a:cs typeface="Times New Roman"/>
              </a:rPr>
              <a:t>dụng</a:t>
            </a:r>
            <a:r>
              <a:rPr lang="en-US" sz="1800">
                <a:latin typeface="Times New Roman"/>
                <a:ea typeface="Microsoft Sans Serif"/>
                <a:cs typeface="Times New Roman"/>
              </a:rPr>
              <a:t> </a:t>
            </a:r>
            <a:r>
              <a:rPr lang="en-US" sz="1800" err="1">
                <a:latin typeface="Times New Roman"/>
                <a:ea typeface="Microsoft Sans Serif"/>
                <a:cs typeface="Times New Roman"/>
              </a:rPr>
              <a:t>thuật</a:t>
            </a:r>
            <a:r>
              <a:rPr lang="en-US" sz="1800">
                <a:latin typeface="Times New Roman"/>
                <a:ea typeface="Microsoft Sans Serif"/>
                <a:cs typeface="Times New Roman"/>
              </a:rPr>
              <a:t> </a:t>
            </a:r>
            <a:r>
              <a:rPr lang="en-US" sz="1800" err="1">
                <a:latin typeface="Times New Roman"/>
                <a:ea typeface="Microsoft Sans Serif"/>
                <a:cs typeface="Times New Roman"/>
              </a:rPr>
              <a:t>toán</a:t>
            </a:r>
            <a:r>
              <a:rPr lang="en-US" sz="1800">
                <a:latin typeface="Times New Roman"/>
                <a:ea typeface="Microsoft Sans Serif"/>
                <a:cs typeface="Times New Roman"/>
              </a:rPr>
              <a:t> ...</a:t>
            </a:r>
          </a:p>
          <a:p>
            <a:pPr marL="285750" indent="-285750">
              <a:buFont typeface="Calibri"/>
              <a:buChar char="-"/>
              <a:defRPr/>
            </a:pPr>
            <a:r>
              <a:rPr lang="en-US" sz="1800">
                <a:solidFill>
                  <a:srgbClr val="262140"/>
                </a:solidFill>
                <a:effectLst/>
                <a:latin typeface="Times New Roman" panose="02020603050405020304" pitchFamily="18" charset="0"/>
                <a:ea typeface="Microsoft Sans Serif" panose="020B0604020202020204" pitchFamily="34" charset="0"/>
              </a:rPr>
              <a:t>Content-based </a:t>
            </a:r>
            <a:r>
              <a:rPr lang="en-US" sz="1800" err="1">
                <a:solidFill>
                  <a:srgbClr val="262140"/>
                </a:solidFill>
                <a:effectLst/>
                <a:latin typeface="Times New Roman" panose="02020603050405020304" pitchFamily="18" charset="0"/>
                <a:ea typeface="Microsoft Sans Serif" panose="020B0604020202020204" pitchFamily="34" charset="0"/>
              </a:rPr>
              <a:t>là</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thuật</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toán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gợi</a:t>
            </a:r>
            <a:r>
              <a:rPr lang="en-US" sz="1800">
                <a:solidFill>
                  <a:srgbClr val="262140"/>
                </a:solidFill>
                <a:effectLst/>
                <a:latin typeface="Times New Roman" panose="02020603050405020304" pitchFamily="18" charset="0"/>
                <a:ea typeface="Microsoft Sans Serif" panose="020B0604020202020204" pitchFamily="34" charset="0"/>
              </a:rPr>
              <a:t> ý </a:t>
            </a:r>
            <a:r>
              <a:rPr lang="en-US" sz="1800" err="1">
                <a:solidFill>
                  <a:srgbClr val="262140"/>
                </a:solidFill>
                <a:effectLst/>
                <a:latin typeface="Times New Roman" panose="02020603050405020304" pitchFamily="18" charset="0"/>
                <a:ea typeface="Microsoft Sans Serif" panose="020B0604020202020204" pitchFamily="34" charset="0"/>
              </a:rPr>
              <a:t>sản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phẩm</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phù</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hợp</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với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mục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đích</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của</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người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dùng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Nó</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hoạt</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động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dựa</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trên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thông</a:t>
            </a:r>
            <a:r>
              <a:rPr lang="en-US" sz="1800">
                <a:solidFill>
                  <a:srgbClr val="262140"/>
                </a:solidFill>
                <a:effectLst/>
                <a:latin typeface="Times New Roman" panose="02020603050405020304" pitchFamily="18" charset="0"/>
                <a:ea typeface="Microsoft Sans Serif" panose="020B0604020202020204" pitchFamily="34" charset="0"/>
              </a:rPr>
              <a:t> tin </a:t>
            </a:r>
            <a:r>
              <a:rPr lang="en-US" sz="1800" err="1">
                <a:solidFill>
                  <a:srgbClr val="262140"/>
                </a:solidFill>
                <a:effectLst/>
                <a:latin typeface="Times New Roman" panose="02020603050405020304" pitchFamily="18" charset="0"/>
                <a:ea typeface="Microsoft Sans Serif" panose="020B0604020202020204" pitchFamily="34" charset="0"/>
              </a:rPr>
              <a:t>về</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nội</a:t>
            </a:r>
            <a:r>
              <a:rPr lang="en-US" sz="1800">
                <a:solidFill>
                  <a:srgbClr val="262140"/>
                </a:solidFill>
                <a:effectLst/>
                <a:latin typeface="Times New Roman" panose="02020603050405020304" pitchFamily="18" charset="0"/>
                <a:ea typeface="Microsoft Sans Serif" panose="020B0604020202020204" pitchFamily="34" charset="0"/>
              </a:rPr>
              <a:t> dung </a:t>
            </a:r>
            <a:r>
              <a:rPr lang="en-US" sz="1800" err="1">
                <a:solidFill>
                  <a:srgbClr val="262140"/>
                </a:solidFill>
                <a:effectLst/>
                <a:latin typeface="Times New Roman" panose="02020603050405020304" pitchFamily="18" charset="0"/>
                <a:ea typeface="Microsoft Sans Serif" panose="020B0604020202020204" pitchFamily="34" charset="0"/>
              </a:rPr>
              <a:t>của</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sản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phẩm</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như</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tên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mô</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tả</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thể</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loại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giá</a:t>
            </a:r>
            <a:r>
              <a:rPr lang="en-US" sz="1800">
                <a:solidFill>
                  <a:srgbClr val="262140"/>
                </a:solidFill>
                <a:effectLst/>
                <a:latin typeface="Times New Roman" panose="02020603050405020304" pitchFamily="18" charset="0"/>
                <a:ea typeface="Microsoft Sans Serif" panose="020B0604020202020204" pitchFamily="34" charset="0"/>
              </a:rPr>
              <a:t>, v.v. </a:t>
            </a:r>
            <a:r>
              <a:rPr lang="en-US" sz="1800" err="1">
                <a:solidFill>
                  <a:srgbClr val="262140"/>
                </a:solidFill>
                <a:effectLst/>
                <a:latin typeface="Times New Roman" panose="02020603050405020304" pitchFamily="18" charset="0"/>
                <a:ea typeface="Microsoft Sans Serif" panose="020B0604020202020204" pitchFamily="34" charset="0"/>
              </a:rPr>
              <a:t>để</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tìm</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ra</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được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những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sản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phẩm</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tương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đồng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với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sản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phẩm</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đang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được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xem</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bởi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người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dùng</a:t>
            </a:r>
            <a:r>
              <a:rPr lang="en-US" sz="1800">
                <a:solidFill>
                  <a:srgbClr val="262140"/>
                </a:solidFill>
                <a:effectLst/>
                <a:latin typeface="Times New Roman" panose="02020603050405020304" pitchFamily="18" charset="0"/>
                <a:ea typeface="Microsoft Sans Serif" panose="020B0604020202020204" pitchFamily="34" charset="0"/>
              </a:rPr>
              <a:t>. </a:t>
            </a:r>
            <a:endParaRPr lang="en-US" sz="1800">
              <a:solidFill>
                <a:srgbClr val="262140"/>
              </a:solidFill>
              <a:effectLst/>
              <a:latin typeface="Times New Roman"/>
              <a:ea typeface="Microsoft Sans Serif"/>
              <a:cs typeface="Times New Roman"/>
            </a:endParaRPr>
          </a:p>
          <a:p>
            <a:pPr marL="285750" indent="-285750">
              <a:buFont typeface="Calibri"/>
              <a:buChar char="-"/>
              <a:defRPr/>
            </a:pPr>
            <a:r>
              <a:rPr lang="en-US" sz="1800" err="1">
                <a:solidFill>
                  <a:srgbClr val="262140"/>
                </a:solidFill>
                <a:effectLst/>
                <a:latin typeface="Times New Roman"/>
                <a:ea typeface="Microsoft Sans Serif"/>
                <a:cs typeface="Times New Roman"/>
              </a:rPr>
              <a:t>Colab</a:t>
            </a:r>
            <a:r>
              <a:rPr lang="en-US" sz="1800">
                <a:solidFill>
                  <a:srgbClr val="262140"/>
                </a:solidFill>
                <a:effectLst/>
                <a:latin typeface="Times New Roman"/>
                <a:ea typeface="Microsoft Sans Serif"/>
                <a:cs typeface="Times New Roman"/>
              </a:rPr>
              <a:t>: </a:t>
            </a:r>
            <a:r>
              <a:rPr lang="en-US" sz="1800" err="1">
                <a:solidFill>
                  <a:srgbClr val="262140"/>
                </a:solidFill>
                <a:effectLst/>
                <a:latin typeface="Times New Roman"/>
                <a:ea typeface="Microsoft Sans Serif"/>
                <a:cs typeface="Times New Roman"/>
              </a:rPr>
              <a:t>dựa</a:t>
            </a:r>
            <a:r>
              <a:rPr lang="en-US" sz="1800">
                <a:solidFill>
                  <a:srgbClr val="262140"/>
                </a:solidFill>
                <a:effectLst/>
                <a:latin typeface="Times New Roman"/>
                <a:ea typeface="Microsoft Sans Serif"/>
                <a:cs typeface="Times New Roman"/>
              </a:rPr>
              <a:t> </a:t>
            </a:r>
            <a:r>
              <a:rPr lang="en-US" sz="1800" err="1">
                <a:solidFill>
                  <a:srgbClr val="262140"/>
                </a:solidFill>
                <a:effectLst/>
                <a:latin typeface="Times New Roman"/>
                <a:ea typeface="Microsoft Sans Serif"/>
                <a:cs typeface="Times New Roman"/>
              </a:rPr>
              <a:t>trên</a:t>
            </a:r>
            <a:r>
              <a:rPr lang="en-US" sz="1800">
                <a:solidFill>
                  <a:srgbClr val="262140"/>
                </a:solidFill>
                <a:effectLst/>
                <a:latin typeface="Times New Roman"/>
                <a:ea typeface="Microsoft Sans Serif"/>
                <a:cs typeface="Times New Roman"/>
              </a:rPr>
              <a:t> </a:t>
            </a:r>
            <a:r>
              <a:rPr lang="en-US" sz="1800" err="1">
                <a:solidFill>
                  <a:srgbClr val="262140"/>
                </a:solidFill>
                <a:effectLst/>
                <a:latin typeface="Times New Roman"/>
                <a:ea typeface="Microsoft Sans Serif"/>
                <a:cs typeface="Times New Roman"/>
              </a:rPr>
              <a:t>sự</a:t>
            </a:r>
            <a:r>
              <a:rPr lang="en-US" sz="1800">
                <a:solidFill>
                  <a:srgbClr val="262140"/>
                </a:solidFill>
                <a:effectLst/>
                <a:latin typeface="Times New Roman"/>
                <a:ea typeface="Microsoft Sans Serif"/>
                <a:cs typeface="Times New Roman"/>
              </a:rPr>
              <a:t> </a:t>
            </a:r>
            <a:r>
              <a:rPr lang="en-US" sz="1800" err="1">
                <a:solidFill>
                  <a:srgbClr val="262140"/>
                </a:solidFill>
                <a:effectLst/>
                <a:latin typeface="Times New Roman"/>
                <a:ea typeface="Microsoft Sans Serif"/>
                <a:cs typeface="Times New Roman"/>
              </a:rPr>
              <a:t>tương</a:t>
            </a:r>
            <a:r>
              <a:rPr lang="en-US" sz="1800">
                <a:solidFill>
                  <a:srgbClr val="262140"/>
                </a:solidFill>
                <a:effectLst/>
                <a:latin typeface="Times New Roman"/>
                <a:ea typeface="Microsoft Sans Serif"/>
                <a:cs typeface="Times New Roman"/>
              </a:rPr>
              <a:t> </a:t>
            </a:r>
            <a:r>
              <a:rPr lang="en-US" sz="1800" err="1">
                <a:solidFill>
                  <a:srgbClr val="262140"/>
                </a:solidFill>
                <a:effectLst/>
                <a:latin typeface="Times New Roman"/>
                <a:ea typeface="Microsoft Sans Serif"/>
                <a:cs typeface="Times New Roman"/>
              </a:rPr>
              <a:t>đồng</a:t>
            </a:r>
            <a:r>
              <a:rPr lang="en-US" sz="1800">
                <a:solidFill>
                  <a:srgbClr val="262140"/>
                </a:solidFill>
                <a:effectLst/>
                <a:latin typeface="Times New Roman"/>
                <a:ea typeface="Microsoft Sans Serif"/>
                <a:cs typeface="Times New Roman"/>
              </a:rPr>
              <a:t> </a:t>
            </a:r>
            <a:r>
              <a:rPr lang="en-US" sz="1800" err="1">
                <a:solidFill>
                  <a:srgbClr val="262140"/>
                </a:solidFill>
                <a:effectLst/>
                <a:latin typeface="Times New Roman"/>
                <a:ea typeface="Microsoft Sans Serif"/>
                <a:cs typeface="Times New Roman"/>
              </a:rPr>
              <a:t>của</a:t>
            </a:r>
            <a:r>
              <a:rPr lang="en-US" sz="1800">
                <a:solidFill>
                  <a:srgbClr val="262140"/>
                </a:solidFill>
                <a:effectLst/>
                <a:latin typeface="Times New Roman"/>
                <a:ea typeface="Microsoft Sans Serif"/>
                <a:cs typeface="Times New Roman"/>
              </a:rPr>
              <a:t> </a:t>
            </a:r>
            <a:r>
              <a:rPr lang="en-US" sz="1800" err="1">
                <a:solidFill>
                  <a:srgbClr val="262140"/>
                </a:solidFill>
                <a:effectLst/>
                <a:latin typeface="Times New Roman"/>
                <a:ea typeface="Microsoft Sans Serif"/>
                <a:cs typeface="Times New Roman"/>
              </a:rPr>
              <a:t>sản</a:t>
            </a:r>
            <a:r>
              <a:rPr lang="en-US" sz="1800">
                <a:solidFill>
                  <a:srgbClr val="262140"/>
                </a:solidFill>
                <a:effectLst/>
                <a:latin typeface="Times New Roman"/>
                <a:ea typeface="Microsoft Sans Serif"/>
                <a:cs typeface="Times New Roman"/>
              </a:rPr>
              <a:t> </a:t>
            </a:r>
            <a:r>
              <a:rPr lang="en-US" sz="1800" err="1">
                <a:solidFill>
                  <a:srgbClr val="262140"/>
                </a:solidFill>
                <a:effectLst/>
                <a:latin typeface="Times New Roman"/>
                <a:ea typeface="Microsoft Sans Serif"/>
                <a:cs typeface="Times New Roman"/>
              </a:rPr>
              <a:t>phẩm</a:t>
            </a:r>
            <a:r>
              <a:rPr lang="en-US" sz="1800">
                <a:solidFill>
                  <a:srgbClr val="262140"/>
                </a:solidFill>
                <a:effectLst/>
                <a:latin typeface="Times New Roman"/>
                <a:ea typeface="Microsoft Sans Serif"/>
                <a:cs typeface="Times New Roman"/>
              </a:rPr>
              <a:t>/</a:t>
            </a:r>
            <a:r>
              <a:rPr lang="en-US" sz="1800" err="1">
                <a:solidFill>
                  <a:srgbClr val="262140"/>
                </a:solidFill>
                <a:effectLst/>
                <a:latin typeface="Times New Roman"/>
                <a:ea typeface="Microsoft Sans Serif"/>
                <a:cs typeface="Times New Roman"/>
              </a:rPr>
              <a:t>người</a:t>
            </a:r>
            <a:r>
              <a:rPr lang="en-US" sz="1800">
                <a:solidFill>
                  <a:srgbClr val="262140"/>
                </a:solidFill>
                <a:effectLst/>
                <a:latin typeface="Times New Roman"/>
                <a:ea typeface="Microsoft Sans Serif"/>
                <a:cs typeface="Times New Roman"/>
              </a:rPr>
              <a:t> </a:t>
            </a:r>
            <a:r>
              <a:rPr lang="en-US" sz="1800" err="1">
                <a:solidFill>
                  <a:srgbClr val="262140"/>
                </a:solidFill>
                <a:effectLst/>
                <a:latin typeface="Times New Roman"/>
                <a:ea typeface="Microsoft Sans Serif"/>
                <a:cs typeface="Times New Roman"/>
              </a:rPr>
              <a:t>dùng</a:t>
            </a:r>
            <a:endParaRPr lang="en-US" sz="1800">
              <a:solidFill>
                <a:srgbClr val="262140"/>
              </a:solidFill>
              <a:effectLst/>
              <a:latin typeface="Times New Roman"/>
              <a:ea typeface="Microsoft Sans Serif"/>
              <a:cs typeface="Times New Roman"/>
            </a:endParaRPr>
          </a:p>
          <a:p>
            <a:pPr marL="285750" indent="-285750">
              <a:buFont typeface="Calibri"/>
              <a:buChar char="-"/>
              <a:defRPr/>
            </a:pPr>
            <a:r>
              <a:rPr lang="en-US" sz="1800">
                <a:solidFill>
                  <a:srgbClr val="262140"/>
                </a:solidFill>
                <a:effectLst/>
                <a:latin typeface="Times New Roman"/>
                <a:ea typeface="Microsoft Sans Serif"/>
                <a:cs typeface="Times New Roman"/>
              </a:rPr>
              <a:t>Demographic: </a:t>
            </a:r>
            <a:r>
              <a:rPr lang="en-US" sz="1800" err="1">
                <a:solidFill>
                  <a:srgbClr val="262140"/>
                </a:solidFill>
                <a:effectLst/>
                <a:latin typeface="Times New Roman" panose="02020603050405020304" pitchFamily="18" charset="0"/>
                <a:ea typeface="Microsoft Sans Serif" panose="020B0604020202020204" pitchFamily="34" charset="0"/>
              </a:rPr>
              <a:t>dựa</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trên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đặc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tính</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thông</a:t>
            </a:r>
            <a:r>
              <a:rPr lang="en-US" sz="1800">
                <a:solidFill>
                  <a:srgbClr val="262140"/>
                </a:solidFill>
                <a:effectLst/>
                <a:latin typeface="Times New Roman" panose="02020603050405020304" pitchFamily="18" charset="0"/>
                <a:ea typeface="Microsoft Sans Serif" panose="020B0604020202020204" pitchFamily="34" charset="0"/>
              </a:rPr>
              <a:t> tin </a:t>
            </a:r>
            <a:r>
              <a:rPr lang="en-US" sz="1800" err="1">
                <a:solidFill>
                  <a:srgbClr val="262140"/>
                </a:solidFill>
                <a:effectLst/>
                <a:latin typeface="Times New Roman" panose="02020603050405020304" pitchFamily="18" charset="0"/>
                <a:ea typeface="Microsoft Sans Serif" panose="020B0604020202020204" pitchFamily="34" charset="0"/>
              </a:rPr>
              <a:t>cơ</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bản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của</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người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dùng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như</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độ</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tuổi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giới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tính</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nghề</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nghiệp</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v.v</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và</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sử</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dụng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chúng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để</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tìm</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các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sản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phẩm</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phù</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hợp</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với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nhu</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cầu</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của</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người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dùng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đó</a:t>
            </a:r>
            <a:endParaRPr lang="en-US" sz="1800">
              <a:solidFill>
                <a:srgbClr val="262140"/>
              </a:solidFill>
              <a:effectLst/>
              <a:latin typeface="Times New Roman" panose="02020603050405020304" pitchFamily="18" charset="0"/>
              <a:ea typeface="Microsoft Sans Serif" panose="020B0604020202020204" pitchFamily="34" charset="0"/>
            </a:endParaRPr>
          </a:p>
          <a:p>
            <a:pPr marL="285750" indent="-285750">
              <a:buFont typeface="Calibri"/>
              <a:buChar char="-"/>
              <a:defRPr/>
            </a:pPr>
            <a:r>
              <a:rPr lang="en-US" sz="1800">
                <a:solidFill>
                  <a:srgbClr val="262140"/>
                </a:solidFill>
                <a:effectLst/>
                <a:latin typeface="Times New Roman" panose="02020603050405020304" pitchFamily="18" charset="0"/>
                <a:ea typeface="Microsoft Sans Serif" panose="020B0604020202020204" pitchFamily="34" charset="0"/>
              </a:rPr>
              <a:t>Hot items: </a:t>
            </a:r>
            <a:r>
              <a:rPr lang="en-US" sz="1800" err="1">
                <a:solidFill>
                  <a:srgbClr val="262140"/>
                </a:solidFill>
                <a:effectLst/>
                <a:latin typeface="Times New Roman" panose="02020603050405020304" pitchFamily="18" charset="0"/>
                <a:ea typeface="Microsoft Sans Serif" panose="020B0604020202020204" pitchFamily="34" charset="0"/>
              </a:rPr>
              <a:t>lượt</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tương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tác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nhiều</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nhất</a:t>
            </a:r>
            <a:endParaRPr lang="en-US"/>
          </a:p>
          <a:p>
            <a:pPr>
              <a:defRPr/>
            </a:pPr>
            <a:endParaRPr lang="en-US">
              <a:cs typeface="Calibri" panose="020F0502020204030204"/>
            </a:endParaRPr>
          </a:p>
        </p:txBody>
      </p:sp>
    </p:spTree>
    <p:extLst>
      <p:ext uri="{BB962C8B-B14F-4D97-AF65-F5344CB8AC3E}">
        <p14:creationId xmlns:p14="http://schemas.microsoft.com/office/powerpoint/2010/main" val="2004715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lgn="just">
              <a:lnSpc>
                <a:spcPct val="150000"/>
              </a:lnSpc>
              <a:buFont typeface="Wingdings" panose="05000000000000000000" pitchFamily="2" charset="2"/>
              <a:buChar char="è"/>
            </a:pPr>
            <a:endParaRPr lang="en-US" sz="1200">
              <a:sym typeface="Wingdings" panose="05000000000000000000" pitchFamily="2" charset="2"/>
            </a:endParaRPr>
          </a:p>
          <a:p>
            <a:pPr marL="0" indent="0" algn="just">
              <a:lnSpc>
                <a:spcPct val="150000"/>
              </a:lnSpc>
              <a:buFont typeface="Wingdings" panose="05000000000000000000" pitchFamily="2" charset="2"/>
              <a:buNone/>
            </a:pPr>
            <a:r>
              <a:rPr lang="en-US" sz="1200" err="1">
                <a:sym typeface="Wingdings" panose="05000000000000000000" pitchFamily="2" charset="2"/>
              </a:rPr>
              <a:t>Đây</a:t>
            </a:r>
            <a:r>
              <a:rPr lang="en-US" sz="1200">
                <a:sym typeface="Wingdings" panose="05000000000000000000" pitchFamily="2" charset="2"/>
              </a:rPr>
              <a:t> </a:t>
            </a:r>
            <a:r>
              <a:rPr lang="en-US" sz="1200" err="1">
                <a:sym typeface="Wingdings" panose="05000000000000000000" pitchFamily="2" charset="2"/>
              </a:rPr>
              <a:t>là</a:t>
            </a:r>
            <a:r>
              <a:rPr lang="en-US" sz="1200">
                <a:sym typeface="Wingdings" panose="05000000000000000000" pitchFamily="2" charset="2"/>
              </a:rPr>
              <a:t> </a:t>
            </a:r>
            <a:r>
              <a:rPr lang="en-US" sz="1200" err="1">
                <a:sym typeface="Wingdings" panose="05000000000000000000" pitchFamily="2" charset="2"/>
              </a:rPr>
              <a:t>kết</a:t>
            </a:r>
            <a:r>
              <a:rPr lang="en-US" sz="1200">
                <a:sym typeface="Wingdings" panose="05000000000000000000" pitchFamily="2" charset="2"/>
              </a:rPr>
              <a:t> </a:t>
            </a:r>
            <a:r>
              <a:rPr lang="en-US" sz="1200" err="1">
                <a:sym typeface="Wingdings" panose="05000000000000000000" pitchFamily="2" charset="2"/>
              </a:rPr>
              <a:t>quả</a:t>
            </a:r>
            <a:r>
              <a:rPr lang="en-US" sz="1200">
                <a:sym typeface="Wingdings" panose="05000000000000000000" pitchFamily="2" charset="2"/>
              </a:rPr>
              <a:t> </a:t>
            </a:r>
            <a:r>
              <a:rPr lang="en-US" sz="1200" err="1">
                <a:sym typeface="Wingdings" panose="05000000000000000000" pitchFamily="2" charset="2"/>
              </a:rPr>
              <a:t>bước</a:t>
            </a:r>
            <a:r>
              <a:rPr lang="en-US" sz="1200">
                <a:sym typeface="Wingdings" panose="05000000000000000000" pitchFamily="2" charset="2"/>
              </a:rPr>
              <a:t> </a:t>
            </a:r>
            <a:r>
              <a:rPr lang="en-US" sz="1200" err="1">
                <a:sym typeface="Wingdings" panose="05000000000000000000" pitchFamily="2" charset="2"/>
              </a:rPr>
              <a:t>khảo</a:t>
            </a:r>
            <a:r>
              <a:rPr lang="en-US" sz="1200">
                <a:sym typeface="Wingdings" panose="05000000000000000000" pitchFamily="2" charset="2"/>
              </a:rPr>
              <a:t> </a:t>
            </a:r>
            <a:r>
              <a:rPr lang="en-US" sz="1200" err="1">
                <a:sym typeface="Wingdings" panose="05000000000000000000" pitchFamily="2" charset="2"/>
              </a:rPr>
              <a:t>sát</a:t>
            </a:r>
            <a:r>
              <a:rPr lang="en-US" sz="1200">
                <a:sym typeface="Wingdings" panose="05000000000000000000" pitchFamily="2" charset="2"/>
              </a:rPr>
              <a:t> </a:t>
            </a:r>
            <a:r>
              <a:rPr lang="en-US" sz="1200" err="1">
                <a:sym typeface="Wingdings" panose="05000000000000000000" pitchFamily="2" charset="2"/>
              </a:rPr>
              <a:t>hệ</a:t>
            </a:r>
            <a:r>
              <a:rPr lang="en-US" sz="1200">
                <a:sym typeface="Wingdings" panose="05000000000000000000" pitchFamily="2" charset="2"/>
              </a:rPr>
              <a:t> </a:t>
            </a:r>
            <a:r>
              <a:rPr lang="en-US" sz="1200" err="1">
                <a:sym typeface="Wingdings" panose="05000000000000000000" pitchFamily="2" charset="2"/>
              </a:rPr>
              <a:t>thống</a:t>
            </a:r>
            <a:r>
              <a:rPr lang="en-US" sz="1200">
                <a:sym typeface="Wingdings" panose="05000000000000000000" pitchFamily="2" charset="2"/>
              </a:rPr>
              <a:t> </a:t>
            </a:r>
            <a:r>
              <a:rPr lang="en-US" sz="1200" err="1">
                <a:sym typeface="Wingdings" panose="05000000000000000000" pitchFamily="2" charset="2"/>
              </a:rPr>
              <a:t>thực</a:t>
            </a:r>
            <a:r>
              <a:rPr lang="en-US" sz="1200">
                <a:sym typeface="Wingdings" panose="05000000000000000000" pitchFamily="2" charset="2"/>
              </a:rPr>
              <a:t> </a:t>
            </a:r>
            <a:r>
              <a:rPr lang="en-US" sz="1200" err="1">
                <a:sym typeface="Wingdings" panose="05000000000000000000" pitchFamily="2" charset="2"/>
              </a:rPr>
              <a:t>tế</a:t>
            </a:r>
            <a:endParaRPr lang="en-US" sz="1200">
              <a:sym typeface="Wingdings" panose="05000000000000000000" pitchFamily="2" charset="2"/>
            </a:endParaRPr>
          </a:p>
          <a:p>
            <a:pPr marL="0" indent="0" algn="just">
              <a:lnSpc>
                <a:spcPct val="150000"/>
              </a:lnSpc>
              <a:buFont typeface="Wingdings" panose="05000000000000000000" pitchFamily="2" charset="2"/>
              <a:buNone/>
            </a:pPr>
            <a:r>
              <a:rPr lang="en-US" sz="1200">
                <a:sym typeface="Wingdings" panose="05000000000000000000" pitchFamily="2" charset="2"/>
              </a:rPr>
              <a:t>CRM </a:t>
            </a:r>
            <a:r>
              <a:rPr lang="en-US" sz="1200" err="1">
                <a:sym typeface="Wingdings" panose="05000000000000000000" pitchFamily="2" charset="2"/>
              </a:rPr>
              <a:t>và</a:t>
            </a:r>
            <a:r>
              <a:rPr lang="en-US" sz="1200">
                <a:sym typeface="Wingdings" panose="05000000000000000000" pitchFamily="2" charset="2"/>
              </a:rPr>
              <a:t> Chatbot </a:t>
            </a:r>
            <a:r>
              <a:rPr lang="en-US" sz="1200" err="1">
                <a:sym typeface="Wingdings" panose="05000000000000000000" pitchFamily="2" charset="2"/>
              </a:rPr>
              <a:t>đã</a:t>
            </a:r>
            <a:r>
              <a:rPr lang="en-US" sz="1200">
                <a:sym typeface="Wingdings" panose="05000000000000000000" pitchFamily="2" charset="2"/>
              </a:rPr>
              <a:t> </a:t>
            </a:r>
            <a:r>
              <a:rPr lang="en-US" sz="1200" err="1">
                <a:sym typeface="Wingdings" panose="05000000000000000000" pitchFamily="2" charset="2"/>
              </a:rPr>
              <a:t>có</a:t>
            </a:r>
            <a:r>
              <a:rPr lang="en-US" sz="1200">
                <a:sym typeface="Wingdings" panose="05000000000000000000" pitchFamily="2" charset="2"/>
              </a:rPr>
              <a:t> </a:t>
            </a:r>
            <a:r>
              <a:rPr lang="en-US" sz="1200" err="1">
                <a:sym typeface="Wingdings" panose="05000000000000000000" pitchFamily="2" charset="2"/>
              </a:rPr>
              <a:t>những</a:t>
            </a:r>
            <a:r>
              <a:rPr lang="en-US" sz="1200">
                <a:sym typeface="Wingdings" panose="05000000000000000000" pitchFamily="2" charset="2"/>
              </a:rPr>
              <a:t> </a:t>
            </a:r>
            <a:r>
              <a:rPr lang="en-US" sz="1200" err="1">
                <a:sym typeface="Wingdings" panose="05000000000000000000" pitchFamily="2" charset="2"/>
              </a:rPr>
              <a:t>tác</a:t>
            </a:r>
            <a:r>
              <a:rPr lang="en-US" sz="1200">
                <a:sym typeface="Wingdings" panose="05000000000000000000" pitchFamily="2" charset="2"/>
              </a:rPr>
              <a:t> </a:t>
            </a:r>
            <a:r>
              <a:rPr lang="en-US" sz="1200" err="1">
                <a:sym typeface="Wingdings" panose="05000000000000000000" pitchFamily="2" charset="2"/>
              </a:rPr>
              <a:t>động</a:t>
            </a:r>
            <a:r>
              <a:rPr lang="en-US" sz="1200">
                <a:sym typeface="Wingdings" panose="05000000000000000000" pitchFamily="2" charset="2"/>
              </a:rPr>
              <a:t> </a:t>
            </a:r>
            <a:r>
              <a:rPr lang="en-US" sz="1200" err="1">
                <a:sym typeface="Wingdings" panose="05000000000000000000" pitchFamily="2" charset="2"/>
              </a:rPr>
              <a:t>tích</a:t>
            </a:r>
            <a:r>
              <a:rPr lang="en-US" sz="1200">
                <a:sym typeface="Wingdings" panose="05000000000000000000" pitchFamily="2" charset="2"/>
              </a:rPr>
              <a:t> </a:t>
            </a:r>
            <a:r>
              <a:rPr lang="en-US" sz="1200" err="1">
                <a:sym typeface="Wingdings" panose="05000000000000000000" pitchFamily="2" charset="2"/>
              </a:rPr>
              <a:t>cực</a:t>
            </a:r>
            <a:r>
              <a:rPr lang="en-US" sz="1200">
                <a:sym typeface="Wingdings" panose="05000000000000000000" pitchFamily="2" charset="2"/>
              </a:rPr>
              <a:t> </a:t>
            </a:r>
            <a:r>
              <a:rPr lang="en-US" sz="1200" err="1">
                <a:sym typeface="Wingdings" panose="05000000000000000000" pitchFamily="2" charset="2"/>
              </a:rPr>
              <a:t>đến</a:t>
            </a:r>
            <a:r>
              <a:rPr lang="en-US" sz="1200">
                <a:sym typeface="Wingdings" panose="05000000000000000000" pitchFamily="2" charset="2"/>
              </a:rPr>
              <a:t> </a:t>
            </a:r>
            <a:r>
              <a:rPr lang="en-US" sz="1200" err="1">
                <a:sym typeface="Wingdings" panose="05000000000000000000" pitchFamily="2" charset="2"/>
              </a:rPr>
              <a:t>quá</a:t>
            </a:r>
            <a:r>
              <a:rPr lang="en-US" sz="1200">
                <a:sym typeface="Wingdings" panose="05000000000000000000" pitchFamily="2" charset="2"/>
              </a:rPr>
              <a:t> </a:t>
            </a:r>
            <a:r>
              <a:rPr lang="en-US" sz="1200" err="1">
                <a:sym typeface="Wingdings" panose="05000000000000000000" pitchFamily="2" charset="2"/>
              </a:rPr>
              <a:t>trình</a:t>
            </a:r>
            <a:r>
              <a:rPr lang="en-US" sz="1200">
                <a:sym typeface="Wingdings" panose="05000000000000000000" pitchFamily="2" charset="2"/>
              </a:rPr>
              <a:t> </a:t>
            </a:r>
            <a:r>
              <a:rPr lang="en-US" sz="1200" err="1">
                <a:sym typeface="Wingdings" panose="05000000000000000000" pitchFamily="2" charset="2"/>
              </a:rPr>
              <a:t>kinh</a:t>
            </a:r>
            <a:r>
              <a:rPr lang="en-US" sz="1200">
                <a:sym typeface="Wingdings" panose="05000000000000000000" pitchFamily="2" charset="2"/>
              </a:rPr>
              <a:t> </a:t>
            </a:r>
            <a:r>
              <a:rPr lang="en-US" sz="1200" err="1">
                <a:sym typeface="Wingdings" panose="05000000000000000000" pitchFamily="2" charset="2"/>
              </a:rPr>
              <a:t>doanh</a:t>
            </a:r>
            <a:r>
              <a:rPr lang="en-US" sz="1200">
                <a:sym typeface="Wingdings" panose="05000000000000000000" pitchFamily="2" charset="2"/>
              </a:rPr>
              <a:t> </a:t>
            </a:r>
            <a:r>
              <a:rPr lang="en-US" sz="1200" err="1">
                <a:sym typeface="Wingdings" panose="05000000000000000000" pitchFamily="2" charset="2"/>
              </a:rPr>
              <a:t>của</a:t>
            </a:r>
            <a:r>
              <a:rPr lang="en-US" sz="1200">
                <a:sym typeface="Wingdings" panose="05000000000000000000" pitchFamily="2" charset="2"/>
              </a:rPr>
              <a:t> </a:t>
            </a:r>
            <a:r>
              <a:rPr lang="en-US" sz="1200" err="1">
                <a:sym typeface="Wingdings" panose="05000000000000000000" pitchFamily="2" charset="2"/>
              </a:rPr>
              <a:t>doanh</a:t>
            </a:r>
            <a:r>
              <a:rPr lang="en-US" sz="1200">
                <a:sym typeface="Wingdings" panose="05000000000000000000" pitchFamily="2" charset="2"/>
              </a:rPr>
              <a:t> </a:t>
            </a:r>
            <a:r>
              <a:rPr lang="en-US" sz="1200" err="1">
                <a:sym typeface="Wingdings" panose="05000000000000000000" pitchFamily="2" charset="2"/>
              </a:rPr>
              <a:t>nghiệp</a:t>
            </a:r>
            <a:endParaRPr lang="en-US" sz="1200">
              <a:sym typeface="Wingdings" panose="05000000000000000000" pitchFamily="2" charset="2"/>
            </a:endParaRPr>
          </a:p>
          <a:p>
            <a:pPr marL="342900" indent="-342900" algn="just">
              <a:lnSpc>
                <a:spcPct val="150000"/>
              </a:lnSpc>
              <a:buFont typeface="Wingdings" panose="05000000000000000000" pitchFamily="2" charset="2"/>
              <a:buChar char="è"/>
            </a:pPr>
            <a:r>
              <a:rPr lang="en-US">
                <a:sym typeface="Wingdings" panose="05000000000000000000" pitchFamily="2" charset="2"/>
              </a:rPr>
              <a:t> </a:t>
            </a:r>
            <a:r>
              <a:rPr lang="en-US" sz="1200" err="1">
                <a:sym typeface="Wingdings" panose="05000000000000000000" pitchFamily="2" charset="2"/>
              </a:rPr>
              <a:t>Hệ</a:t>
            </a:r>
            <a:r>
              <a:rPr lang="en-US" sz="1200">
                <a:sym typeface="Wingdings" panose="05000000000000000000" pitchFamily="2" charset="2"/>
              </a:rPr>
              <a:t> </a:t>
            </a:r>
            <a:r>
              <a:rPr lang="en-US" sz="1200" err="1">
                <a:sym typeface="Wingdings" panose="05000000000000000000" pitchFamily="2" charset="2"/>
              </a:rPr>
              <a:t>thống</a:t>
            </a:r>
            <a:r>
              <a:rPr lang="en-US" sz="1200">
                <a:sym typeface="Wingdings" panose="05000000000000000000" pitchFamily="2" charset="2"/>
              </a:rPr>
              <a:t> </a:t>
            </a:r>
            <a:r>
              <a:rPr lang="en-US" sz="1200" err="1">
                <a:sym typeface="Wingdings" panose="05000000000000000000" pitchFamily="2" charset="2"/>
              </a:rPr>
              <a:t>dịch</a:t>
            </a:r>
            <a:r>
              <a:rPr lang="en-US" sz="1200">
                <a:sym typeface="Wingdings" panose="05000000000000000000" pitchFamily="2" charset="2"/>
              </a:rPr>
              <a:t> </a:t>
            </a:r>
            <a:r>
              <a:rPr lang="en-US" sz="1200" err="1">
                <a:sym typeface="Wingdings" panose="05000000000000000000" pitchFamily="2" charset="2"/>
              </a:rPr>
              <a:t>vụ</a:t>
            </a:r>
            <a:r>
              <a:rPr lang="en-US" sz="1200">
                <a:sym typeface="Wingdings" panose="05000000000000000000" pitchFamily="2" charset="2"/>
              </a:rPr>
              <a:t> </a:t>
            </a:r>
            <a:r>
              <a:rPr lang="en-US" sz="1200" err="1">
                <a:sym typeface="Wingdings" panose="05000000000000000000" pitchFamily="2" charset="2"/>
              </a:rPr>
              <a:t>tương</a:t>
            </a:r>
            <a:r>
              <a:rPr lang="en-US" sz="1200">
                <a:sym typeface="Wingdings" panose="05000000000000000000" pitchFamily="2" charset="2"/>
              </a:rPr>
              <a:t> </a:t>
            </a:r>
            <a:r>
              <a:rPr lang="en-US" sz="1200" err="1">
                <a:sym typeface="Wingdings" panose="05000000000000000000" pitchFamily="2" charset="2"/>
              </a:rPr>
              <a:t>tác</a:t>
            </a:r>
            <a:r>
              <a:rPr lang="en-US" sz="1200">
                <a:sym typeface="Wingdings" panose="05000000000000000000" pitchFamily="2" charset="2"/>
              </a:rPr>
              <a:t> </a:t>
            </a:r>
            <a:r>
              <a:rPr lang="en-US" sz="1200" err="1">
                <a:sym typeface="Wingdings" panose="05000000000000000000" pitchFamily="2" charset="2"/>
              </a:rPr>
              <a:t>và</a:t>
            </a:r>
            <a:r>
              <a:rPr lang="en-US" sz="1200">
                <a:sym typeface="Wingdings" panose="05000000000000000000" pitchFamily="2" charset="2"/>
              </a:rPr>
              <a:t> </a:t>
            </a:r>
            <a:r>
              <a:rPr lang="en-US" sz="1200" err="1">
                <a:sym typeface="Wingdings" panose="05000000000000000000" pitchFamily="2" charset="2"/>
              </a:rPr>
              <a:t>hệ</a:t>
            </a:r>
            <a:r>
              <a:rPr lang="en-US" sz="1200">
                <a:sym typeface="Wingdings" panose="05000000000000000000" pitchFamily="2" charset="2"/>
              </a:rPr>
              <a:t> </a:t>
            </a:r>
            <a:r>
              <a:rPr lang="en-US" sz="1200" err="1">
                <a:sym typeface="Wingdings" panose="05000000000000000000" pitchFamily="2" charset="2"/>
              </a:rPr>
              <a:t>thống</a:t>
            </a:r>
            <a:r>
              <a:rPr lang="en-US" sz="1200">
                <a:sym typeface="Wingdings" panose="05000000000000000000" pitchFamily="2" charset="2"/>
              </a:rPr>
              <a:t> </a:t>
            </a:r>
            <a:r>
              <a:rPr lang="en-US" sz="1200" err="1">
                <a:sym typeface="Wingdings" panose="05000000000000000000" pitchFamily="2" charset="2"/>
              </a:rPr>
              <a:t>gợi</a:t>
            </a:r>
            <a:r>
              <a:rPr lang="en-US" sz="1200">
                <a:sym typeface="Wingdings" panose="05000000000000000000" pitchFamily="2" charset="2"/>
              </a:rPr>
              <a:t> ý </a:t>
            </a:r>
            <a:r>
              <a:rPr lang="en-US" sz="1200" err="1">
                <a:sym typeface="Wingdings" panose="05000000000000000000" pitchFamily="2" charset="2"/>
              </a:rPr>
              <a:t>sản</a:t>
            </a:r>
            <a:r>
              <a:rPr lang="en-US" sz="1200">
                <a:sym typeface="Wingdings" panose="05000000000000000000" pitchFamily="2" charset="2"/>
              </a:rPr>
              <a:t> </a:t>
            </a:r>
            <a:r>
              <a:rPr lang="en-US" sz="1200" err="1">
                <a:sym typeface="Wingdings" panose="05000000000000000000" pitchFamily="2" charset="2"/>
              </a:rPr>
              <a:t>phẩm</a:t>
            </a:r>
            <a:r>
              <a:rPr lang="en-US" sz="1200">
                <a:sym typeface="Wingdings" panose="05000000000000000000" pitchFamily="2" charset="2"/>
              </a:rPr>
              <a:t> </a:t>
            </a:r>
            <a:r>
              <a:rPr lang="en-US" sz="1200" err="1">
                <a:sym typeface="Wingdings" panose="05000000000000000000" pitchFamily="2" charset="2"/>
              </a:rPr>
              <a:t>đang</a:t>
            </a:r>
            <a:r>
              <a:rPr lang="en-US" sz="1200">
                <a:sym typeface="Wingdings" panose="05000000000000000000" pitchFamily="2" charset="2"/>
              </a:rPr>
              <a:t> </a:t>
            </a:r>
            <a:r>
              <a:rPr lang="en-US" sz="1200" err="1">
                <a:sym typeface="Wingdings" panose="05000000000000000000" pitchFamily="2" charset="2"/>
              </a:rPr>
              <a:t>chứng</a:t>
            </a:r>
            <a:r>
              <a:rPr lang="en-US" sz="1200">
                <a:sym typeface="Wingdings" panose="05000000000000000000" pitchFamily="2" charset="2"/>
              </a:rPr>
              <a:t> </a:t>
            </a:r>
            <a:r>
              <a:rPr lang="en-US" sz="1200" err="1">
                <a:sym typeface="Wingdings" panose="05000000000000000000" pitchFamily="2" charset="2"/>
              </a:rPr>
              <a:t>minh</a:t>
            </a:r>
            <a:r>
              <a:rPr lang="en-US" sz="1200">
                <a:sym typeface="Wingdings" panose="05000000000000000000" pitchFamily="2" charset="2"/>
              </a:rPr>
              <a:t> </a:t>
            </a:r>
            <a:r>
              <a:rPr lang="en-US" sz="1200" err="1">
                <a:sym typeface="Wingdings" panose="05000000000000000000" pitchFamily="2" charset="2"/>
              </a:rPr>
              <a:t>tầm</a:t>
            </a:r>
            <a:r>
              <a:rPr lang="en-US" sz="1200">
                <a:sym typeface="Wingdings" panose="05000000000000000000" pitchFamily="2" charset="2"/>
              </a:rPr>
              <a:t> </a:t>
            </a:r>
            <a:r>
              <a:rPr lang="en-US" sz="1200" err="1">
                <a:sym typeface="Wingdings" panose="05000000000000000000" pitchFamily="2" charset="2"/>
              </a:rPr>
              <a:t>quan</a:t>
            </a:r>
            <a:r>
              <a:rPr lang="en-US" sz="1200">
                <a:sym typeface="Wingdings" panose="05000000000000000000" pitchFamily="2" charset="2"/>
              </a:rPr>
              <a:t> </a:t>
            </a:r>
            <a:r>
              <a:rPr lang="en-US" sz="1200" err="1">
                <a:sym typeface="Wingdings" panose="05000000000000000000" pitchFamily="2" charset="2"/>
              </a:rPr>
              <a:t>trọng</a:t>
            </a:r>
            <a:r>
              <a:rPr lang="en-US" sz="1200">
                <a:sym typeface="Wingdings" panose="05000000000000000000" pitchFamily="2" charset="2"/>
              </a:rPr>
              <a:t> </a:t>
            </a:r>
            <a:r>
              <a:rPr lang="en-US" sz="1200" err="1">
                <a:sym typeface="Wingdings" panose="05000000000000000000" pitchFamily="2" charset="2"/>
              </a:rPr>
              <a:t>của</a:t>
            </a:r>
            <a:r>
              <a:rPr lang="en-US" sz="1200">
                <a:sym typeface="Wingdings" panose="05000000000000000000" pitchFamily="2" charset="2"/>
              </a:rPr>
              <a:t> </a:t>
            </a:r>
            <a:r>
              <a:rPr lang="en-US" sz="1200" err="1">
                <a:sym typeface="Wingdings" panose="05000000000000000000" pitchFamily="2" charset="2"/>
              </a:rPr>
              <a:t>mình</a:t>
            </a:r>
            <a:r>
              <a:rPr lang="en-US" sz="1200">
                <a:sym typeface="Wingdings" panose="05000000000000000000" pitchFamily="2" charset="2"/>
              </a:rPr>
              <a:t> </a:t>
            </a:r>
            <a:r>
              <a:rPr lang="en-US" sz="1200" err="1">
                <a:sym typeface="Wingdings" panose="05000000000000000000" pitchFamily="2" charset="2"/>
              </a:rPr>
              <a:t>trong</a:t>
            </a:r>
            <a:r>
              <a:rPr lang="en-US" sz="1200">
                <a:sym typeface="Wingdings" panose="05000000000000000000" pitchFamily="2" charset="2"/>
              </a:rPr>
              <a:t> </a:t>
            </a:r>
            <a:r>
              <a:rPr lang="en-US" sz="1200" err="1">
                <a:sym typeface="Wingdings" panose="05000000000000000000" pitchFamily="2" charset="2"/>
              </a:rPr>
              <a:t>việc</a:t>
            </a:r>
            <a:r>
              <a:rPr lang="en-US" sz="1200">
                <a:sym typeface="Wingdings" panose="05000000000000000000" pitchFamily="2" charset="2"/>
              </a:rPr>
              <a:t> </a:t>
            </a:r>
            <a:r>
              <a:rPr lang="en-US" sz="1200" err="1">
                <a:sym typeface="Wingdings" panose="05000000000000000000" pitchFamily="2" charset="2"/>
              </a:rPr>
              <a:t>kinh</a:t>
            </a:r>
            <a:r>
              <a:rPr lang="en-US" sz="1200">
                <a:sym typeface="Wingdings" panose="05000000000000000000" pitchFamily="2" charset="2"/>
              </a:rPr>
              <a:t> </a:t>
            </a:r>
            <a:r>
              <a:rPr lang="en-US" sz="1200" err="1">
                <a:sym typeface="Wingdings" panose="05000000000000000000" pitchFamily="2" charset="2"/>
              </a:rPr>
              <a:t>doanh</a:t>
            </a:r>
            <a:r>
              <a:rPr lang="en-US" sz="1200">
                <a:sym typeface="Wingdings" panose="05000000000000000000" pitchFamily="2" charset="2"/>
              </a:rPr>
              <a:t>.</a:t>
            </a:r>
            <a:endParaRPr lang="en-US" sz="1200">
              <a:cs typeface="Calibri"/>
            </a:endParaRPr>
          </a:p>
          <a:p>
            <a:pPr marL="342900" indent="-342900" algn="just">
              <a:lnSpc>
                <a:spcPct val="150000"/>
              </a:lnSpc>
              <a:buFont typeface="Wingdings" panose="05000000000000000000" pitchFamily="2" charset="2"/>
              <a:buChar char="è"/>
            </a:pPr>
            <a:r>
              <a:rPr lang="en-US">
                <a:sym typeface="Wingdings" panose="05000000000000000000" pitchFamily="2" charset="2"/>
              </a:rPr>
              <a:t> </a:t>
            </a:r>
            <a:r>
              <a:rPr lang="en-US" sz="1200" err="1">
                <a:sym typeface="Wingdings" panose="05000000000000000000" pitchFamily="2" charset="2"/>
              </a:rPr>
              <a:t>Ngoài</a:t>
            </a:r>
            <a:r>
              <a:rPr lang="en-US" sz="1200">
                <a:sym typeface="Wingdings" panose="05000000000000000000" pitchFamily="2" charset="2"/>
              </a:rPr>
              <a:t> </a:t>
            </a:r>
            <a:r>
              <a:rPr lang="en-US" sz="1200" err="1">
                <a:sym typeface="Wingdings" panose="05000000000000000000" pitchFamily="2" charset="2"/>
              </a:rPr>
              <a:t>ra</a:t>
            </a:r>
            <a:r>
              <a:rPr lang="en-US" sz="1200">
                <a:sym typeface="Wingdings" panose="05000000000000000000" pitchFamily="2" charset="2"/>
              </a:rPr>
              <a:t>, </a:t>
            </a:r>
            <a:r>
              <a:rPr lang="en-US" sz="1200" err="1">
                <a:sym typeface="Wingdings" panose="05000000000000000000" pitchFamily="2" charset="2"/>
              </a:rPr>
              <a:t>hiếm</a:t>
            </a:r>
            <a:r>
              <a:rPr lang="en-US" sz="1200">
                <a:sym typeface="Wingdings" panose="05000000000000000000" pitchFamily="2" charset="2"/>
              </a:rPr>
              <a:t> </a:t>
            </a:r>
            <a:r>
              <a:rPr lang="en-US" sz="1200" err="1">
                <a:sym typeface="Wingdings" panose="05000000000000000000" pitchFamily="2" charset="2"/>
              </a:rPr>
              <a:t>hệ</a:t>
            </a:r>
            <a:r>
              <a:rPr lang="en-US" sz="1200">
                <a:sym typeface="Wingdings" panose="05000000000000000000" pitchFamily="2" charset="2"/>
              </a:rPr>
              <a:t> </a:t>
            </a:r>
            <a:r>
              <a:rPr lang="en-US" sz="1200" err="1">
                <a:sym typeface="Wingdings" panose="05000000000000000000" pitchFamily="2" charset="2"/>
              </a:rPr>
              <a:t>thống</a:t>
            </a:r>
            <a:r>
              <a:rPr lang="en-US" sz="1200">
                <a:sym typeface="Wingdings" panose="05000000000000000000" pitchFamily="2" charset="2"/>
              </a:rPr>
              <a:t> </a:t>
            </a:r>
            <a:r>
              <a:rPr lang="en-US" sz="1200" err="1">
                <a:sym typeface="Wingdings" panose="05000000000000000000" pitchFamily="2" charset="2"/>
              </a:rPr>
              <a:t>vừa</a:t>
            </a:r>
            <a:r>
              <a:rPr lang="en-US" sz="1200">
                <a:sym typeface="Wingdings" panose="05000000000000000000" pitchFamily="2" charset="2"/>
              </a:rPr>
              <a:t> </a:t>
            </a:r>
            <a:r>
              <a:rPr lang="en-US" sz="1200" err="1">
                <a:sym typeface="Wingdings" panose="05000000000000000000" pitchFamily="2" charset="2"/>
              </a:rPr>
              <a:t>hỗ</a:t>
            </a:r>
            <a:r>
              <a:rPr lang="en-US" sz="1200">
                <a:sym typeface="Wingdings" panose="05000000000000000000" pitchFamily="2" charset="2"/>
              </a:rPr>
              <a:t> </a:t>
            </a:r>
            <a:r>
              <a:rPr lang="en-US" sz="1200" err="1">
                <a:sym typeface="Wingdings" panose="05000000000000000000" pitchFamily="2" charset="2"/>
              </a:rPr>
              <a:t>trợ</a:t>
            </a:r>
            <a:r>
              <a:rPr lang="en-US" sz="1200">
                <a:sym typeface="Wingdings" panose="05000000000000000000" pitchFamily="2" charset="2"/>
              </a:rPr>
              <a:t> </a:t>
            </a:r>
            <a:r>
              <a:rPr lang="en-US" sz="1200" err="1">
                <a:sym typeface="Wingdings" panose="05000000000000000000" pitchFamily="2" charset="2"/>
              </a:rPr>
              <a:t>dịch</a:t>
            </a:r>
            <a:r>
              <a:rPr lang="en-US" sz="1200">
                <a:sym typeface="Wingdings" panose="05000000000000000000" pitchFamily="2" charset="2"/>
              </a:rPr>
              <a:t> </a:t>
            </a:r>
            <a:r>
              <a:rPr lang="en-US" sz="1200" err="1">
                <a:sym typeface="Wingdings" panose="05000000000000000000" pitchFamily="2" charset="2"/>
              </a:rPr>
              <a:t>vụ</a:t>
            </a:r>
            <a:r>
              <a:rPr lang="en-US" sz="1200">
                <a:sym typeface="Wingdings" panose="05000000000000000000" pitchFamily="2" charset="2"/>
              </a:rPr>
              <a:t> </a:t>
            </a:r>
            <a:r>
              <a:rPr lang="en-US" sz="1200" err="1">
                <a:sym typeface="Wingdings" panose="05000000000000000000" pitchFamily="2" charset="2"/>
              </a:rPr>
              <a:t>tương</a:t>
            </a:r>
            <a:r>
              <a:rPr lang="en-US" sz="1200">
                <a:sym typeface="Wingdings" panose="05000000000000000000" pitchFamily="2" charset="2"/>
              </a:rPr>
              <a:t> </a:t>
            </a:r>
            <a:r>
              <a:rPr lang="en-US" sz="1200" err="1">
                <a:sym typeface="Wingdings" panose="05000000000000000000" pitchFamily="2" charset="2"/>
              </a:rPr>
              <a:t>tác</a:t>
            </a:r>
            <a:r>
              <a:rPr lang="en-US" sz="1200">
                <a:sym typeface="Wingdings" panose="05000000000000000000" pitchFamily="2" charset="2"/>
              </a:rPr>
              <a:t> </a:t>
            </a:r>
            <a:r>
              <a:rPr lang="en-US" sz="1200" err="1">
                <a:sym typeface="Wingdings" panose="05000000000000000000" pitchFamily="2" charset="2"/>
              </a:rPr>
              <a:t>vừa</a:t>
            </a:r>
            <a:r>
              <a:rPr lang="en-US" sz="1200">
                <a:sym typeface="Wingdings" panose="05000000000000000000" pitchFamily="2" charset="2"/>
              </a:rPr>
              <a:t> </a:t>
            </a:r>
            <a:r>
              <a:rPr lang="en-US" sz="1200" err="1">
                <a:sym typeface="Wingdings" panose="05000000000000000000" pitchFamily="2" charset="2"/>
              </a:rPr>
              <a:t>hỗ</a:t>
            </a:r>
            <a:r>
              <a:rPr lang="en-US" sz="1200">
                <a:sym typeface="Wingdings" panose="05000000000000000000" pitchFamily="2" charset="2"/>
              </a:rPr>
              <a:t> </a:t>
            </a:r>
            <a:r>
              <a:rPr lang="en-US" sz="1200" err="1">
                <a:sym typeface="Wingdings" panose="05000000000000000000" pitchFamily="2" charset="2"/>
              </a:rPr>
              <a:t>trợ</a:t>
            </a:r>
            <a:r>
              <a:rPr lang="en-US" sz="1200">
                <a:sym typeface="Wingdings" panose="05000000000000000000" pitchFamily="2" charset="2"/>
              </a:rPr>
              <a:t> </a:t>
            </a:r>
            <a:r>
              <a:rPr lang="en-US" sz="1200" err="1">
                <a:sym typeface="Wingdings" panose="05000000000000000000" pitchFamily="2" charset="2"/>
              </a:rPr>
              <a:t>gợi</a:t>
            </a:r>
            <a:r>
              <a:rPr lang="en-US" sz="1200">
                <a:sym typeface="Wingdings" panose="05000000000000000000" pitchFamily="2" charset="2"/>
              </a:rPr>
              <a:t> ý </a:t>
            </a:r>
            <a:r>
              <a:rPr lang="en-US" sz="1200" err="1">
                <a:sym typeface="Wingdings" panose="05000000000000000000" pitchFamily="2" charset="2"/>
              </a:rPr>
              <a:t>sản</a:t>
            </a:r>
            <a:r>
              <a:rPr lang="en-US" sz="1200">
                <a:sym typeface="Wingdings" panose="05000000000000000000" pitchFamily="2" charset="2"/>
              </a:rPr>
              <a:t> </a:t>
            </a:r>
            <a:r>
              <a:rPr lang="en-US" sz="1200" err="1">
                <a:sym typeface="Wingdings" panose="05000000000000000000" pitchFamily="2" charset="2"/>
              </a:rPr>
              <a:t>phẩm</a:t>
            </a:r>
            <a:r>
              <a:rPr lang="en-US" sz="1200">
                <a:sym typeface="Wingdings" panose="05000000000000000000" pitchFamily="2" charset="2"/>
              </a:rPr>
              <a:t>.</a:t>
            </a:r>
            <a:endParaRPr lang="en-US">
              <a:cs typeface="Calibri"/>
            </a:endParaRPr>
          </a:p>
          <a:p>
            <a:endParaRPr lang="en-US" sz="1200">
              <a:cs typeface="Calibri"/>
            </a:endParaRPr>
          </a:p>
        </p:txBody>
      </p:sp>
    </p:spTree>
    <p:extLst>
      <p:ext uri="{BB962C8B-B14F-4D97-AF65-F5344CB8AC3E}">
        <p14:creationId xmlns:p14="http://schemas.microsoft.com/office/powerpoint/2010/main" val="741710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Tx/>
              <a:buNone/>
            </a:pPr>
            <a:r>
              <a:rPr lang="en-US" sz="1200">
                <a:cs typeface="Calibri"/>
              </a:rPr>
              <a:t>So </a:t>
            </a:r>
            <a:r>
              <a:rPr lang="en-US" sz="1200" err="1">
                <a:cs typeface="Calibri"/>
              </a:rPr>
              <a:t>sánh</a:t>
            </a:r>
            <a:r>
              <a:rPr lang="en-US" sz="1200">
                <a:cs typeface="Calibri"/>
              </a:rPr>
              <a:t> </a:t>
            </a:r>
            <a:r>
              <a:rPr lang="en-US" sz="1200" err="1">
                <a:cs typeface="Calibri"/>
              </a:rPr>
              <a:t>với</a:t>
            </a:r>
            <a:r>
              <a:rPr lang="en-US" sz="1200">
                <a:cs typeface="Calibri"/>
              </a:rPr>
              <a:t> </a:t>
            </a:r>
            <a:r>
              <a:rPr lang="en-US" sz="1200" err="1">
                <a:cs typeface="Calibri"/>
              </a:rPr>
              <a:t>cài</a:t>
            </a:r>
            <a:r>
              <a:rPr lang="en-US" sz="1200">
                <a:cs typeface="Calibri"/>
              </a:rPr>
              <a:t> </a:t>
            </a:r>
            <a:r>
              <a:rPr lang="en-US" sz="1200" err="1">
                <a:cs typeface="Calibri"/>
              </a:rPr>
              <a:t>thư</a:t>
            </a:r>
            <a:r>
              <a:rPr lang="en-US" sz="1200">
                <a:cs typeface="Calibri"/>
              </a:rPr>
              <a:t> </a:t>
            </a:r>
            <a:r>
              <a:rPr lang="en-US" sz="1200" err="1">
                <a:cs typeface="Calibri"/>
              </a:rPr>
              <a:t>viện</a:t>
            </a:r>
            <a:endParaRPr lang="en-US" sz="1200">
              <a:cs typeface="Calibri"/>
            </a:endParaRPr>
          </a:p>
          <a:p>
            <a:pPr marL="0" indent="0">
              <a:buFontTx/>
              <a:buNone/>
            </a:pPr>
            <a:r>
              <a:rPr lang="en-US" sz="1200">
                <a:cs typeface="Calibri"/>
              </a:rPr>
              <a:t>- </a:t>
            </a:r>
            <a:r>
              <a:rPr lang="en-US" sz="1200" err="1">
                <a:cs typeface="Calibri"/>
              </a:rPr>
              <a:t>Không</a:t>
            </a:r>
            <a:r>
              <a:rPr lang="en-US" sz="1200">
                <a:cs typeface="Calibri"/>
              </a:rPr>
              <a:t> </a:t>
            </a:r>
            <a:r>
              <a:rPr lang="en-US" sz="1200" err="1">
                <a:cs typeface="Calibri"/>
              </a:rPr>
              <a:t>cần</a:t>
            </a:r>
            <a:r>
              <a:rPr lang="en-US" sz="1200">
                <a:cs typeface="Calibri"/>
              </a:rPr>
              <a:t> am </a:t>
            </a:r>
            <a:r>
              <a:rPr lang="en-US" sz="1200" err="1">
                <a:cs typeface="Calibri"/>
              </a:rPr>
              <a:t>hiểu</a:t>
            </a:r>
            <a:r>
              <a:rPr lang="en-US" sz="1200">
                <a:cs typeface="Calibri"/>
              </a:rPr>
              <a:t> </a:t>
            </a:r>
            <a:r>
              <a:rPr lang="en-US" sz="1200" err="1">
                <a:cs typeface="Calibri"/>
              </a:rPr>
              <a:t>quá</a:t>
            </a:r>
            <a:r>
              <a:rPr lang="en-US" sz="1200">
                <a:cs typeface="Calibri"/>
              </a:rPr>
              <a:t> </a:t>
            </a:r>
            <a:r>
              <a:rPr lang="en-US" sz="1200" err="1">
                <a:cs typeface="Calibri"/>
              </a:rPr>
              <a:t>nhiều</a:t>
            </a:r>
            <a:r>
              <a:rPr lang="en-US" sz="1200">
                <a:cs typeface="Calibri"/>
              </a:rPr>
              <a:t> </a:t>
            </a:r>
            <a:r>
              <a:rPr lang="en-US" sz="1200" err="1">
                <a:cs typeface="Calibri"/>
              </a:rPr>
              <a:t>về</a:t>
            </a:r>
            <a:r>
              <a:rPr lang="en-US" sz="1200">
                <a:cs typeface="Calibri"/>
              </a:rPr>
              <a:t> </a:t>
            </a:r>
            <a:r>
              <a:rPr lang="en-US" sz="1200" err="1">
                <a:cs typeface="Calibri"/>
              </a:rPr>
              <a:t>công</a:t>
            </a:r>
            <a:r>
              <a:rPr lang="en-US" sz="1200">
                <a:cs typeface="Calibri"/>
              </a:rPr>
              <a:t> </a:t>
            </a:r>
            <a:r>
              <a:rPr lang="en-US" sz="1200" err="1">
                <a:cs typeface="Calibri"/>
              </a:rPr>
              <a:t>nghệ</a:t>
            </a:r>
            <a:r>
              <a:rPr lang="en-US" sz="1200">
                <a:cs typeface="Calibri"/>
              </a:rPr>
              <a:t>.</a:t>
            </a:r>
          </a:p>
          <a:p>
            <a:r>
              <a:rPr lang="en-US" sz="1200">
                <a:cs typeface="Calibri"/>
              </a:rPr>
              <a:t>- </a:t>
            </a:r>
            <a:r>
              <a:rPr lang="en-US" sz="1200" err="1">
                <a:cs typeface="Calibri"/>
              </a:rPr>
              <a:t>Doanh</a:t>
            </a:r>
            <a:r>
              <a:rPr lang="en-US" sz="1200">
                <a:cs typeface="Calibri"/>
              </a:rPr>
              <a:t> </a:t>
            </a:r>
            <a:r>
              <a:rPr lang="en-US" sz="1200" err="1">
                <a:cs typeface="Calibri"/>
              </a:rPr>
              <a:t>nghiệp</a:t>
            </a:r>
            <a:r>
              <a:rPr lang="en-US" sz="1200">
                <a:cs typeface="Calibri"/>
              </a:rPr>
              <a:t> </a:t>
            </a:r>
            <a:r>
              <a:rPr lang="en-US" sz="1200" err="1">
                <a:cs typeface="Calibri"/>
              </a:rPr>
              <a:t>không</a:t>
            </a:r>
            <a:r>
              <a:rPr lang="en-US" sz="1200">
                <a:cs typeface="Calibri"/>
              </a:rPr>
              <a:t> </a:t>
            </a:r>
            <a:r>
              <a:rPr lang="en-US" sz="1200" err="1">
                <a:cs typeface="Calibri"/>
              </a:rPr>
              <a:t>cần</a:t>
            </a:r>
            <a:r>
              <a:rPr lang="en-US" sz="1200">
                <a:cs typeface="Calibri"/>
              </a:rPr>
              <a:t> lo </a:t>
            </a:r>
            <a:r>
              <a:rPr lang="en-US" sz="1200" err="1">
                <a:cs typeface="Calibri"/>
              </a:rPr>
              <a:t>lắng</a:t>
            </a:r>
            <a:r>
              <a:rPr lang="en-US" sz="1200">
                <a:cs typeface="Calibri"/>
              </a:rPr>
              <a:t> </a:t>
            </a:r>
            <a:r>
              <a:rPr lang="en-US" sz="1200" err="1">
                <a:cs typeface="Calibri"/>
              </a:rPr>
              <a:t>đến</a:t>
            </a:r>
            <a:r>
              <a:rPr lang="en-US" sz="1200">
                <a:cs typeface="Calibri"/>
              </a:rPr>
              <a:t> </a:t>
            </a:r>
            <a:r>
              <a:rPr lang="en-US" sz="1200" err="1">
                <a:cs typeface="Calibri"/>
              </a:rPr>
              <a:t>việc</a:t>
            </a:r>
            <a:r>
              <a:rPr lang="en-US" sz="1200">
                <a:cs typeface="Calibri"/>
              </a:rPr>
              <a:t> </a:t>
            </a:r>
            <a:r>
              <a:rPr lang="en-US" sz="1200" err="1">
                <a:cs typeface="Calibri"/>
              </a:rPr>
              <a:t>quản</a:t>
            </a:r>
            <a:r>
              <a:rPr lang="en-US" sz="1200">
                <a:cs typeface="Calibri"/>
              </a:rPr>
              <a:t> </a:t>
            </a:r>
            <a:r>
              <a:rPr lang="en-US" sz="1200" err="1">
                <a:cs typeface="Calibri"/>
              </a:rPr>
              <a:t>lý</a:t>
            </a:r>
            <a:r>
              <a:rPr lang="en-US" sz="1200">
                <a:cs typeface="Calibri"/>
              </a:rPr>
              <a:t> </a:t>
            </a:r>
            <a:r>
              <a:rPr lang="en-US" sz="1200" err="1">
                <a:cs typeface="Calibri"/>
              </a:rPr>
              <a:t>hiệu</a:t>
            </a:r>
            <a:r>
              <a:rPr lang="en-US" sz="1200">
                <a:cs typeface="Calibri"/>
              </a:rPr>
              <a:t> </a:t>
            </a:r>
            <a:r>
              <a:rPr lang="en-US" sz="1200" err="1">
                <a:cs typeface="Calibri"/>
              </a:rPr>
              <a:t>năng</a:t>
            </a:r>
            <a:r>
              <a:rPr lang="en-US" sz="1200">
                <a:cs typeface="Calibri"/>
              </a:rPr>
              <a:t> </a:t>
            </a:r>
            <a:r>
              <a:rPr lang="en-US" sz="1200" err="1">
                <a:cs typeface="Calibri"/>
              </a:rPr>
              <a:t>của</a:t>
            </a:r>
            <a:r>
              <a:rPr lang="en-US" sz="1200">
                <a:cs typeface="Calibri"/>
              </a:rPr>
              <a:t> </a:t>
            </a:r>
            <a:r>
              <a:rPr lang="en-US" sz="1200" err="1">
                <a:cs typeface="Calibri"/>
              </a:rPr>
              <a:t>hệ</a:t>
            </a:r>
            <a:r>
              <a:rPr lang="en-US" sz="1200">
                <a:cs typeface="Calibri"/>
              </a:rPr>
              <a:t> </a:t>
            </a:r>
            <a:r>
              <a:rPr lang="en-US" sz="1200" err="1">
                <a:cs typeface="Calibri"/>
              </a:rPr>
              <a:t>thống</a:t>
            </a:r>
            <a:r>
              <a:rPr lang="en-US" sz="1200">
                <a:cs typeface="Calibri"/>
              </a:rPr>
              <a:t> </a:t>
            </a:r>
            <a:r>
              <a:rPr lang="en-US" sz="1200" err="1">
                <a:cs typeface="Calibri"/>
              </a:rPr>
              <a:t>gợi</a:t>
            </a:r>
            <a:r>
              <a:rPr lang="en-US" sz="1200">
                <a:cs typeface="Calibri"/>
              </a:rPr>
              <a:t> ý </a:t>
            </a:r>
            <a:r>
              <a:rPr lang="en-US" sz="1200" err="1">
                <a:cs typeface="Calibri"/>
              </a:rPr>
              <a:t>sp</a:t>
            </a:r>
            <a:endParaRPr lang="en-US" sz="1200">
              <a:cs typeface="Calibri"/>
            </a:endParaRPr>
          </a:p>
          <a:p>
            <a:endParaRPr lang="en-US" sz="1200">
              <a:cs typeface="Calibri"/>
            </a:endParaRPr>
          </a:p>
          <a:p>
            <a:endParaRPr lang="en-US" sz="1200">
              <a:cs typeface="Calibri"/>
            </a:endParaRPr>
          </a:p>
          <a:p>
            <a:r>
              <a:rPr lang="en-US" sz="1200" err="1">
                <a:cs typeface="Calibri"/>
              </a:rPr>
              <a:t>Lợi</a:t>
            </a:r>
            <a:r>
              <a:rPr lang="en-US" sz="1200">
                <a:cs typeface="Calibri"/>
              </a:rPr>
              <a:t> </a:t>
            </a:r>
            <a:r>
              <a:rPr lang="en-US" sz="1200" err="1">
                <a:cs typeface="Calibri"/>
              </a:rPr>
              <a:t>ích</a:t>
            </a:r>
            <a:r>
              <a:rPr lang="en-US" sz="1200">
                <a:cs typeface="Calibri"/>
              </a:rPr>
              <a:t> </a:t>
            </a:r>
            <a:r>
              <a:rPr lang="en-US" sz="1200" err="1">
                <a:cs typeface="Calibri"/>
              </a:rPr>
              <a:t>trên</a:t>
            </a:r>
            <a:r>
              <a:rPr lang="en-US" sz="1200">
                <a:cs typeface="Calibri"/>
              </a:rPr>
              <a:t> cloud:</a:t>
            </a:r>
          </a:p>
          <a:p>
            <a:pPr marL="171450" indent="-171450">
              <a:buFontTx/>
              <a:buChar char="-"/>
            </a:pPr>
            <a:r>
              <a:rPr lang="en-US" sz="1200" err="1">
                <a:cs typeface="Calibri"/>
              </a:rPr>
              <a:t>Tiết</a:t>
            </a:r>
            <a:r>
              <a:rPr lang="en-US" sz="1200">
                <a:cs typeface="Calibri"/>
              </a:rPr>
              <a:t> </a:t>
            </a:r>
            <a:r>
              <a:rPr lang="en-US" sz="1200" err="1">
                <a:cs typeface="Calibri"/>
              </a:rPr>
              <a:t>kiệm</a:t>
            </a:r>
            <a:r>
              <a:rPr lang="en-US" sz="1200">
                <a:cs typeface="Calibri"/>
              </a:rPr>
              <a:t> chi </a:t>
            </a:r>
            <a:r>
              <a:rPr lang="en-US" sz="1200" err="1">
                <a:cs typeface="Calibri"/>
              </a:rPr>
              <a:t>phí</a:t>
            </a:r>
            <a:r>
              <a:rPr lang="en-US" sz="1200">
                <a:cs typeface="Calibri"/>
              </a:rPr>
              <a:t> </a:t>
            </a:r>
            <a:r>
              <a:rPr lang="en-US" sz="1200" err="1">
                <a:cs typeface="Calibri"/>
              </a:rPr>
              <a:t>vận</a:t>
            </a:r>
            <a:r>
              <a:rPr lang="en-US" sz="1200">
                <a:cs typeface="Calibri"/>
              </a:rPr>
              <a:t> </a:t>
            </a:r>
            <a:r>
              <a:rPr lang="en-US" sz="1200" err="1">
                <a:cs typeface="Calibri"/>
              </a:rPr>
              <a:t>hành</a:t>
            </a:r>
            <a:endParaRPr lang="en-US" sz="1200">
              <a:cs typeface="Calibri"/>
            </a:endParaRPr>
          </a:p>
          <a:p>
            <a:pPr marL="171450" indent="-171450">
              <a:buFontTx/>
              <a:buChar char="-"/>
            </a:pPr>
            <a:r>
              <a:rPr lang="en-US" sz="1200">
                <a:cs typeface="Calibri"/>
              </a:rPr>
              <a:t>Dễ </a:t>
            </a:r>
            <a:r>
              <a:rPr lang="en-US" sz="1200" err="1">
                <a:cs typeface="Calibri"/>
              </a:rPr>
              <a:t>mở</a:t>
            </a:r>
            <a:r>
              <a:rPr lang="en-US" sz="1200">
                <a:cs typeface="Calibri"/>
              </a:rPr>
              <a:t> </a:t>
            </a:r>
            <a:r>
              <a:rPr lang="en-US" sz="1200" err="1">
                <a:cs typeface="Calibri"/>
              </a:rPr>
              <a:t>rộng</a:t>
            </a:r>
            <a:r>
              <a:rPr lang="en-US" sz="1200">
                <a:cs typeface="Calibri"/>
              </a:rPr>
              <a:t> </a:t>
            </a:r>
            <a:r>
              <a:rPr lang="en-US" sz="1200" err="1">
                <a:cs typeface="Calibri"/>
              </a:rPr>
              <a:t>quy</a:t>
            </a:r>
            <a:r>
              <a:rPr lang="en-US" sz="1200">
                <a:cs typeface="Calibri"/>
              </a:rPr>
              <a:t> </a:t>
            </a:r>
            <a:r>
              <a:rPr lang="en-US" sz="1200" err="1">
                <a:cs typeface="Calibri"/>
              </a:rPr>
              <a:t>mô</a:t>
            </a:r>
            <a:endParaRPr lang="en-US" sz="1200">
              <a:cs typeface="Calibri"/>
            </a:endParaRPr>
          </a:p>
          <a:p>
            <a:pPr marL="171450" indent="-171450">
              <a:buFontTx/>
              <a:buChar char="-"/>
            </a:pPr>
            <a:endParaRPr lang="en-US" sz="1200">
              <a:cs typeface="Calibri"/>
            </a:endParaRPr>
          </a:p>
          <a:p>
            <a:pPr marL="171450" indent="-171450">
              <a:buFontTx/>
              <a:buChar char="-"/>
            </a:pPr>
            <a:endParaRPr lang="en-US" sz="1200">
              <a:cs typeface="Calibri"/>
            </a:endParaRPr>
          </a:p>
        </p:txBody>
      </p:sp>
    </p:spTree>
    <p:extLst>
      <p:ext uri="{BB962C8B-B14F-4D97-AF65-F5344CB8AC3E}">
        <p14:creationId xmlns:p14="http://schemas.microsoft.com/office/powerpoint/2010/main" val="701633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Các</a:t>
            </a:r>
            <a:r>
              <a:rPr lang="en-US"/>
              <a:t> </a:t>
            </a:r>
            <a:r>
              <a:rPr lang="en-US" err="1"/>
              <a:t>chức</a:t>
            </a:r>
            <a:r>
              <a:rPr lang="en-US"/>
              <a:t> </a:t>
            </a:r>
            <a:r>
              <a:rPr lang="en-US" err="1"/>
              <a:t>năng</a:t>
            </a:r>
            <a:r>
              <a:rPr lang="en-US"/>
              <a:t> </a:t>
            </a:r>
            <a:r>
              <a:rPr lang="en-US" err="1"/>
              <a:t>cần</a:t>
            </a:r>
            <a:r>
              <a:rPr lang="en-US"/>
              <a:t> </a:t>
            </a:r>
            <a:r>
              <a:rPr lang="en-US" err="1"/>
              <a:t>đáp</a:t>
            </a:r>
            <a:r>
              <a:rPr lang="en-US"/>
              <a:t> </a:t>
            </a:r>
            <a:r>
              <a:rPr lang="en-US" err="1"/>
              <a:t>ứng</a:t>
            </a:r>
            <a:endParaRPr/>
          </a:p>
        </p:txBody>
      </p:sp>
    </p:spTree>
    <p:extLst>
      <p:ext uri="{BB962C8B-B14F-4D97-AF65-F5344CB8AC3E}">
        <p14:creationId xmlns:p14="http://schemas.microsoft.com/office/powerpoint/2010/main" val="2937698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Web </a:t>
            </a:r>
            <a:r>
              <a:rPr lang="en-US" err="1"/>
              <a:t>ec</a:t>
            </a:r>
            <a:r>
              <a:rPr lang="en-US"/>
              <a:t> </a:t>
            </a:r>
            <a:r>
              <a:rPr lang="en-US" err="1"/>
              <a:t>đã</a:t>
            </a:r>
            <a:r>
              <a:rPr lang="en-US"/>
              <a:t> </a:t>
            </a:r>
            <a:r>
              <a:rPr lang="en-US" err="1"/>
              <a:t>được</a:t>
            </a:r>
            <a:r>
              <a:rPr lang="en-US"/>
              <a:t> </a:t>
            </a:r>
            <a:r>
              <a:rPr lang="en-US" err="1"/>
              <a:t>nhúng</a:t>
            </a:r>
            <a:r>
              <a:rPr lang="en-US"/>
              <a:t> script</a:t>
            </a:r>
          </a:p>
          <a:p>
            <a:pPr>
              <a:defRPr/>
            </a:pPr>
            <a:r>
              <a:rPr lang="en-US" err="1"/>
              <a:t>cụm</a:t>
            </a:r>
            <a:r>
              <a:rPr lang="en-US"/>
              <a:t> </a:t>
            </a:r>
            <a:r>
              <a:rPr lang="en-US" err="1"/>
              <a:t>khách</a:t>
            </a:r>
            <a:r>
              <a:rPr lang="en-US"/>
              <a:t> </a:t>
            </a:r>
            <a:r>
              <a:rPr lang="en-US" err="1"/>
              <a:t>hàng</a:t>
            </a:r>
            <a:r>
              <a:rPr lang="en-US"/>
              <a:t> </a:t>
            </a:r>
            <a:r>
              <a:rPr lang="en-US" err="1"/>
              <a:t>doanh</a:t>
            </a:r>
            <a:r>
              <a:rPr lang="en-US"/>
              <a:t> </a:t>
            </a:r>
            <a:r>
              <a:rPr lang="en-US" err="1"/>
              <a:t>nghiệp</a:t>
            </a:r>
            <a:endParaRPr lang="en-US">
              <a:cs typeface="Calibri"/>
            </a:endParaRPr>
          </a:p>
          <a:p>
            <a:pPr>
              <a:defRPr/>
            </a:pPr>
            <a:r>
              <a:rPr lang="en-US"/>
              <a:t>o    Thành </a:t>
            </a:r>
            <a:r>
              <a:rPr lang="en-US" err="1"/>
              <a:t>phần</a:t>
            </a:r>
            <a:r>
              <a:rPr lang="en-US"/>
              <a:t>: bao </a:t>
            </a:r>
            <a:r>
              <a:rPr lang="en-US" err="1"/>
              <a:t>gồm</a:t>
            </a:r>
            <a:r>
              <a:rPr lang="en-US"/>
              <a:t> </a:t>
            </a:r>
            <a:r>
              <a:rPr lang="en-US" err="1"/>
              <a:t>các</a:t>
            </a:r>
            <a:r>
              <a:rPr lang="en-US"/>
              <a:t> </a:t>
            </a:r>
            <a:r>
              <a:rPr lang="en-US" err="1"/>
              <a:t>trang</a:t>
            </a:r>
            <a:r>
              <a:rPr lang="en-US"/>
              <a:t> website TMĐT. Ở </a:t>
            </a:r>
            <a:r>
              <a:rPr lang="en-US" err="1"/>
              <a:t>cụm</a:t>
            </a:r>
            <a:r>
              <a:rPr lang="en-US"/>
              <a:t> </a:t>
            </a:r>
            <a:r>
              <a:rPr lang="en-US" err="1"/>
              <a:t>này</a:t>
            </a:r>
            <a:r>
              <a:rPr lang="en-US"/>
              <a:t>, </a:t>
            </a:r>
            <a:r>
              <a:rPr lang="en-US" err="1"/>
              <a:t>tất</a:t>
            </a:r>
            <a:r>
              <a:rPr lang="en-US"/>
              <a:t> </a:t>
            </a:r>
            <a:r>
              <a:rPr lang="en-US" err="1"/>
              <a:t>cả</a:t>
            </a:r>
            <a:r>
              <a:rPr lang="en-US"/>
              <a:t> </a:t>
            </a:r>
            <a:r>
              <a:rPr lang="en-US" err="1"/>
              <a:t>máy</a:t>
            </a:r>
            <a:r>
              <a:rPr lang="en-US"/>
              <a:t> </a:t>
            </a:r>
            <a:r>
              <a:rPr lang="en-US" err="1"/>
              <a:t>chủ</a:t>
            </a:r>
            <a:r>
              <a:rPr lang="en-US"/>
              <a:t> </a:t>
            </a:r>
            <a:r>
              <a:rPr lang="en-US" err="1"/>
              <a:t>đều</a:t>
            </a:r>
            <a:r>
              <a:rPr lang="en-US"/>
              <a:t> </a:t>
            </a:r>
            <a:r>
              <a:rPr lang="en-US" err="1"/>
              <a:t>thuộc</a:t>
            </a:r>
            <a:r>
              <a:rPr lang="en-US"/>
              <a:t> </a:t>
            </a:r>
            <a:r>
              <a:rPr lang="en-US" err="1"/>
              <a:t>quyền</a:t>
            </a:r>
            <a:r>
              <a:rPr lang="en-US"/>
              <a:t> </a:t>
            </a:r>
            <a:r>
              <a:rPr lang="en-US" err="1"/>
              <a:t>sở</a:t>
            </a:r>
            <a:r>
              <a:rPr lang="en-US"/>
              <a:t> </a:t>
            </a:r>
            <a:r>
              <a:rPr lang="en-US" err="1"/>
              <a:t>hữu</a:t>
            </a:r>
            <a:r>
              <a:rPr lang="en-US"/>
              <a:t> </a:t>
            </a:r>
            <a:r>
              <a:rPr lang="en-US" err="1"/>
              <a:t>và</a:t>
            </a:r>
            <a:r>
              <a:rPr lang="en-US"/>
              <a:t> </a:t>
            </a:r>
            <a:r>
              <a:rPr lang="en-US" err="1"/>
              <a:t>truy</a:t>
            </a:r>
            <a:r>
              <a:rPr lang="en-US"/>
              <a:t> </a:t>
            </a:r>
            <a:r>
              <a:rPr lang="en-US" err="1"/>
              <a:t>cập</a:t>
            </a:r>
            <a:r>
              <a:rPr lang="en-US"/>
              <a:t> </a:t>
            </a:r>
            <a:r>
              <a:rPr lang="en-US" err="1"/>
              <a:t>của</a:t>
            </a:r>
            <a:r>
              <a:rPr lang="en-US"/>
              <a:t> </a:t>
            </a:r>
            <a:r>
              <a:rPr lang="en-US" err="1"/>
              <a:t>khách</a:t>
            </a:r>
            <a:r>
              <a:rPr lang="en-US"/>
              <a:t> </a:t>
            </a:r>
            <a:r>
              <a:rPr lang="en-US" err="1"/>
              <a:t>hàng</a:t>
            </a:r>
            <a:r>
              <a:rPr lang="en-US"/>
              <a:t> </a:t>
            </a:r>
            <a:r>
              <a:rPr lang="en-US" err="1"/>
              <a:t>doanh</a:t>
            </a:r>
            <a:r>
              <a:rPr lang="en-US"/>
              <a:t> </a:t>
            </a:r>
            <a:r>
              <a:rPr lang="en-US" err="1"/>
              <a:t>nghiệp</a:t>
            </a:r>
            <a:r>
              <a:rPr lang="en-US"/>
              <a:t>.</a:t>
            </a:r>
            <a:endParaRPr lang="en-US">
              <a:cs typeface="Calibri"/>
            </a:endParaRPr>
          </a:p>
          <a:p>
            <a:pPr>
              <a:defRPr/>
            </a:pPr>
            <a:r>
              <a:rPr lang="en-US"/>
              <a:t>(</a:t>
            </a:r>
            <a:r>
              <a:rPr lang="en-US" err="1"/>
              <a:t>các</a:t>
            </a:r>
            <a:r>
              <a:rPr lang="en-US"/>
              <a:t> </a:t>
            </a:r>
            <a:r>
              <a:rPr lang="en-US" err="1"/>
              <a:t>trang</a:t>
            </a:r>
            <a:r>
              <a:rPr lang="en-US"/>
              <a:t> TMĐT </a:t>
            </a:r>
            <a:r>
              <a:rPr lang="en-US" err="1"/>
              <a:t>đã</a:t>
            </a:r>
            <a:r>
              <a:rPr lang="en-US"/>
              <a:t> </a:t>
            </a:r>
            <a:r>
              <a:rPr lang="en-US" err="1"/>
              <a:t>được</a:t>
            </a:r>
            <a:r>
              <a:rPr lang="en-US"/>
              <a:t> </a:t>
            </a:r>
            <a:r>
              <a:rPr lang="en-US" err="1"/>
              <a:t>nhúng</a:t>
            </a:r>
            <a:r>
              <a:rPr lang="en-US"/>
              <a:t> script)</a:t>
            </a:r>
            <a:endParaRPr lang="vi-VN"/>
          </a:p>
          <a:p>
            <a:pPr>
              <a:defRPr/>
            </a:pPr>
            <a:r>
              <a:rPr lang="en-US"/>
              <a:t>o   </a:t>
            </a:r>
            <a:r>
              <a:rPr lang="en-US" err="1"/>
              <a:t>Có</a:t>
            </a:r>
            <a:r>
              <a:rPr lang="en-US"/>
              <a:t> </a:t>
            </a:r>
            <a:r>
              <a:rPr lang="en-US" err="1"/>
              <a:t>tính</a:t>
            </a:r>
            <a:r>
              <a:rPr lang="en-US"/>
              <a:t> </a:t>
            </a:r>
            <a:r>
              <a:rPr lang="en-US" err="1"/>
              <a:t>chất</a:t>
            </a:r>
            <a:r>
              <a:rPr lang="en-US"/>
              <a:t> </a:t>
            </a:r>
            <a:r>
              <a:rPr lang="en-US" err="1"/>
              <a:t>là</a:t>
            </a:r>
            <a:r>
              <a:rPr lang="en-US"/>
              <a:t> </a:t>
            </a:r>
            <a:r>
              <a:rPr lang="en-US" err="1"/>
              <a:t>một</a:t>
            </a:r>
            <a:r>
              <a:rPr lang="en-US"/>
              <a:t> data source. </a:t>
            </a:r>
            <a:r>
              <a:rPr lang="en-US" err="1"/>
              <a:t>Dữ</a:t>
            </a:r>
            <a:r>
              <a:rPr lang="en-US"/>
              <a:t> </a:t>
            </a:r>
            <a:r>
              <a:rPr lang="en-US" err="1"/>
              <a:t>liệu</a:t>
            </a:r>
            <a:r>
              <a:rPr lang="en-US"/>
              <a:t> </a:t>
            </a:r>
            <a:r>
              <a:rPr lang="en-US" err="1"/>
              <a:t>chủ</a:t>
            </a:r>
            <a:r>
              <a:rPr lang="en-US"/>
              <a:t> </a:t>
            </a:r>
            <a:r>
              <a:rPr lang="en-US" err="1"/>
              <a:t>yếu</a:t>
            </a:r>
            <a:r>
              <a:rPr lang="en-US"/>
              <a:t> </a:t>
            </a:r>
            <a:r>
              <a:rPr lang="en-US" err="1"/>
              <a:t>được</a:t>
            </a:r>
            <a:r>
              <a:rPr lang="en-US"/>
              <a:t> </a:t>
            </a:r>
            <a:r>
              <a:rPr lang="en-US" err="1"/>
              <a:t>thu</a:t>
            </a:r>
            <a:r>
              <a:rPr lang="en-US"/>
              <a:t> </a:t>
            </a:r>
            <a:r>
              <a:rPr lang="en-US" err="1"/>
              <a:t>thập</a:t>
            </a:r>
            <a:r>
              <a:rPr lang="en-US"/>
              <a:t> </a:t>
            </a:r>
            <a:r>
              <a:rPr lang="en-US" err="1"/>
              <a:t>từ</a:t>
            </a:r>
            <a:r>
              <a:rPr lang="en-US"/>
              <a:t> </a:t>
            </a:r>
            <a:r>
              <a:rPr lang="en-US" err="1"/>
              <a:t>cụm</a:t>
            </a:r>
            <a:r>
              <a:rPr lang="en-US"/>
              <a:t> </a:t>
            </a:r>
            <a:r>
              <a:rPr lang="en-US" err="1"/>
              <a:t>này</a:t>
            </a:r>
            <a:r>
              <a:rPr lang="en-US"/>
              <a:t>.</a:t>
            </a:r>
            <a:endParaRPr lang="en-US">
              <a:cs typeface="Calibri"/>
            </a:endParaRPr>
          </a:p>
          <a:p>
            <a:pPr>
              <a:defRPr/>
            </a:pPr>
            <a:r>
              <a:rPr lang="en-US"/>
              <a:t> </a:t>
            </a:r>
            <a:endParaRPr lang="en-US">
              <a:cs typeface="Calibri"/>
            </a:endParaRPr>
          </a:p>
          <a:p>
            <a:pPr>
              <a:defRPr/>
            </a:pPr>
            <a:r>
              <a:rPr lang="en-US"/>
              <a:t> </a:t>
            </a:r>
            <a:endParaRPr lang="en-US">
              <a:cs typeface="Calibri"/>
            </a:endParaRPr>
          </a:p>
          <a:p>
            <a:pPr>
              <a:defRPr/>
            </a:pPr>
            <a:r>
              <a:rPr lang="en-US" err="1"/>
              <a:t>cụm</a:t>
            </a:r>
            <a:r>
              <a:rPr lang="en-US"/>
              <a:t> </a:t>
            </a:r>
            <a:r>
              <a:rPr lang="en-US" err="1"/>
              <a:t>cơ</a:t>
            </a:r>
            <a:r>
              <a:rPr lang="en-US"/>
              <a:t> </a:t>
            </a:r>
            <a:r>
              <a:rPr lang="en-US" err="1"/>
              <a:t>sở</a:t>
            </a:r>
            <a:r>
              <a:rPr lang="en-US"/>
              <a:t> </a:t>
            </a:r>
            <a:r>
              <a:rPr lang="en-US" err="1"/>
              <a:t>dữ</a:t>
            </a:r>
            <a:r>
              <a:rPr lang="en-US"/>
              <a:t> </a:t>
            </a:r>
            <a:r>
              <a:rPr lang="en-US" err="1"/>
              <a:t>liệu</a:t>
            </a:r>
            <a:endParaRPr lang="en-US">
              <a:cs typeface="Calibri"/>
            </a:endParaRPr>
          </a:p>
          <a:p>
            <a:pPr>
              <a:defRPr/>
            </a:pPr>
            <a:r>
              <a:rPr lang="en-US"/>
              <a:t>•Bao </a:t>
            </a:r>
            <a:r>
              <a:rPr lang="en-US" err="1"/>
              <a:t>gồm</a:t>
            </a:r>
            <a:r>
              <a:rPr lang="en-US"/>
              <a:t> 2 </a:t>
            </a:r>
            <a:r>
              <a:rPr lang="en-US" err="1"/>
              <a:t>thành</a:t>
            </a:r>
            <a:r>
              <a:rPr lang="en-US"/>
              <a:t> </a:t>
            </a:r>
            <a:r>
              <a:rPr lang="en-US" err="1"/>
              <a:t>phần</a:t>
            </a:r>
            <a:r>
              <a:rPr lang="en-US"/>
              <a:t> </a:t>
            </a:r>
            <a:r>
              <a:rPr lang="en-US" err="1"/>
              <a:t>là</a:t>
            </a:r>
            <a:r>
              <a:rPr lang="en-US"/>
              <a:t> CSDL </a:t>
            </a:r>
            <a:r>
              <a:rPr lang="en-US" err="1"/>
              <a:t>cho</a:t>
            </a:r>
            <a:r>
              <a:rPr lang="en-US"/>
              <a:t> </a:t>
            </a:r>
            <a:r>
              <a:rPr lang="en-US" err="1"/>
              <a:t>các</a:t>
            </a:r>
            <a:r>
              <a:rPr lang="en-US"/>
              <a:t> </a:t>
            </a:r>
            <a:r>
              <a:rPr lang="en-US" err="1"/>
              <a:t>trang</a:t>
            </a:r>
            <a:r>
              <a:rPr lang="en-US"/>
              <a:t> TMĐT (</a:t>
            </a:r>
            <a:r>
              <a:rPr lang="en-US" err="1"/>
              <a:t>mỗi</a:t>
            </a:r>
            <a:r>
              <a:rPr lang="en-US"/>
              <a:t> </a:t>
            </a:r>
            <a:r>
              <a:rPr lang="en-US" err="1"/>
              <a:t>khách</a:t>
            </a:r>
            <a:r>
              <a:rPr lang="en-US"/>
              <a:t> </a:t>
            </a:r>
            <a:r>
              <a:rPr lang="en-US" err="1"/>
              <a:t>hàng</a:t>
            </a:r>
            <a:r>
              <a:rPr lang="en-US"/>
              <a:t> </a:t>
            </a:r>
            <a:r>
              <a:rPr lang="en-US" err="1"/>
              <a:t>doanh</a:t>
            </a:r>
            <a:r>
              <a:rPr lang="en-US"/>
              <a:t> </a:t>
            </a:r>
            <a:r>
              <a:rPr lang="en-US" err="1"/>
              <a:t>nghiệp</a:t>
            </a:r>
            <a:r>
              <a:rPr lang="en-US"/>
              <a:t> </a:t>
            </a:r>
            <a:r>
              <a:rPr lang="en-US" err="1"/>
              <a:t>sử</a:t>
            </a:r>
            <a:r>
              <a:rPr lang="en-US"/>
              <a:t> </a:t>
            </a:r>
            <a:r>
              <a:rPr lang="en-US" err="1"/>
              <a:t>dụng</a:t>
            </a:r>
            <a:r>
              <a:rPr lang="en-US"/>
              <a:t> </a:t>
            </a:r>
            <a:r>
              <a:rPr lang="en-US" err="1"/>
              <a:t>dịch</a:t>
            </a:r>
            <a:r>
              <a:rPr lang="en-US"/>
              <a:t> </a:t>
            </a:r>
            <a:r>
              <a:rPr lang="en-US" err="1"/>
              <a:t>vụ</a:t>
            </a:r>
            <a:r>
              <a:rPr lang="en-US"/>
              <a:t> </a:t>
            </a:r>
            <a:r>
              <a:rPr lang="en-US" err="1"/>
              <a:t>đều</a:t>
            </a:r>
            <a:r>
              <a:rPr lang="en-US"/>
              <a:t> </a:t>
            </a:r>
            <a:r>
              <a:rPr lang="en-US" err="1"/>
              <a:t>được</a:t>
            </a:r>
            <a:r>
              <a:rPr lang="en-US"/>
              <a:t> </a:t>
            </a:r>
            <a:r>
              <a:rPr lang="en-US" err="1"/>
              <a:t>cấp</a:t>
            </a:r>
            <a:r>
              <a:rPr lang="en-US"/>
              <a:t> 1 </a:t>
            </a:r>
            <a:r>
              <a:rPr lang="en-US" err="1"/>
              <a:t>db</a:t>
            </a:r>
            <a:r>
              <a:rPr lang="en-US"/>
              <a:t>) </a:t>
            </a:r>
            <a:r>
              <a:rPr lang="en-US" err="1"/>
              <a:t>và</a:t>
            </a:r>
            <a:r>
              <a:rPr lang="en-US"/>
              <a:t> CSDL </a:t>
            </a:r>
            <a:r>
              <a:rPr lang="en-US" err="1"/>
              <a:t>để</a:t>
            </a:r>
            <a:r>
              <a:rPr lang="en-US"/>
              <a:t> </a:t>
            </a:r>
            <a:r>
              <a:rPr lang="en-US" err="1"/>
              <a:t>quản</a:t>
            </a:r>
            <a:r>
              <a:rPr lang="en-US"/>
              <a:t> </a:t>
            </a:r>
            <a:r>
              <a:rPr lang="en-US" err="1"/>
              <a:t>lý</a:t>
            </a:r>
            <a:r>
              <a:rPr lang="en-US"/>
              <a:t> </a:t>
            </a:r>
            <a:r>
              <a:rPr lang="en-US" err="1"/>
              <a:t>toán</a:t>
            </a:r>
            <a:r>
              <a:rPr lang="en-US"/>
              <a:t> </a:t>
            </a:r>
            <a:r>
              <a:rPr lang="en-US" err="1"/>
              <a:t>hệ</a:t>
            </a:r>
            <a:r>
              <a:rPr lang="en-US"/>
              <a:t> </a:t>
            </a:r>
            <a:r>
              <a:rPr lang="en-US" err="1"/>
              <a:t>thống</a:t>
            </a:r>
            <a:endParaRPr lang="en-US">
              <a:cs typeface="Calibri"/>
            </a:endParaRPr>
          </a:p>
          <a:p>
            <a:pPr>
              <a:defRPr/>
            </a:pPr>
            <a:r>
              <a:rPr lang="en-US"/>
              <a:t> </a:t>
            </a:r>
            <a:endParaRPr lang="en-US">
              <a:cs typeface="Calibri"/>
            </a:endParaRPr>
          </a:p>
          <a:p>
            <a:pPr>
              <a:defRPr/>
            </a:pPr>
            <a:r>
              <a:rPr lang="en-US" err="1"/>
              <a:t>cụm</a:t>
            </a:r>
            <a:r>
              <a:rPr lang="en-US"/>
              <a:t> </a:t>
            </a:r>
            <a:r>
              <a:rPr lang="en-US" err="1"/>
              <a:t>hệ</a:t>
            </a:r>
            <a:r>
              <a:rPr lang="en-US"/>
              <a:t> </a:t>
            </a:r>
            <a:r>
              <a:rPr lang="en-US" err="1"/>
              <a:t>thống</a:t>
            </a:r>
            <a:r>
              <a:rPr lang="en-US"/>
              <a:t> </a:t>
            </a:r>
            <a:r>
              <a:rPr lang="en-US" err="1"/>
              <a:t>gợi</a:t>
            </a:r>
            <a:r>
              <a:rPr lang="en-US"/>
              <a:t> ý</a:t>
            </a:r>
            <a:endParaRPr lang="en-US">
              <a:cs typeface="Calibri"/>
            </a:endParaRPr>
          </a:p>
          <a:p>
            <a:pPr>
              <a:defRPr/>
            </a:pPr>
            <a:r>
              <a:rPr lang="en-US"/>
              <a:t>    </a:t>
            </a:r>
            <a:r>
              <a:rPr lang="en-US" err="1"/>
              <a:t>thành</a:t>
            </a:r>
            <a:r>
              <a:rPr lang="en-US"/>
              <a:t> </a:t>
            </a:r>
            <a:r>
              <a:rPr lang="en-US" err="1"/>
              <a:t>phần</a:t>
            </a:r>
            <a:r>
              <a:rPr lang="en-US"/>
              <a:t> </a:t>
            </a:r>
            <a:r>
              <a:rPr lang="en-US" err="1"/>
              <a:t>gồm</a:t>
            </a:r>
            <a:r>
              <a:rPr lang="en-US"/>
              <a:t> </a:t>
            </a:r>
            <a:r>
              <a:rPr lang="en-US" err="1"/>
              <a:t>giao</a:t>
            </a:r>
            <a:r>
              <a:rPr lang="en-US"/>
              <a:t> </a:t>
            </a:r>
            <a:r>
              <a:rPr lang="en-US" err="1"/>
              <a:t>diện</a:t>
            </a:r>
            <a:r>
              <a:rPr lang="en-US"/>
              <a:t> </a:t>
            </a:r>
            <a:r>
              <a:rPr lang="en-US" err="1"/>
              <a:t>cho</a:t>
            </a:r>
            <a:r>
              <a:rPr lang="en-US"/>
              <a:t> </a:t>
            </a:r>
            <a:r>
              <a:rPr lang="en-US" err="1"/>
              <a:t>quản</a:t>
            </a:r>
            <a:r>
              <a:rPr lang="en-US"/>
              <a:t> </a:t>
            </a:r>
            <a:r>
              <a:rPr lang="en-US" err="1"/>
              <a:t>trị</a:t>
            </a:r>
            <a:r>
              <a:rPr lang="en-US"/>
              <a:t> </a:t>
            </a:r>
            <a:r>
              <a:rPr lang="en-US" err="1"/>
              <a:t>viên</a:t>
            </a:r>
            <a:r>
              <a:rPr lang="en-US"/>
              <a:t> </a:t>
            </a:r>
            <a:r>
              <a:rPr lang="en-US" err="1"/>
              <a:t>trang</a:t>
            </a:r>
            <a:r>
              <a:rPr lang="en-US"/>
              <a:t> TMĐT, </a:t>
            </a:r>
            <a:r>
              <a:rPr lang="en-US" err="1"/>
              <a:t>bộ</a:t>
            </a:r>
            <a:r>
              <a:rPr lang="en-US"/>
              <a:t> </a:t>
            </a:r>
            <a:r>
              <a:rPr lang="en-US" err="1"/>
              <a:t>lập</a:t>
            </a:r>
            <a:r>
              <a:rPr lang="en-US"/>
              <a:t> </a:t>
            </a:r>
            <a:r>
              <a:rPr lang="en-US" err="1"/>
              <a:t>lịch</a:t>
            </a:r>
            <a:r>
              <a:rPr lang="en-US"/>
              <a:t>, </a:t>
            </a:r>
            <a:r>
              <a:rPr lang="en-US" err="1"/>
              <a:t>máy</a:t>
            </a:r>
            <a:r>
              <a:rPr lang="en-US"/>
              <a:t> </a:t>
            </a:r>
            <a:r>
              <a:rPr lang="en-US" err="1"/>
              <a:t>chủ</a:t>
            </a:r>
            <a:r>
              <a:rPr lang="en-US"/>
              <a:t> </a:t>
            </a:r>
            <a:r>
              <a:rPr lang="en-US" err="1"/>
              <a:t>gợi</a:t>
            </a:r>
            <a:r>
              <a:rPr lang="en-US"/>
              <a:t> ý</a:t>
            </a:r>
          </a:p>
          <a:p>
            <a:pPr>
              <a:defRPr/>
            </a:pPr>
            <a:r>
              <a:rPr lang="en-US"/>
              <a:t>•Giao </a:t>
            </a:r>
            <a:r>
              <a:rPr lang="en-US" err="1"/>
              <a:t>diện</a:t>
            </a:r>
            <a:r>
              <a:rPr lang="en-US"/>
              <a:t> </a:t>
            </a:r>
            <a:r>
              <a:rPr lang="en-US" err="1"/>
              <a:t>quản</a:t>
            </a:r>
            <a:r>
              <a:rPr lang="en-US"/>
              <a:t> </a:t>
            </a:r>
            <a:r>
              <a:rPr lang="en-US" err="1"/>
              <a:t>trị</a:t>
            </a:r>
            <a:r>
              <a:rPr lang="en-US"/>
              <a:t> </a:t>
            </a:r>
            <a:r>
              <a:rPr lang="en-US" err="1"/>
              <a:t>viên</a:t>
            </a:r>
            <a:r>
              <a:rPr lang="en-US"/>
              <a:t> </a:t>
            </a:r>
            <a:r>
              <a:rPr lang="en-US" err="1"/>
              <a:t>trang</a:t>
            </a:r>
            <a:r>
              <a:rPr lang="en-US"/>
              <a:t> TMĐT: import </a:t>
            </a:r>
            <a:r>
              <a:rPr lang="en-US" err="1"/>
              <a:t>các</a:t>
            </a:r>
            <a:r>
              <a:rPr lang="en-US"/>
              <a:t> </a:t>
            </a:r>
            <a:r>
              <a:rPr lang="en-US" err="1"/>
              <a:t>dữ</a:t>
            </a:r>
            <a:r>
              <a:rPr lang="en-US"/>
              <a:t> </a:t>
            </a:r>
            <a:r>
              <a:rPr lang="en-US" err="1"/>
              <a:t>liệu</a:t>
            </a:r>
            <a:r>
              <a:rPr lang="en-US"/>
              <a:t> </a:t>
            </a:r>
            <a:r>
              <a:rPr lang="en-US" err="1"/>
              <a:t>cần</a:t>
            </a:r>
            <a:r>
              <a:rPr lang="en-US"/>
              <a:t> </a:t>
            </a:r>
            <a:r>
              <a:rPr lang="en-US" err="1"/>
              <a:t>thiết</a:t>
            </a:r>
            <a:r>
              <a:rPr lang="en-US"/>
              <a:t> </a:t>
            </a:r>
            <a:r>
              <a:rPr lang="en-US" err="1"/>
              <a:t>cho</a:t>
            </a:r>
            <a:r>
              <a:rPr lang="en-US"/>
              <a:t> </a:t>
            </a:r>
            <a:r>
              <a:rPr lang="en-US" err="1"/>
              <a:t>hệ</a:t>
            </a:r>
            <a:r>
              <a:rPr lang="en-US"/>
              <a:t> </a:t>
            </a:r>
            <a:r>
              <a:rPr lang="en-US" err="1"/>
              <a:t>thống</a:t>
            </a:r>
            <a:r>
              <a:rPr lang="en-US"/>
              <a:t> </a:t>
            </a:r>
            <a:r>
              <a:rPr lang="en-US" err="1"/>
              <a:t>và</a:t>
            </a:r>
            <a:r>
              <a:rPr lang="en-US"/>
              <a:t> </a:t>
            </a:r>
            <a:r>
              <a:rPr lang="en-US" err="1"/>
              <a:t>xem</a:t>
            </a:r>
            <a:r>
              <a:rPr lang="en-US"/>
              <a:t> report</a:t>
            </a:r>
            <a:endParaRPr lang="vi-VN"/>
          </a:p>
          <a:p>
            <a:pPr>
              <a:defRPr/>
            </a:pPr>
            <a:r>
              <a:rPr lang="en-US"/>
              <a:t>•</a:t>
            </a:r>
            <a:r>
              <a:rPr lang="en-US" err="1"/>
              <a:t>Bộ</a:t>
            </a:r>
            <a:r>
              <a:rPr lang="en-US"/>
              <a:t> </a:t>
            </a:r>
            <a:r>
              <a:rPr lang="en-US" err="1"/>
              <a:t>lập</a:t>
            </a:r>
            <a:r>
              <a:rPr lang="en-US"/>
              <a:t> </a:t>
            </a:r>
            <a:r>
              <a:rPr lang="en-US" err="1"/>
              <a:t>lịch</a:t>
            </a:r>
            <a:r>
              <a:rPr lang="en-US"/>
              <a:t> </a:t>
            </a:r>
            <a:r>
              <a:rPr lang="en-US" err="1"/>
              <a:t>để</a:t>
            </a:r>
            <a:r>
              <a:rPr lang="en-US"/>
              <a:t> </a:t>
            </a:r>
            <a:r>
              <a:rPr lang="en-US" err="1"/>
              <a:t>chạy</a:t>
            </a:r>
            <a:r>
              <a:rPr lang="en-US"/>
              <a:t> </a:t>
            </a:r>
            <a:r>
              <a:rPr lang="en-US" err="1"/>
              <a:t>những</a:t>
            </a:r>
            <a:r>
              <a:rPr lang="en-US"/>
              <a:t> </a:t>
            </a:r>
            <a:r>
              <a:rPr lang="en-US" err="1"/>
              <a:t>nhiệm</a:t>
            </a:r>
            <a:r>
              <a:rPr lang="en-US"/>
              <a:t> </a:t>
            </a:r>
            <a:r>
              <a:rPr lang="en-US" err="1"/>
              <a:t>vụ</a:t>
            </a:r>
            <a:r>
              <a:rPr lang="en-US"/>
              <a:t> </a:t>
            </a:r>
            <a:r>
              <a:rPr lang="en-US" err="1"/>
              <a:t>cần</a:t>
            </a:r>
            <a:r>
              <a:rPr lang="en-US"/>
              <a:t> </a:t>
            </a:r>
            <a:r>
              <a:rPr lang="en-US" err="1"/>
              <a:t>chạy</a:t>
            </a:r>
            <a:r>
              <a:rPr lang="en-US"/>
              <a:t> </a:t>
            </a:r>
            <a:r>
              <a:rPr lang="en-US" err="1"/>
              <a:t>theo</a:t>
            </a:r>
            <a:r>
              <a:rPr lang="en-US"/>
              <a:t> </a:t>
            </a:r>
            <a:r>
              <a:rPr lang="en-US" err="1"/>
              <a:t>lịch</a:t>
            </a:r>
            <a:r>
              <a:rPr lang="en-US"/>
              <a:t> </a:t>
            </a:r>
            <a:r>
              <a:rPr lang="en-US" err="1"/>
              <a:t>ví</a:t>
            </a:r>
            <a:r>
              <a:rPr lang="en-US"/>
              <a:t> </a:t>
            </a:r>
            <a:r>
              <a:rPr lang="en-US" err="1"/>
              <a:t>dụ</a:t>
            </a:r>
            <a:r>
              <a:rPr lang="en-US"/>
              <a:t> </a:t>
            </a:r>
            <a:r>
              <a:rPr lang="en-US" err="1"/>
              <a:t>như</a:t>
            </a:r>
            <a:r>
              <a:rPr lang="en-US"/>
              <a:t> </a:t>
            </a:r>
            <a:r>
              <a:rPr lang="en-US" err="1"/>
              <a:t>huấn</a:t>
            </a:r>
            <a:r>
              <a:rPr lang="en-US"/>
              <a:t> </a:t>
            </a:r>
            <a:r>
              <a:rPr lang="en-US" err="1"/>
              <a:t>luyện</a:t>
            </a:r>
            <a:r>
              <a:rPr lang="en-US"/>
              <a:t> </a:t>
            </a:r>
            <a:r>
              <a:rPr lang="en-US" err="1"/>
              <a:t>mô</a:t>
            </a:r>
            <a:r>
              <a:rPr lang="en-US"/>
              <a:t> </a:t>
            </a:r>
            <a:r>
              <a:rPr lang="en-US" err="1"/>
              <a:t>hình</a:t>
            </a:r>
            <a:r>
              <a:rPr lang="en-US"/>
              <a:t> </a:t>
            </a:r>
            <a:r>
              <a:rPr lang="en-US" err="1"/>
              <a:t>gợi</a:t>
            </a:r>
            <a:r>
              <a:rPr lang="en-US"/>
              <a:t> ý</a:t>
            </a:r>
            <a:endParaRPr lang="vi-VN"/>
          </a:p>
          <a:p>
            <a:pPr>
              <a:defRPr/>
            </a:pPr>
            <a:r>
              <a:rPr lang="en-US"/>
              <a:t>•Recommender – </a:t>
            </a:r>
            <a:r>
              <a:rPr lang="en-US" err="1"/>
              <a:t>quan</a:t>
            </a:r>
            <a:r>
              <a:rPr lang="en-US"/>
              <a:t> </a:t>
            </a:r>
            <a:r>
              <a:rPr lang="en-US" err="1"/>
              <a:t>trọng</a:t>
            </a:r>
            <a:r>
              <a:rPr lang="en-US"/>
              <a:t> </a:t>
            </a:r>
            <a:r>
              <a:rPr lang="en-US" err="1"/>
              <a:t>nhất</a:t>
            </a:r>
            <a:r>
              <a:rPr lang="en-US"/>
              <a:t> </a:t>
            </a:r>
            <a:r>
              <a:rPr lang="en-US" err="1"/>
              <a:t>của</a:t>
            </a:r>
            <a:r>
              <a:rPr lang="en-US"/>
              <a:t> </a:t>
            </a:r>
            <a:r>
              <a:rPr lang="en-US" err="1"/>
              <a:t>cả</a:t>
            </a:r>
            <a:r>
              <a:rPr lang="en-US"/>
              <a:t> </a:t>
            </a:r>
            <a:r>
              <a:rPr lang="en-US" err="1"/>
              <a:t>hệ</a:t>
            </a:r>
            <a:r>
              <a:rPr lang="en-US"/>
              <a:t> </a:t>
            </a:r>
            <a:r>
              <a:rPr lang="en-US" err="1"/>
              <a:t>thống</a:t>
            </a:r>
            <a:r>
              <a:rPr lang="en-US"/>
              <a:t> (</a:t>
            </a:r>
            <a:r>
              <a:rPr lang="en-US" err="1"/>
              <a:t>nhiệm</a:t>
            </a:r>
            <a:r>
              <a:rPr lang="en-US"/>
              <a:t> </a:t>
            </a:r>
            <a:r>
              <a:rPr lang="en-US" err="1"/>
              <a:t>vụ</a:t>
            </a:r>
            <a:r>
              <a:rPr lang="en-US"/>
              <a:t>: </a:t>
            </a:r>
            <a:r>
              <a:rPr lang="en-US" err="1"/>
              <a:t>cung</a:t>
            </a:r>
            <a:r>
              <a:rPr lang="en-US"/>
              <a:t> </a:t>
            </a:r>
            <a:r>
              <a:rPr lang="en-US" err="1"/>
              <a:t>cấp</a:t>
            </a:r>
            <a:r>
              <a:rPr lang="en-US"/>
              <a:t> API </a:t>
            </a:r>
            <a:r>
              <a:rPr lang="en-US" err="1"/>
              <a:t>và</a:t>
            </a:r>
            <a:r>
              <a:rPr lang="en-US"/>
              <a:t> </a:t>
            </a:r>
            <a:r>
              <a:rPr lang="en-US" err="1"/>
              <a:t>chạy</a:t>
            </a:r>
            <a:r>
              <a:rPr lang="en-US"/>
              <a:t> hay </a:t>
            </a:r>
            <a:r>
              <a:rPr lang="en-US" err="1"/>
              <a:t>huấn</a:t>
            </a:r>
            <a:r>
              <a:rPr lang="en-US"/>
              <a:t> </a:t>
            </a:r>
            <a:r>
              <a:rPr lang="en-US" err="1"/>
              <a:t>luyện</a:t>
            </a:r>
            <a:r>
              <a:rPr lang="en-US"/>
              <a:t> </a:t>
            </a:r>
            <a:r>
              <a:rPr lang="en-US" err="1"/>
              <a:t>các</a:t>
            </a:r>
            <a:r>
              <a:rPr lang="en-US"/>
              <a:t> </a:t>
            </a:r>
            <a:r>
              <a:rPr lang="en-US" err="1"/>
              <a:t>thuật</a:t>
            </a:r>
            <a:r>
              <a:rPr lang="en-US"/>
              <a:t> </a:t>
            </a:r>
            <a:r>
              <a:rPr lang="en-US" err="1"/>
              <a:t>toán</a:t>
            </a:r>
            <a:r>
              <a:rPr lang="en-US"/>
              <a:t> </a:t>
            </a:r>
            <a:r>
              <a:rPr lang="en-US" err="1"/>
              <a:t>gợi</a:t>
            </a:r>
            <a:r>
              <a:rPr lang="en-US"/>
              <a:t> ý)</a:t>
            </a:r>
            <a:endParaRPr lang="vi-VN"/>
          </a:p>
          <a:p>
            <a:pPr>
              <a:defRPr/>
            </a:pPr>
            <a:r>
              <a:rPr lang="en-US"/>
              <a:t>•</a:t>
            </a:r>
            <a:endParaRPr lang="vi-VN"/>
          </a:p>
          <a:p>
            <a:pPr>
              <a:defRPr/>
            </a:pPr>
            <a:r>
              <a:rPr lang="en-US"/>
              <a:t>* </a:t>
            </a:r>
            <a:r>
              <a:rPr lang="en-US" err="1"/>
              <a:t>Đi</a:t>
            </a:r>
            <a:r>
              <a:rPr lang="en-US"/>
              <a:t> </a:t>
            </a:r>
            <a:r>
              <a:rPr lang="en-US" err="1"/>
              <a:t>sâu</a:t>
            </a:r>
            <a:r>
              <a:rPr lang="en-US"/>
              <a:t> </a:t>
            </a:r>
            <a:r>
              <a:rPr lang="en-US" err="1"/>
              <a:t>vào</a:t>
            </a:r>
            <a:r>
              <a:rPr lang="en-US"/>
              <a:t> chi </a:t>
            </a:r>
            <a:r>
              <a:rPr lang="en-US" err="1"/>
              <a:t>tiết</a:t>
            </a:r>
            <a:r>
              <a:rPr lang="en-US"/>
              <a:t> ở </a:t>
            </a:r>
            <a:r>
              <a:rPr lang="en-US" err="1"/>
              <a:t>mỗi</a:t>
            </a:r>
            <a:r>
              <a:rPr lang="en-US"/>
              <a:t> </a:t>
            </a:r>
            <a:r>
              <a:rPr lang="en-US" err="1"/>
              <a:t>phần</a:t>
            </a:r>
            <a:r>
              <a:rPr lang="en-US"/>
              <a:t> -&gt; </a:t>
            </a:r>
            <a:r>
              <a:rPr lang="en-US" err="1"/>
              <a:t>theo</a:t>
            </a:r>
            <a:r>
              <a:rPr lang="en-US"/>
              <a:t> </a:t>
            </a:r>
            <a:r>
              <a:rPr lang="en-US" err="1"/>
              <a:t>thứ</a:t>
            </a:r>
            <a:r>
              <a:rPr lang="en-US"/>
              <a:t> </a:t>
            </a:r>
            <a:r>
              <a:rPr lang="en-US" err="1"/>
              <a:t>tự</a:t>
            </a:r>
            <a:r>
              <a:rPr lang="en-US"/>
              <a:t>: </a:t>
            </a:r>
            <a:r>
              <a:rPr lang="en-US" err="1"/>
              <a:t>lược</a:t>
            </a:r>
            <a:r>
              <a:rPr lang="en-US"/>
              <a:t> </a:t>
            </a:r>
            <a:r>
              <a:rPr lang="en-US" err="1"/>
              <a:t>đồ</a:t>
            </a:r>
            <a:r>
              <a:rPr lang="en-US"/>
              <a:t> </a:t>
            </a:r>
            <a:r>
              <a:rPr lang="en-US" err="1"/>
              <a:t>csdl</a:t>
            </a:r>
            <a:r>
              <a:rPr lang="en-US"/>
              <a:t> DB -&gt; </a:t>
            </a:r>
            <a:r>
              <a:rPr lang="en-US" err="1"/>
              <a:t>thiết</a:t>
            </a:r>
            <a:r>
              <a:rPr lang="en-US"/>
              <a:t> </a:t>
            </a:r>
            <a:r>
              <a:rPr lang="en-US" err="1"/>
              <a:t>kế</a:t>
            </a:r>
            <a:r>
              <a:rPr lang="en-US"/>
              <a:t> </a:t>
            </a:r>
            <a:r>
              <a:rPr lang="en-US" err="1"/>
              <a:t>hướng</a:t>
            </a:r>
            <a:r>
              <a:rPr lang="en-US"/>
              <a:t> </a:t>
            </a:r>
            <a:r>
              <a:rPr lang="en-US" err="1"/>
              <a:t>đối</a:t>
            </a:r>
            <a:r>
              <a:rPr lang="en-US"/>
              <a:t> </a:t>
            </a:r>
            <a:r>
              <a:rPr lang="en-US" err="1"/>
              <a:t>tượng</a:t>
            </a:r>
            <a:r>
              <a:rPr lang="en-US"/>
              <a:t> recommender  server -&gt; </a:t>
            </a:r>
            <a:r>
              <a:rPr lang="en-US" err="1"/>
              <a:t>cách</a:t>
            </a:r>
            <a:r>
              <a:rPr lang="en-US"/>
              <a:t> </a:t>
            </a:r>
            <a:r>
              <a:rPr lang="en-US" err="1"/>
              <a:t>bắt</a:t>
            </a:r>
            <a:r>
              <a:rPr lang="en-US"/>
              <a:t> </a:t>
            </a:r>
            <a:r>
              <a:rPr lang="en-US" err="1"/>
              <a:t>sự</a:t>
            </a:r>
            <a:r>
              <a:rPr lang="en-US"/>
              <a:t> </a:t>
            </a:r>
            <a:r>
              <a:rPr lang="en-US" err="1"/>
              <a:t>kiện</a:t>
            </a:r>
            <a:r>
              <a:rPr lang="en-US"/>
              <a:t> </a:t>
            </a:r>
            <a:r>
              <a:rPr lang="en-US" err="1"/>
              <a:t>và</a:t>
            </a:r>
            <a:r>
              <a:rPr lang="en-US"/>
              <a:t> </a:t>
            </a:r>
            <a:r>
              <a:rPr lang="en-US" err="1"/>
              <a:t>giao</a:t>
            </a:r>
            <a:r>
              <a:rPr lang="en-US"/>
              <a:t> </a:t>
            </a:r>
            <a:r>
              <a:rPr lang="en-US" err="1"/>
              <a:t>tiếp</a:t>
            </a:r>
            <a:r>
              <a:rPr lang="en-US"/>
              <a:t> </a:t>
            </a:r>
            <a:r>
              <a:rPr lang="en-US" err="1"/>
              <a:t>giữa</a:t>
            </a:r>
            <a:r>
              <a:rPr lang="en-US"/>
              <a:t> </a:t>
            </a:r>
            <a:r>
              <a:rPr lang="en-US" err="1"/>
              <a:t>ec</a:t>
            </a:r>
            <a:r>
              <a:rPr lang="en-US"/>
              <a:t> </a:t>
            </a:r>
            <a:r>
              <a:rPr lang="en-US" err="1"/>
              <a:t>và</a:t>
            </a:r>
            <a:r>
              <a:rPr lang="en-US"/>
              <a:t> recommender server </a:t>
            </a:r>
            <a:r>
              <a:rPr lang="en-US" err="1"/>
              <a:t>và</a:t>
            </a:r>
            <a:r>
              <a:rPr lang="en-US"/>
              <a:t> </a:t>
            </a:r>
            <a:r>
              <a:rPr lang="en-US" err="1"/>
              <a:t>cách</a:t>
            </a:r>
            <a:r>
              <a:rPr lang="en-US"/>
              <a:t> </a:t>
            </a:r>
            <a:r>
              <a:rPr lang="en-US" err="1"/>
              <a:t>truyền</a:t>
            </a:r>
            <a:r>
              <a:rPr lang="en-US"/>
              <a:t> </a:t>
            </a:r>
            <a:r>
              <a:rPr lang="en-US" err="1"/>
              <a:t>tải</a:t>
            </a:r>
            <a:r>
              <a:rPr lang="en-US"/>
              <a:t> </a:t>
            </a:r>
            <a:r>
              <a:rPr lang="en-US" err="1"/>
              <a:t>thông</a:t>
            </a:r>
            <a:r>
              <a:rPr lang="en-US"/>
              <a:t> tin</a:t>
            </a:r>
          </a:p>
          <a:p>
            <a:pPr marL="0" marR="0" lvl="0" indent="0" algn="l" defTabSz="914400">
              <a:lnSpc>
                <a:spcPct val="100000"/>
              </a:lnSpc>
              <a:spcBef>
                <a:spcPts val="0"/>
              </a:spcBef>
              <a:spcAft>
                <a:spcPts val="0"/>
              </a:spcAft>
              <a:buClrTx/>
              <a:buSzTx/>
              <a:buFontTx/>
              <a:buNone/>
              <a:tabLst/>
              <a:defRPr/>
            </a:pPr>
            <a:endParaRPr lang="en-US">
              <a:cs typeface="Calibri"/>
            </a:endParaRPr>
          </a:p>
        </p:txBody>
      </p:sp>
    </p:spTree>
    <p:extLst>
      <p:ext uri="{BB962C8B-B14F-4D97-AF65-F5344CB8AC3E}">
        <p14:creationId xmlns:p14="http://schemas.microsoft.com/office/powerpoint/2010/main" val="1948787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•Lưu </a:t>
            </a:r>
            <a:r>
              <a:rPr lang="en-US" err="1"/>
              <a:t>theo</a:t>
            </a:r>
            <a:r>
              <a:rPr lang="en-US"/>
              <a:t> </a:t>
            </a:r>
            <a:r>
              <a:rPr lang="en-US" err="1"/>
              <a:t>bối</a:t>
            </a:r>
            <a:r>
              <a:rPr lang="en-US"/>
              <a:t> </a:t>
            </a:r>
            <a:r>
              <a:rPr lang="en-US" err="1"/>
              <a:t>cảnh</a:t>
            </a:r>
            <a:r>
              <a:rPr lang="en-US"/>
              <a:t>: </a:t>
            </a:r>
            <a:r>
              <a:rPr lang="en-US" err="1"/>
              <a:t>người</a:t>
            </a:r>
            <a:r>
              <a:rPr lang="en-US"/>
              <a:t> </a:t>
            </a:r>
            <a:r>
              <a:rPr lang="en-US" err="1"/>
              <a:t>nào</a:t>
            </a:r>
            <a:r>
              <a:rPr lang="en-US"/>
              <a:t>, </a:t>
            </a:r>
            <a:r>
              <a:rPr lang="en-US" err="1"/>
              <a:t>đã</a:t>
            </a:r>
            <a:r>
              <a:rPr lang="en-US"/>
              <a:t> </a:t>
            </a:r>
            <a:r>
              <a:rPr lang="en-US" err="1"/>
              <a:t>tương</a:t>
            </a:r>
            <a:r>
              <a:rPr lang="en-US"/>
              <a:t> </a:t>
            </a:r>
            <a:r>
              <a:rPr lang="en-US" err="1"/>
              <a:t>tác</a:t>
            </a:r>
            <a:r>
              <a:rPr lang="en-US"/>
              <a:t> </a:t>
            </a:r>
            <a:r>
              <a:rPr lang="en-US" err="1"/>
              <a:t>với</a:t>
            </a:r>
            <a:r>
              <a:rPr lang="en-US"/>
              <a:t> </a:t>
            </a:r>
            <a:r>
              <a:rPr lang="en-US" err="1"/>
              <a:t>sản</a:t>
            </a:r>
            <a:r>
              <a:rPr lang="en-US"/>
              <a:t> </a:t>
            </a:r>
            <a:r>
              <a:rPr lang="en-US" err="1"/>
              <a:t>phẩm</a:t>
            </a:r>
            <a:r>
              <a:rPr lang="en-US"/>
              <a:t> </a:t>
            </a:r>
            <a:r>
              <a:rPr lang="en-US" err="1"/>
              <a:t>nào</a:t>
            </a:r>
            <a:r>
              <a:rPr lang="en-US"/>
              <a:t>, </a:t>
            </a:r>
            <a:r>
              <a:rPr lang="en-US" err="1"/>
              <a:t>và</a:t>
            </a:r>
            <a:r>
              <a:rPr lang="en-US"/>
              <a:t> </a:t>
            </a:r>
            <a:r>
              <a:rPr lang="en-US" err="1"/>
              <a:t>tương</a:t>
            </a:r>
            <a:r>
              <a:rPr lang="en-US"/>
              <a:t> </a:t>
            </a:r>
            <a:r>
              <a:rPr lang="en-US" err="1"/>
              <a:t>tác</a:t>
            </a:r>
            <a:r>
              <a:rPr lang="en-US"/>
              <a:t> </a:t>
            </a:r>
            <a:r>
              <a:rPr lang="en-US" err="1"/>
              <a:t>như</a:t>
            </a:r>
            <a:r>
              <a:rPr lang="en-US"/>
              <a:t> </a:t>
            </a:r>
            <a:r>
              <a:rPr lang="en-US" err="1"/>
              <a:t>thế</a:t>
            </a:r>
            <a:r>
              <a:rPr lang="en-US"/>
              <a:t> </a:t>
            </a:r>
            <a:r>
              <a:rPr lang="en-US" err="1"/>
              <a:t>nào</a:t>
            </a:r>
            <a:endParaRPr lang="en-US" err="1">
              <a:cs typeface="Calibri"/>
            </a:endParaRPr>
          </a:p>
          <a:p>
            <a:r>
              <a:rPr lang="en-US"/>
              <a:t>•</a:t>
            </a:r>
            <a:r>
              <a:rPr lang="en-US" err="1"/>
              <a:t>Bảng</a:t>
            </a:r>
            <a:r>
              <a:rPr lang="en-US"/>
              <a:t> </a:t>
            </a:r>
            <a:r>
              <a:rPr lang="en-US" err="1"/>
              <a:t>customer_profile</a:t>
            </a:r>
            <a:r>
              <a:rPr lang="en-US"/>
              <a:t> </a:t>
            </a:r>
            <a:r>
              <a:rPr lang="en-US" err="1"/>
              <a:t>sử</a:t>
            </a:r>
            <a:r>
              <a:rPr lang="en-US"/>
              <a:t> </a:t>
            </a:r>
            <a:r>
              <a:rPr lang="en-US" err="1"/>
              <a:t>dụng</a:t>
            </a:r>
            <a:r>
              <a:rPr lang="en-US"/>
              <a:t> </a:t>
            </a:r>
            <a:r>
              <a:rPr lang="en-US" err="1"/>
              <a:t>cho</a:t>
            </a:r>
            <a:r>
              <a:rPr lang="en-US"/>
              <a:t> demographic, </a:t>
            </a:r>
            <a:r>
              <a:rPr lang="en-US" err="1"/>
              <a:t>các</a:t>
            </a:r>
            <a:r>
              <a:rPr lang="en-US"/>
              <a:t> </a:t>
            </a:r>
            <a:r>
              <a:rPr lang="en-US" err="1"/>
              <a:t>bảng</a:t>
            </a:r>
            <a:r>
              <a:rPr lang="en-US"/>
              <a:t> </a:t>
            </a:r>
            <a:r>
              <a:rPr lang="en-US" err="1"/>
              <a:t>xanh</a:t>
            </a:r>
            <a:r>
              <a:rPr lang="en-US"/>
              <a:t> </a:t>
            </a:r>
            <a:r>
              <a:rPr lang="en-US" err="1"/>
              <a:t>xanh</a:t>
            </a:r>
            <a:r>
              <a:rPr lang="en-US"/>
              <a:t>, </a:t>
            </a:r>
            <a:r>
              <a:rPr lang="en-US" err="1"/>
              <a:t>sử</a:t>
            </a:r>
            <a:r>
              <a:rPr lang="en-US"/>
              <a:t> </a:t>
            </a:r>
            <a:r>
              <a:rPr lang="en-US" err="1"/>
              <a:t>dụng</a:t>
            </a:r>
            <a:r>
              <a:rPr lang="en-US"/>
              <a:t> </a:t>
            </a:r>
            <a:r>
              <a:rPr lang="en-US" err="1"/>
              <a:t>cho</a:t>
            </a:r>
            <a:r>
              <a:rPr lang="en-US"/>
              <a:t> </a:t>
            </a:r>
            <a:r>
              <a:rPr lang="en-US" err="1"/>
              <a:t>thuật</a:t>
            </a:r>
            <a:r>
              <a:rPr lang="en-US"/>
              <a:t> </a:t>
            </a:r>
            <a:r>
              <a:rPr lang="en-US" err="1"/>
              <a:t>toán</a:t>
            </a:r>
            <a:r>
              <a:rPr lang="en-US"/>
              <a:t> </a:t>
            </a:r>
            <a:r>
              <a:rPr lang="en-US" err="1"/>
              <a:t>colab</a:t>
            </a:r>
            <a:r>
              <a:rPr lang="en-US"/>
              <a:t> filtering </a:t>
            </a:r>
            <a:r>
              <a:rPr lang="en-US" err="1"/>
              <a:t>và</a:t>
            </a:r>
            <a:r>
              <a:rPr lang="en-US"/>
              <a:t> hot items, content base </a:t>
            </a:r>
            <a:r>
              <a:rPr lang="en-US" err="1"/>
              <a:t>sử</a:t>
            </a:r>
            <a:r>
              <a:rPr lang="en-US"/>
              <a:t> </a:t>
            </a:r>
            <a:r>
              <a:rPr lang="en-US" err="1"/>
              <a:t>dụng</a:t>
            </a:r>
            <a:r>
              <a:rPr lang="en-US"/>
              <a:t> </a:t>
            </a:r>
            <a:r>
              <a:rPr lang="en-US" err="1"/>
              <a:t>bảng</a:t>
            </a:r>
            <a:r>
              <a:rPr lang="en-US"/>
              <a:t> product</a:t>
            </a:r>
            <a:endParaRPr lang="en-US">
              <a:cs typeface="Calibri"/>
            </a:endParaRPr>
          </a:p>
          <a:p>
            <a:r>
              <a:rPr lang="en-US"/>
              <a:t>•</a:t>
            </a:r>
            <a:r>
              <a:rPr lang="en-US" err="1"/>
              <a:t>Và</a:t>
            </a:r>
            <a:r>
              <a:rPr lang="en-US"/>
              <a:t> </a:t>
            </a:r>
            <a:r>
              <a:rPr lang="en-US" err="1"/>
              <a:t>một</a:t>
            </a:r>
            <a:r>
              <a:rPr lang="en-US"/>
              <a:t> </a:t>
            </a:r>
            <a:r>
              <a:rPr lang="en-US" err="1"/>
              <a:t>số</a:t>
            </a:r>
            <a:r>
              <a:rPr lang="en-US"/>
              <a:t> </a:t>
            </a:r>
            <a:r>
              <a:rPr lang="en-US" err="1"/>
              <a:t>bảng</a:t>
            </a:r>
            <a:r>
              <a:rPr lang="en-US"/>
              <a:t> </a:t>
            </a:r>
            <a:r>
              <a:rPr lang="en-US" err="1"/>
              <a:t>để</a:t>
            </a:r>
            <a:r>
              <a:rPr lang="en-US"/>
              <a:t> </a:t>
            </a:r>
            <a:r>
              <a:rPr lang="en-US" err="1"/>
              <a:t>quản</a:t>
            </a:r>
            <a:r>
              <a:rPr lang="en-US"/>
              <a:t> </a:t>
            </a:r>
            <a:r>
              <a:rPr lang="en-US" err="1"/>
              <a:t>lý</a:t>
            </a:r>
            <a:r>
              <a:rPr lang="en-US"/>
              <a:t> </a:t>
            </a:r>
            <a:r>
              <a:rPr lang="en-US" err="1"/>
              <a:t>chức</a:t>
            </a:r>
            <a:r>
              <a:rPr lang="en-US"/>
              <a:t> </a:t>
            </a:r>
            <a:r>
              <a:rPr lang="en-US" err="1"/>
              <a:t>năng</a:t>
            </a:r>
            <a:r>
              <a:rPr lang="en-US"/>
              <a:t> </a:t>
            </a:r>
            <a:r>
              <a:rPr lang="en-US" err="1"/>
              <a:t>nhỏ</a:t>
            </a:r>
            <a:endParaRPr lang="en-US" err="1">
              <a:cs typeface="Calibri"/>
            </a:endParaRPr>
          </a:p>
          <a:p>
            <a:pPr marL="0" lvl="0" indent="0" algn="l">
              <a:spcBef>
                <a:spcPts val="0"/>
              </a:spcBef>
              <a:spcAft>
                <a:spcPts val="0"/>
              </a:spcAft>
              <a:buNone/>
            </a:pPr>
            <a:endParaRPr>
              <a:cs typeface="Calibri"/>
            </a:endParaRPr>
          </a:p>
        </p:txBody>
      </p:sp>
    </p:spTree>
    <p:extLst>
      <p:ext uri="{BB962C8B-B14F-4D97-AF65-F5344CB8AC3E}">
        <p14:creationId xmlns:p14="http://schemas.microsoft.com/office/powerpoint/2010/main" val="898495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err="1"/>
              <a:t>Tiếp</a:t>
            </a:r>
            <a:r>
              <a:rPr lang="en-US"/>
              <a:t> </a:t>
            </a:r>
            <a:r>
              <a:rPr lang="en-US" err="1"/>
              <a:t>theo</a:t>
            </a:r>
            <a:r>
              <a:rPr lang="en-US"/>
              <a:t> -&gt; </a:t>
            </a:r>
            <a:r>
              <a:rPr lang="en-US" err="1"/>
              <a:t>tổng</a:t>
            </a:r>
            <a:r>
              <a:rPr lang="en-US"/>
              <a:t> </a:t>
            </a:r>
            <a:r>
              <a:rPr lang="en-US" err="1"/>
              <a:t>quát</a:t>
            </a:r>
            <a:r>
              <a:rPr lang="en-US"/>
              <a:t> </a:t>
            </a:r>
            <a:r>
              <a:rPr lang="en-US" err="1"/>
              <a:t>hóa</a:t>
            </a:r>
            <a:r>
              <a:rPr lang="en-US"/>
              <a:t> </a:t>
            </a:r>
            <a:r>
              <a:rPr lang="en-US" err="1"/>
              <a:t>cả</a:t>
            </a:r>
            <a:r>
              <a:rPr lang="en-US"/>
              <a:t> </a:t>
            </a:r>
            <a:r>
              <a:rPr lang="en-US" err="1"/>
              <a:t>quá</a:t>
            </a:r>
            <a:r>
              <a:rPr lang="en-US"/>
              <a:t> </a:t>
            </a:r>
            <a:r>
              <a:rPr lang="en-US" err="1"/>
              <a:t>trình</a:t>
            </a:r>
            <a:r>
              <a:rPr lang="en-US"/>
              <a:t> </a:t>
            </a:r>
            <a:r>
              <a:rPr lang="en-US" err="1"/>
              <a:t>của</a:t>
            </a:r>
            <a:r>
              <a:rPr lang="en-US"/>
              <a:t> </a:t>
            </a:r>
            <a:r>
              <a:rPr lang="en-US" err="1"/>
              <a:t>hệ</a:t>
            </a:r>
            <a:r>
              <a:rPr lang="en-US"/>
              <a:t> </a:t>
            </a:r>
            <a:r>
              <a:rPr lang="en-US" err="1"/>
              <a:t>thống</a:t>
            </a:r>
            <a:endParaRPr lang="en-US" err="1">
              <a:cs typeface="Calibri"/>
            </a:endParaRPr>
          </a:p>
          <a:p>
            <a:r>
              <a:rPr lang="en-US">
                <a:cs typeface="Calibri"/>
              </a:rPr>
              <a:t>(</a:t>
            </a:r>
            <a:r>
              <a:rPr lang="en-US" err="1">
                <a:cs typeface="Calibri"/>
              </a:rPr>
              <a:t>nói</a:t>
            </a:r>
            <a:r>
              <a:rPr lang="en-US">
                <a:cs typeface="Calibri"/>
              </a:rPr>
              <a:t> </a:t>
            </a:r>
            <a:r>
              <a:rPr lang="en-US" err="1">
                <a:cs typeface="Calibri"/>
              </a:rPr>
              <a:t>như</a:t>
            </a:r>
            <a:r>
              <a:rPr lang="en-US">
                <a:cs typeface="Calibri"/>
              </a:rPr>
              <a:t> </a:t>
            </a:r>
            <a:r>
              <a:rPr lang="en-US" err="1">
                <a:cs typeface="Calibri"/>
              </a:rPr>
              <a:t>trên</a:t>
            </a:r>
            <a:r>
              <a:rPr lang="en-US">
                <a:cs typeface="Calibri"/>
              </a:rPr>
              <a:t> </a:t>
            </a:r>
            <a:r>
              <a:rPr lang="en-US" err="1">
                <a:cs typeface="Calibri"/>
              </a:rPr>
              <a:t>hình</a:t>
            </a:r>
            <a:r>
              <a:rPr lang="en-US">
                <a:cs typeface="Calibri"/>
              </a:rPr>
              <a:t>)</a:t>
            </a:r>
          </a:p>
        </p:txBody>
      </p:sp>
    </p:spTree>
    <p:extLst>
      <p:ext uri="{BB962C8B-B14F-4D97-AF65-F5344CB8AC3E}">
        <p14:creationId xmlns:p14="http://schemas.microsoft.com/office/powerpoint/2010/main" val="2432074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err="1">
                <a:cs typeface="Calibri"/>
              </a:rPr>
              <a:t>Được</a:t>
            </a:r>
            <a:r>
              <a:rPr lang="vi-VN">
                <a:cs typeface="Calibri"/>
              </a:rPr>
              <a:t> </a:t>
            </a:r>
            <a:r>
              <a:rPr lang="vi-VN" err="1">
                <a:cs typeface="Calibri"/>
              </a:rPr>
              <a:t>lưu</a:t>
            </a:r>
            <a:r>
              <a:rPr lang="vi-VN">
                <a:cs typeface="Calibri"/>
              </a:rPr>
              <a:t> </a:t>
            </a:r>
            <a:r>
              <a:rPr lang="vi-VN" err="1">
                <a:cs typeface="Calibri"/>
              </a:rPr>
              <a:t>dưới</a:t>
            </a:r>
            <a:r>
              <a:rPr lang="vi-VN">
                <a:cs typeface="Calibri"/>
              </a:rPr>
              <a:t> </a:t>
            </a:r>
            <a:r>
              <a:rPr lang="vi-VN" err="1">
                <a:cs typeface="Calibri"/>
              </a:rPr>
              <a:t>localstorage</a:t>
            </a:r>
            <a:endParaRPr lang="vi-VN"/>
          </a:p>
        </p:txBody>
      </p:sp>
    </p:spTree>
    <p:extLst>
      <p:ext uri="{BB962C8B-B14F-4D97-AF65-F5344CB8AC3E}">
        <p14:creationId xmlns:p14="http://schemas.microsoft.com/office/powerpoint/2010/main" val="78152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74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957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404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533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200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876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533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773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cs typeface="Calibri"/>
            </a:endParaRPr>
          </a:p>
        </p:txBody>
      </p:sp>
    </p:spTree>
    <p:extLst>
      <p:ext uri="{BB962C8B-B14F-4D97-AF65-F5344CB8AC3E}">
        <p14:creationId xmlns:p14="http://schemas.microsoft.com/office/powerpoint/2010/main" val="3842492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latin typeface="Arial"/>
                <a:cs typeface="Arial"/>
              </a:rPr>
              <a:t>•Phát triển về kiến trúc:</a:t>
            </a:r>
            <a:endParaRPr lang="en-US">
              <a:latin typeface="Calibri" panose="020F0502020204030204"/>
              <a:cs typeface="Calibri" panose="020F0502020204030204"/>
            </a:endParaRPr>
          </a:p>
          <a:p>
            <a:r>
              <a:rPr lang="vi-VN">
                <a:latin typeface="Arial"/>
                <a:cs typeface="Arial"/>
              </a:rPr>
              <a:t>        •Đối với kiến trúc hệ thống hiện tại, chỉ dễ dàng phục vụ được cho 5 – 10 khách hàng (cần cải tiến)</a:t>
            </a:r>
            <a:endParaRPr lang="en-US">
              <a:latin typeface="Calibri" panose="020F0502020204030204"/>
              <a:cs typeface="Calibri" panose="020F0502020204030204"/>
            </a:endParaRPr>
          </a:p>
          <a:p>
            <a:r>
              <a:rPr lang="vi-VN">
                <a:latin typeface="Arial"/>
                <a:cs typeface="Arial"/>
              </a:rPr>
              <a:t>        •</a:t>
            </a:r>
            <a:r>
              <a:rPr lang="vi-VN" err="1">
                <a:latin typeface="Arial"/>
                <a:cs typeface="Arial"/>
              </a:rPr>
              <a:t>Nosql</a:t>
            </a:r>
            <a:r>
              <a:rPr lang="vi-VN">
                <a:latin typeface="Arial"/>
                <a:cs typeface="Arial"/>
              </a:rPr>
              <a:t> </a:t>
            </a:r>
            <a:r>
              <a:rPr lang="vi-VN" err="1">
                <a:latin typeface="Arial"/>
                <a:cs typeface="Arial"/>
              </a:rPr>
              <a:t>key</a:t>
            </a:r>
            <a:r>
              <a:rPr lang="vi-VN">
                <a:latin typeface="Arial"/>
                <a:cs typeface="Arial"/>
              </a:rPr>
              <a:t> </a:t>
            </a:r>
            <a:r>
              <a:rPr lang="vi-VN" err="1">
                <a:latin typeface="Arial"/>
                <a:cs typeface="Arial"/>
              </a:rPr>
              <a:t>value</a:t>
            </a:r>
            <a:r>
              <a:rPr lang="vi-VN">
                <a:latin typeface="Arial"/>
                <a:cs typeface="Arial"/>
              </a:rPr>
              <a:t> cho phần bắt sự kiện</a:t>
            </a:r>
          </a:p>
          <a:p>
            <a:r>
              <a:rPr lang="vi-VN">
                <a:latin typeface="Arial"/>
                <a:cs typeface="Arial"/>
              </a:rPr>
              <a:t>         •Thiết kệ lại theo hướng </a:t>
            </a:r>
            <a:r>
              <a:rPr lang="vi-VN" err="1">
                <a:latin typeface="Arial"/>
                <a:cs typeface="Arial"/>
              </a:rPr>
              <a:t>microservice</a:t>
            </a:r>
            <a:r>
              <a:rPr lang="vi-VN">
                <a:latin typeface="Arial"/>
                <a:cs typeface="Arial"/>
              </a:rPr>
              <a:t> giống một kiến trúc dành cho </a:t>
            </a:r>
            <a:r>
              <a:rPr lang="vi-VN" err="1">
                <a:latin typeface="Arial"/>
                <a:cs typeface="Arial"/>
              </a:rPr>
              <a:t>bigdata</a:t>
            </a:r>
            <a:r>
              <a:rPr lang="vi-VN">
                <a:latin typeface="Arial"/>
                <a:cs typeface="Arial"/>
              </a:rPr>
              <a:t> (bao gồm </a:t>
            </a:r>
            <a:r>
              <a:rPr lang="vi-VN" err="1">
                <a:latin typeface="Arial"/>
                <a:cs typeface="Arial"/>
              </a:rPr>
              <a:t>master</a:t>
            </a:r>
            <a:r>
              <a:rPr lang="vi-VN">
                <a:latin typeface="Arial"/>
                <a:cs typeface="Arial"/>
              </a:rPr>
              <a:t> </a:t>
            </a:r>
            <a:r>
              <a:rPr lang="vi-VN" err="1">
                <a:latin typeface="Arial"/>
                <a:cs typeface="Arial"/>
              </a:rPr>
              <a:t>node</a:t>
            </a:r>
            <a:r>
              <a:rPr lang="vi-VN">
                <a:latin typeface="Arial"/>
                <a:cs typeface="Arial"/>
              </a:rPr>
              <a:t> hay </a:t>
            </a:r>
            <a:r>
              <a:rPr lang="vi-VN" err="1">
                <a:latin typeface="Arial"/>
                <a:cs typeface="Arial"/>
              </a:rPr>
              <a:t>slave</a:t>
            </a:r>
            <a:r>
              <a:rPr lang="vi-VN">
                <a:latin typeface="Arial"/>
                <a:cs typeface="Arial"/>
              </a:rPr>
              <a:t> </a:t>
            </a:r>
            <a:r>
              <a:rPr lang="vi-VN" err="1">
                <a:latin typeface="Arial"/>
                <a:cs typeface="Arial"/>
              </a:rPr>
              <a:t>node</a:t>
            </a:r>
            <a:r>
              <a:rPr lang="vi-VN">
                <a:latin typeface="Arial"/>
                <a:cs typeface="Arial"/>
              </a:rPr>
              <a:t>)</a:t>
            </a:r>
          </a:p>
          <a:p>
            <a:r>
              <a:rPr lang="vi-VN">
                <a:latin typeface="Arial"/>
                <a:cs typeface="Arial"/>
              </a:rPr>
              <a:t>•Phát triển về hiệu quả thuật toán</a:t>
            </a:r>
          </a:p>
          <a:p>
            <a:r>
              <a:rPr lang="vi-VN">
                <a:latin typeface="Arial"/>
                <a:cs typeface="Arial"/>
              </a:rPr>
              <a:t>         •Các kỹ sư máy học có thể sử dụng hệ thống này để kiểm tra độ hiệu quả của thuật toán gợi ý mà không mất nhiều công sức để xây dựng</a:t>
            </a:r>
          </a:p>
          <a:p>
            <a:endParaRPr lang="vi-VN">
              <a:latin typeface="Arial"/>
              <a:cs typeface="Arial"/>
            </a:endParaRPr>
          </a:p>
        </p:txBody>
      </p:sp>
    </p:spTree>
    <p:extLst>
      <p:ext uri="{BB962C8B-B14F-4D97-AF65-F5344CB8AC3E}">
        <p14:creationId xmlns:p14="http://schemas.microsoft.com/office/powerpoint/2010/main" val="3384572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90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94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714a43093_3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714a43093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586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785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981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085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078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err="1"/>
              <a:t>để</a:t>
            </a:r>
            <a:r>
              <a:rPr lang="vi-VN"/>
              <a:t> </a:t>
            </a:r>
            <a:r>
              <a:rPr lang="vi-VN" err="1"/>
              <a:t>mục</a:t>
            </a:r>
            <a:r>
              <a:rPr lang="vi-VN"/>
              <a:t> </a:t>
            </a:r>
            <a:r>
              <a:rPr lang="vi-VN" err="1"/>
              <a:t>đích</a:t>
            </a:r>
            <a:r>
              <a:rPr lang="vi-VN"/>
              <a:t> </a:t>
            </a:r>
            <a:r>
              <a:rPr lang="vi-VN" err="1"/>
              <a:t>gửi</a:t>
            </a:r>
            <a:r>
              <a:rPr lang="vi-VN"/>
              <a:t> </a:t>
            </a:r>
            <a:r>
              <a:rPr lang="vi-VN" err="1"/>
              <a:t>kết</a:t>
            </a:r>
            <a:r>
              <a:rPr lang="vi-VN"/>
              <a:t> </a:t>
            </a:r>
            <a:r>
              <a:rPr lang="vi-VN" err="1"/>
              <a:t>quả</a:t>
            </a:r>
            <a:r>
              <a:rPr lang="vi-VN"/>
              <a:t> </a:t>
            </a:r>
            <a:r>
              <a:rPr lang="vi-VN" err="1"/>
              <a:t>nhanh</a:t>
            </a:r>
            <a:r>
              <a:rPr lang="vi-VN"/>
              <a:t>, </a:t>
            </a:r>
            <a:r>
              <a:rPr lang="vi-VN" err="1"/>
              <a:t>mỗi</a:t>
            </a:r>
            <a:r>
              <a:rPr lang="vi-VN"/>
              <a:t> </a:t>
            </a:r>
            <a:r>
              <a:rPr lang="vi-VN" err="1"/>
              <a:t>mô</a:t>
            </a:r>
            <a:r>
              <a:rPr lang="vi-VN"/>
              <a:t> </a:t>
            </a:r>
            <a:r>
              <a:rPr lang="vi-VN" err="1"/>
              <a:t>hình</a:t>
            </a:r>
            <a:r>
              <a:rPr lang="vi-VN"/>
              <a:t> </a:t>
            </a:r>
            <a:r>
              <a:rPr lang="vi-VN" err="1"/>
              <a:t>thuật</a:t>
            </a:r>
            <a:r>
              <a:rPr lang="vi-VN"/>
              <a:t> </a:t>
            </a:r>
            <a:r>
              <a:rPr lang="vi-VN" err="1"/>
              <a:t>toán</a:t>
            </a:r>
            <a:r>
              <a:rPr lang="vi-VN"/>
              <a:t> </a:t>
            </a:r>
            <a:r>
              <a:rPr lang="vi-VN" err="1"/>
              <a:t>được</a:t>
            </a:r>
            <a:r>
              <a:rPr lang="vi-VN"/>
              <a:t> </a:t>
            </a:r>
            <a:r>
              <a:rPr lang="vi-VN" err="1"/>
              <a:t>gọi</a:t>
            </a:r>
            <a:r>
              <a:rPr lang="vi-VN"/>
              <a:t> </a:t>
            </a:r>
            <a:r>
              <a:rPr lang="vi-VN" err="1"/>
              <a:t>không</a:t>
            </a:r>
            <a:r>
              <a:rPr lang="vi-VN"/>
              <a:t> </a:t>
            </a:r>
            <a:r>
              <a:rPr lang="vi-VN" err="1"/>
              <a:t>phải</a:t>
            </a:r>
            <a:r>
              <a:rPr lang="vi-VN"/>
              <a:t> load </a:t>
            </a:r>
            <a:r>
              <a:rPr lang="vi-VN" err="1"/>
              <a:t>lại</a:t>
            </a:r>
            <a:r>
              <a:rPr lang="vi-VN"/>
              <a:t> </a:t>
            </a:r>
            <a:r>
              <a:rPr lang="vi-VN" err="1"/>
              <a:t>nhiều</a:t>
            </a:r>
            <a:r>
              <a:rPr lang="vi-VN"/>
              <a:t> </a:t>
            </a:r>
            <a:r>
              <a:rPr lang="vi-VN" err="1"/>
              <a:t>lần</a:t>
            </a:r>
            <a:r>
              <a:rPr lang="vi-VN"/>
              <a:t>, </a:t>
            </a:r>
            <a:r>
              <a:rPr lang="vi-VN" err="1"/>
              <a:t>chúng</a:t>
            </a:r>
            <a:r>
              <a:rPr lang="vi-VN"/>
              <a:t> </a:t>
            </a:r>
            <a:r>
              <a:rPr lang="vi-VN" err="1"/>
              <a:t>em</a:t>
            </a:r>
            <a:r>
              <a:rPr lang="vi-VN"/>
              <a:t> </a:t>
            </a:r>
            <a:r>
              <a:rPr lang="vi-VN" err="1"/>
              <a:t>sẽ</a:t>
            </a:r>
            <a:r>
              <a:rPr lang="vi-VN"/>
              <a:t> </a:t>
            </a:r>
            <a:r>
              <a:rPr lang="vi-VN" err="1"/>
              <a:t>xây</a:t>
            </a:r>
            <a:r>
              <a:rPr lang="vi-VN"/>
              <a:t> </a:t>
            </a:r>
            <a:r>
              <a:rPr lang="vi-VN" err="1"/>
              <a:t>dựng</a:t>
            </a:r>
            <a:r>
              <a:rPr lang="vi-VN"/>
              <a:t> </a:t>
            </a:r>
            <a:r>
              <a:rPr lang="vi-VN" err="1"/>
              <a:t>một</a:t>
            </a:r>
            <a:r>
              <a:rPr lang="vi-VN"/>
              <a:t> design pattern </a:t>
            </a:r>
            <a:r>
              <a:rPr lang="vi-VN" err="1"/>
              <a:t>cho</a:t>
            </a:r>
            <a:r>
              <a:rPr lang="vi-VN"/>
              <a:t> </a:t>
            </a:r>
            <a:r>
              <a:rPr lang="vi-VN" err="1"/>
              <a:t>phần</a:t>
            </a:r>
            <a:r>
              <a:rPr lang="vi-VN"/>
              <a:t> </a:t>
            </a:r>
            <a:r>
              <a:rPr lang="vi-VN" err="1"/>
              <a:t>thuật</a:t>
            </a:r>
            <a:r>
              <a:rPr lang="vi-VN"/>
              <a:t> </a:t>
            </a:r>
            <a:r>
              <a:rPr lang="vi-VN" err="1"/>
              <a:t>toán</a:t>
            </a:r>
            <a:r>
              <a:rPr lang="vi-VN"/>
              <a:t> </a:t>
            </a:r>
            <a:r>
              <a:rPr lang="vi-VN" err="1"/>
              <a:t>gợi</a:t>
            </a:r>
            <a:r>
              <a:rPr lang="vi-VN"/>
              <a:t> ý </a:t>
            </a:r>
            <a:r>
              <a:rPr lang="vi-VN" err="1"/>
              <a:t>như</a:t>
            </a:r>
            <a:r>
              <a:rPr lang="vi-VN"/>
              <a:t> </a:t>
            </a:r>
            <a:r>
              <a:rPr lang="vi-VN" err="1"/>
              <a:t>sau</a:t>
            </a:r>
            <a:r>
              <a:rPr lang="vi-VN"/>
              <a:t>.</a:t>
            </a:r>
          </a:p>
          <a:p>
            <a:r>
              <a:rPr lang="vi-VN" err="1"/>
              <a:t>mỗi</a:t>
            </a:r>
            <a:r>
              <a:rPr lang="vi-VN"/>
              <a:t> </a:t>
            </a:r>
            <a:r>
              <a:rPr lang="vi-VN" err="1"/>
              <a:t>thuật</a:t>
            </a:r>
            <a:r>
              <a:rPr lang="vi-VN"/>
              <a:t> </a:t>
            </a:r>
            <a:r>
              <a:rPr lang="vi-VN" err="1"/>
              <a:t>toán</a:t>
            </a:r>
            <a:r>
              <a:rPr lang="vi-VN"/>
              <a:t> </a:t>
            </a:r>
            <a:r>
              <a:rPr lang="vi-VN" err="1"/>
              <a:t>sẽ</a:t>
            </a:r>
            <a:r>
              <a:rPr lang="vi-VN"/>
              <a:t> </a:t>
            </a:r>
            <a:r>
              <a:rPr lang="vi-VN" err="1"/>
              <a:t>được</a:t>
            </a:r>
            <a:r>
              <a:rPr lang="vi-VN"/>
              <a:t> </a:t>
            </a:r>
            <a:r>
              <a:rPr lang="vi-VN" err="1"/>
              <a:t>nằm</a:t>
            </a:r>
            <a:r>
              <a:rPr lang="vi-VN"/>
              <a:t> </a:t>
            </a:r>
            <a:r>
              <a:rPr lang="vi-VN" err="1"/>
              <a:t>trong</a:t>
            </a:r>
            <a:r>
              <a:rPr lang="vi-VN"/>
              <a:t> </a:t>
            </a:r>
            <a:r>
              <a:rPr lang="vi-VN" err="1"/>
              <a:t>lớp</a:t>
            </a:r>
            <a:endParaRPr lang="vi-VN" err="1">
              <a:cs typeface="Calibri"/>
            </a:endParaRPr>
          </a:p>
          <a:p>
            <a:r>
              <a:rPr lang="vi-VN" err="1"/>
              <a:t>trong</a:t>
            </a:r>
            <a:r>
              <a:rPr lang="vi-VN"/>
              <a:t> </a:t>
            </a:r>
            <a:r>
              <a:rPr lang="vi-VN" err="1"/>
              <a:t>lớp</a:t>
            </a:r>
            <a:r>
              <a:rPr lang="vi-VN"/>
              <a:t> </a:t>
            </a:r>
            <a:r>
              <a:rPr lang="vi-VN" err="1"/>
              <a:t>listmodel</a:t>
            </a:r>
            <a:r>
              <a:rPr lang="vi-VN"/>
              <a:t> </a:t>
            </a:r>
            <a:r>
              <a:rPr lang="vi-VN" err="1"/>
              <a:t>sẽ</a:t>
            </a:r>
            <a:r>
              <a:rPr lang="vi-VN"/>
              <a:t> </a:t>
            </a:r>
            <a:r>
              <a:rPr lang="vi-VN" err="1"/>
              <a:t>chứa</a:t>
            </a:r>
            <a:r>
              <a:rPr lang="vi-VN"/>
              <a:t> </a:t>
            </a:r>
            <a:r>
              <a:rPr lang="vi-VN" err="1"/>
              <a:t>tất</a:t>
            </a:r>
            <a:r>
              <a:rPr lang="vi-VN"/>
              <a:t> </a:t>
            </a:r>
            <a:r>
              <a:rPr lang="vi-VN" err="1"/>
              <a:t>cả</a:t>
            </a:r>
            <a:r>
              <a:rPr lang="vi-VN"/>
              <a:t> </a:t>
            </a:r>
            <a:r>
              <a:rPr lang="vi-VN" err="1"/>
              <a:t>các</a:t>
            </a:r>
            <a:r>
              <a:rPr lang="vi-VN"/>
              <a:t> </a:t>
            </a:r>
            <a:r>
              <a:rPr lang="vi-VN" err="1"/>
              <a:t>thuật</a:t>
            </a:r>
            <a:r>
              <a:rPr lang="vi-VN"/>
              <a:t> </a:t>
            </a:r>
            <a:r>
              <a:rPr lang="vi-VN" err="1"/>
              <a:t>toán</a:t>
            </a:r>
            <a:r>
              <a:rPr lang="vi-VN"/>
              <a:t> </a:t>
            </a:r>
            <a:r>
              <a:rPr lang="vi-VN" err="1"/>
              <a:t>sẽ</a:t>
            </a:r>
            <a:r>
              <a:rPr lang="vi-VN"/>
              <a:t> </a:t>
            </a:r>
            <a:r>
              <a:rPr lang="vi-VN" err="1"/>
              <a:t>cung</a:t>
            </a:r>
            <a:r>
              <a:rPr lang="vi-VN"/>
              <a:t> </a:t>
            </a:r>
            <a:r>
              <a:rPr lang="vi-VN" err="1"/>
              <a:t>cấp</a:t>
            </a:r>
            <a:r>
              <a:rPr lang="vi-VN"/>
              <a:t> </a:t>
            </a:r>
            <a:r>
              <a:rPr lang="vi-VN" err="1"/>
              <a:t>cho</a:t>
            </a:r>
            <a:r>
              <a:rPr lang="vi-VN"/>
              <a:t> </a:t>
            </a:r>
            <a:r>
              <a:rPr lang="vi-VN" err="1"/>
              <a:t>các</a:t>
            </a:r>
            <a:r>
              <a:rPr lang="vi-VN"/>
              <a:t> </a:t>
            </a:r>
            <a:r>
              <a:rPr lang="vi-VN" err="1"/>
              <a:t>trang</a:t>
            </a:r>
            <a:r>
              <a:rPr lang="vi-VN"/>
              <a:t> web, </a:t>
            </a:r>
            <a:r>
              <a:rPr lang="vi-VN" err="1"/>
              <a:t>và</a:t>
            </a:r>
            <a:r>
              <a:rPr lang="vi-VN"/>
              <a:t> </a:t>
            </a:r>
            <a:r>
              <a:rPr lang="vi-VN" err="1"/>
              <a:t>listmodel</a:t>
            </a:r>
            <a:r>
              <a:rPr lang="vi-VN"/>
              <a:t> </a:t>
            </a:r>
            <a:r>
              <a:rPr lang="vi-VN" err="1"/>
              <a:t>là</a:t>
            </a:r>
            <a:r>
              <a:rPr lang="vi-VN"/>
              <a:t> </a:t>
            </a:r>
            <a:r>
              <a:rPr lang="vi-VN" err="1"/>
              <a:t>một</a:t>
            </a:r>
            <a:r>
              <a:rPr lang="vi-VN"/>
              <a:t> </a:t>
            </a:r>
            <a:r>
              <a:rPr lang="vi-VN" err="1"/>
              <a:t>lớp</a:t>
            </a:r>
            <a:r>
              <a:rPr lang="vi-VN"/>
              <a:t> singleton. </a:t>
            </a:r>
            <a:r>
              <a:rPr lang="vi-VN" err="1"/>
              <a:t>khi</a:t>
            </a:r>
            <a:r>
              <a:rPr lang="vi-VN"/>
              <a:t> </a:t>
            </a:r>
            <a:r>
              <a:rPr lang="vi-VN" err="1"/>
              <a:t>gọi</a:t>
            </a:r>
            <a:r>
              <a:rPr lang="vi-VN"/>
              <a:t> </a:t>
            </a:r>
            <a:r>
              <a:rPr lang="vi-VN" err="1"/>
              <a:t>để</a:t>
            </a:r>
            <a:r>
              <a:rPr lang="vi-VN"/>
              <a:t> </a:t>
            </a:r>
            <a:r>
              <a:rPr lang="vi-VN" err="1"/>
              <a:t>đề</a:t>
            </a:r>
            <a:r>
              <a:rPr lang="vi-VN"/>
              <a:t> </a:t>
            </a:r>
            <a:r>
              <a:rPr lang="vi-VN" err="1"/>
              <a:t>xuất</a:t>
            </a:r>
            <a:r>
              <a:rPr lang="vi-VN"/>
              <a:t> </a:t>
            </a:r>
            <a:r>
              <a:rPr lang="vi-VN" err="1"/>
              <a:t>kết</a:t>
            </a:r>
            <a:r>
              <a:rPr lang="vi-VN"/>
              <a:t> </a:t>
            </a:r>
            <a:r>
              <a:rPr lang="vi-VN" err="1"/>
              <a:t>quả</a:t>
            </a:r>
            <a:r>
              <a:rPr lang="vi-VN"/>
              <a:t> </a:t>
            </a:r>
            <a:r>
              <a:rPr lang="vi-VN" err="1"/>
              <a:t>gợi</a:t>
            </a:r>
            <a:r>
              <a:rPr lang="vi-VN"/>
              <a:t> ý, </a:t>
            </a:r>
            <a:r>
              <a:rPr lang="vi-VN" err="1"/>
              <a:t>sẽ</a:t>
            </a:r>
            <a:r>
              <a:rPr lang="vi-VN"/>
              <a:t> </a:t>
            </a:r>
            <a:r>
              <a:rPr lang="vi-VN" err="1"/>
              <a:t>truy</a:t>
            </a:r>
            <a:r>
              <a:rPr lang="vi-VN"/>
              <a:t> </a:t>
            </a:r>
            <a:r>
              <a:rPr lang="vi-VN" err="1"/>
              <a:t>cập</a:t>
            </a:r>
            <a:r>
              <a:rPr lang="vi-VN"/>
              <a:t> </a:t>
            </a:r>
            <a:r>
              <a:rPr lang="vi-VN" err="1"/>
              <a:t>vào</a:t>
            </a:r>
            <a:r>
              <a:rPr lang="vi-VN"/>
              <a:t> </a:t>
            </a:r>
            <a:r>
              <a:rPr lang="vi-VN" err="1"/>
              <a:t>chỉ</a:t>
            </a:r>
            <a:r>
              <a:rPr lang="vi-VN"/>
              <a:t> </a:t>
            </a:r>
            <a:r>
              <a:rPr lang="vi-VN" err="1"/>
              <a:t>được</a:t>
            </a:r>
            <a:r>
              <a:rPr lang="vi-VN"/>
              <a:t> </a:t>
            </a:r>
            <a:r>
              <a:rPr lang="vi-VN" err="1"/>
              <a:t>gọi</a:t>
            </a:r>
            <a:r>
              <a:rPr lang="vi-VN"/>
              <a:t> </a:t>
            </a:r>
            <a:r>
              <a:rPr lang="vi-VN" err="1"/>
              <a:t>vào</a:t>
            </a:r>
            <a:r>
              <a:rPr lang="vi-VN"/>
              <a:t> </a:t>
            </a:r>
            <a:r>
              <a:rPr lang="vi-VN" err="1"/>
              <a:t>lớp</a:t>
            </a:r>
            <a:r>
              <a:rPr lang="vi-VN"/>
              <a:t> singleton này</a:t>
            </a:r>
          </a:p>
        </p:txBody>
      </p:sp>
    </p:spTree>
    <p:extLst>
      <p:ext uri="{BB962C8B-B14F-4D97-AF65-F5344CB8AC3E}">
        <p14:creationId xmlns:p14="http://schemas.microsoft.com/office/powerpoint/2010/main" val="3754831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a:t>
            </a:r>
            <a:r>
              <a:rPr lang="en-US" err="1"/>
              <a:t>mỗi</a:t>
            </a:r>
            <a:r>
              <a:rPr lang="en-US"/>
              <a:t> </a:t>
            </a:r>
            <a:r>
              <a:rPr lang="en-US" err="1"/>
              <a:t>trang</a:t>
            </a:r>
            <a:r>
              <a:rPr lang="en-US"/>
              <a:t> </a:t>
            </a:r>
            <a:r>
              <a:rPr lang="en-US" err="1"/>
              <a:t>đều</a:t>
            </a:r>
            <a:r>
              <a:rPr lang="en-US"/>
              <a:t> </a:t>
            </a:r>
            <a:r>
              <a:rPr lang="en-US" err="1"/>
              <a:t>có</a:t>
            </a:r>
            <a:r>
              <a:rPr lang="en-US"/>
              <a:t> </a:t>
            </a:r>
            <a:r>
              <a:rPr lang="en-US" err="1"/>
              <a:t>cấu</a:t>
            </a:r>
            <a:r>
              <a:rPr lang="en-US"/>
              <a:t> </a:t>
            </a:r>
            <a:r>
              <a:rPr lang="en-US" err="1"/>
              <a:t>trúc</a:t>
            </a:r>
            <a:r>
              <a:rPr lang="en-US"/>
              <a:t> </a:t>
            </a:r>
            <a:r>
              <a:rPr lang="en-US" err="1"/>
              <a:t>khác</a:t>
            </a:r>
            <a:r>
              <a:rPr lang="en-US"/>
              <a:t> </a:t>
            </a:r>
            <a:r>
              <a:rPr lang="en-US" err="1"/>
              <a:t>nhau</a:t>
            </a:r>
            <a:r>
              <a:rPr lang="en-US"/>
              <a:t>, </a:t>
            </a:r>
            <a:r>
              <a:rPr lang="en-US" err="1"/>
              <a:t>tuy</a:t>
            </a:r>
            <a:r>
              <a:rPr lang="en-US"/>
              <a:t> </a:t>
            </a:r>
            <a:r>
              <a:rPr lang="en-US" err="1"/>
              <a:t>nhiên</a:t>
            </a:r>
            <a:r>
              <a:rPr lang="en-US"/>
              <a:t>, </a:t>
            </a:r>
            <a:r>
              <a:rPr lang="en-US" err="1"/>
              <a:t>thông</a:t>
            </a:r>
            <a:r>
              <a:rPr lang="en-US"/>
              <a:t> </a:t>
            </a:r>
            <a:r>
              <a:rPr lang="en-US" err="1"/>
              <a:t>thường</a:t>
            </a:r>
            <a:r>
              <a:rPr lang="en-US"/>
              <a:t> </a:t>
            </a:r>
            <a:r>
              <a:rPr lang="en-US" err="1"/>
              <a:t>các</a:t>
            </a:r>
            <a:r>
              <a:rPr lang="en-US"/>
              <a:t> </a:t>
            </a:r>
            <a:r>
              <a:rPr lang="en-US" err="1"/>
              <a:t>sản</a:t>
            </a:r>
            <a:r>
              <a:rPr lang="en-US"/>
              <a:t> </a:t>
            </a:r>
            <a:r>
              <a:rPr lang="en-US" err="1"/>
              <a:t>phẩm</a:t>
            </a:r>
            <a:r>
              <a:rPr lang="en-US"/>
              <a:t> </a:t>
            </a:r>
            <a:r>
              <a:rPr lang="en-US" err="1"/>
              <a:t>khi</a:t>
            </a:r>
            <a:r>
              <a:rPr lang="en-US"/>
              <a:t> </a:t>
            </a:r>
            <a:r>
              <a:rPr lang="en-US" err="1"/>
              <a:t>lập</a:t>
            </a:r>
            <a:r>
              <a:rPr lang="en-US"/>
              <a:t> </a:t>
            </a:r>
            <a:r>
              <a:rPr lang="en-US" err="1"/>
              <a:t>trình</a:t>
            </a:r>
            <a:r>
              <a:rPr lang="en-US"/>
              <a:t> </a:t>
            </a:r>
            <a:r>
              <a:rPr lang="en-US" err="1"/>
              <a:t>đều</a:t>
            </a:r>
            <a:r>
              <a:rPr lang="en-US"/>
              <a:t> </a:t>
            </a:r>
            <a:r>
              <a:rPr lang="en-US" err="1"/>
              <a:t>được</a:t>
            </a:r>
            <a:r>
              <a:rPr lang="en-US"/>
              <a:t> </a:t>
            </a:r>
            <a:r>
              <a:rPr lang="en-US" err="1"/>
              <a:t>sử</a:t>
            </a:r>
            <a:r>
              <a:rPr lang="en-US"/>
              <a:t> </a:t>
            </a:r>
            <a:r>
              <a:rPr lang="en-US" err="1"/>
              <a:t>dụng</a:t>
            </a:r>
            <a:r>
              <a:rPr lang="en-US"/>
              <a:t> </a:t>
            </a:r>
            <a:r>
              <a:rPr lang="en-US" err="1"/>
              <a:t>lại</a:t>
            </a:r>
            <a:r>
              <a:rPr lang="en-US"/>
              <a:t> </a:t>
            </a:r>
            <a:r>
              <a:rPr lang="en-US" err="1"/>
              <a:t>các</a:t>
            </a:r>
            <a:r>
              <a:rPr lang="en-US"/>
              <a:t> component -&gt; </a:t>
            </a:r>
            <a:r>
              <a:rPr lang="en-US" err="1"/>
              <a:t>xpath</a:t>
            </a:r>
            <a:r>
              <a:rPr lang="en-US"/>
              <a:t> </a:t>
            </a:r>
            <a:r>
              <a:rPr lang="en-US" err="1"/>
              <a:t>giống</a:t>
            </a:r>
            <a:r>
              <a:rPr lang="en-US"/>
              <a:t> </a:t>
            </a:r>
            <a:r>
              <a:rPr lang="en-US" err="1"/>
              <a:t>nhau</a:t>
            </a:r>
            <a:endParaRPr lang="en-US" err="1">
              <a:cs typeface="Calibri"/>
            </a:endParaRPr>
          </a:p>
          <a:p>
            <a:r>
              <a:rPr lang="en-US"/>
              <a:t>•Như </a:t>
            </a:r>
            <a:r>
              <a:rPr lang="en-US" err="1"/>
              <a:t>vậy</a:t>
            </a:r>
            <a:r>
              <a:rPr lang="en-US"/>
              <a:t>, ở </a:t>
            </a:r>
            <a:r>
              <a:rPr lang="en-US" err="1"/>
              <a:t>mỗi</a:t>
            </a:r>
            <a:r>
              <a:rPr lang="en-US"/>
              <a:t> </a:t>
            </a:r>
            <a:r>
              <a:rPr lang="en-US" err="1"/>
              <a:t>cấu</a:t>
            </a:r>
            <a:r>
              <a:rPr lang="en-US"/>
              <a:t> </a:t>
            </a:r>
            <a:r>
              <a:rPr lang="en-US" err="1"/>
              <a:t>trúc</a:t>
            </a:r>
            <a:r>
              <a:rPr lang="en-US"/>
              <a:t> </a:t>
            </a:r>
            <a:r>
              <a:rPr lang="en-US" err="1"/>
              <a:t>trang</a:t>
            </a:r>
            <a:r>
              <a:rPr lang="en-US"/>
              <a:t> </a:t>
            </a:r>
            <a:r>
              <a:rPr lang="en-US" err="1"/>
              <a:t>đặc</a:t>
            </a:r>
            <a:r>
              <a:rPr lang="en-US"/>
              <a:t> </a:t>
            </a:r>
            <a:r>
              <a:rPr lang="en-US" err="1"/>
              <a:t>biệt</a:t>
            </a:r>
            <a:r>
              <a:rPr lang="en-US"/>
              <a:t>, </a:t>
            </a:r>
            <a:r>
              <a:rPr lang="en-US" err="1"/>
              <a:t>chỉ</a:t>
            </a:r>
            <a:r>
              <a:rPr lang="en-US"/>
              <a:t> </a:t>
            </a:r>
            <a:r>
              <a:rPr lang="en-US" err="1"/>
              <a:t>cần</a:t>
            </a:r>
            <a:r>
              <a:rPr lang="en-US"/>
              <a:t> </a:t>
            </a:r>
            <a:r>
              <a:rPr lang="en-US" err="1"/>
              <a:t>khai</a:t>
            </a:r>
            <a:r>
              <a:rPr lang="en-US"/>
              <a:t> </a:t>
            </a:r>
            <a:r>
              <a:rPr lang="en-US" err="1"/>
              <a:t>báo</a:t>
            </a:r>
            <a:r>
              <a:rPr lang="en-US"/>
              <a:t> </a:t>
            </a:r>
            <a:r>
              <a:rPr lang="en-US" err="1"/>
              <a:t>xpath</a:t>
            </a:r>
            <a:r>
              <a:rPr lang="en-US"/>
              <a:t> </a:t>
            </a:r>
            <a:r>
              <a:rPr lang="en-US" err="1"/>
              <a:t>của</a:t>
            </a:r>
            <a:r>
              <a:rPr lang="en-US"/>
              <a:t> </a:t>
            </a:r>
            <a:r>
              <a:rPr lang="en-US" err="1"/>
              <a:t>sản</a:t>
            </a:r>
            <a:r>
              <a:rPr lang="en-US"/>
              <a:t> </a:t>
            </a:r>
            <a:r>
              <a:rPr lang="en-US" err="1"/>
              <a:t>phẩm</a:t>
            </a:r>
            <a:r>
              <a:rPr lang="en-US"/>
              <a:t> </a:t>
            </a:r>
            <a:r>
              <a:rPr lang="en-US" err="1"/>
              <a:t>là</a:t>
            </a:r>
            <a:r>
              <a:rPr lang="en-US"/>
              <a:t> </a:t>
            </a:r>
            <a:r>
              <a:rPr lang="en-US" err="1"/>
              <a:t>có</a:t>
            </a:r>
            <a:r>
              <a:rPr lang="en-US"/>
              <a:t> </a:t>
            </a:r>
            <a:r>
              <a:rPr lang="en-US" err="1"/>
              <a:t>thể</a:t>
            </a:r>
            <a:r>
              <a:rPr lang="en-US"/>
              <a:t> </a:t>
            </a:r>
            <a:r>
              <a:rPr lang="en-US" err="1"/>
              <a:t>bắt</a:t>
            </a:r>
            <a:r>
              <a:rPr lang="en-US"/>
              <a:t> </a:t>
            </a:r>
            <a:r>
              <a:rPr lang="en-US" err="1"/>
              <a:t>sự</a:t>
            </a:r>
            <a:r>
              <a:rPr lang="en-US"/>
              <a:t> </a:t>
            </a:r>
            <a:r>
              <a:rPr lang="en-US" err="1"/>
              <a:t>kiện</a:t>
            </a:r>
            <a:r>
              <a:rPr lang="en-US"/>
              <a:t> </a:t>
            </a:r>
            <a:r>
              <a:rPr lang="en-US" err="1"/>
              <a:t>người</a:t>
            </a:r>
            <a:r>
              <a:rPr lang="en-US"/>
              <a:t> </a:t>
            </a:r>
            <a:r>
              <a:rPr lang="en-US" err="1"/>
              <a:t>dùng</a:t>
            </a:r>
            <a:r>
              <a:rPr lang="en-US"/>
              <a:t> </a:t>
            </a:r>
            <a:r>
              <a:rPr lang="en-US" err="1"/>
              <a:t>cuối</a:t>
            </a:r>
            <a:r>
              <a:rPr lang="en-US"/>
              <a:t> </a:t>
            </a:r>
            <a:r>
              <a:rPr lang="en-US" err="1"/>
              <a:t>tương</a:t>
            </a:r>
            <a:r>
              <a:rPr lang="en-US"/>
              <a:t> </a:t>
            </a:r>
            <a:r>
              <a:rPr lang="en-US" err="1"/>
              <a:t>tác</a:t>
            </a:r>
            <a:r>
              <a:rPr lang="en-US"/>
              <a:t> </a:t>
            </a:r>
            <a:r>
              <a:rPr lang="en-US" err="1"/>
              <a:t>với</a:t>
            </a:r>
            <a:r>
              <a:rPr lang="en-US"/>
              <a:t> </a:t>
            </a:r>
            <a:r>
              <a:rPr lang="en-US" err="1"/>
              <a:t>sản</a:t>
            </a:r>
            <a:r>
              <a:rPr lang="en-US"/>
              <a:t> </a:t>
            </a:r>
            <a:r>
              <a:rPr lang="en-US" err="1"/>
              <a:t>phẩm</a:t>
            </a:r>
            <a:r>
              <a:rPr lang="en-US"/>
              <a:t> </a:t>
            </a:r>
            <a:r>
              <a:rPr lang="en-US" err="1"/>
              <a:t>nào</a:t>
            </a:r>
            <a:endParaRPr lang="en-US" err="1">
              <a:cs typeface="Calibri"/>
            </a:endParaRPr>
          </a:p>
          <a:p>
            <a:r>
              <a:rPr lang="en-US"/>
              <a:t>•</a:t>
            </a:r>
            <a:r>
              <a:rPr lang="en-US" err="1"/>
              <a:t>Trả</a:t>
            </a:r>
            <a:r>
              <a:rPr lang="en-US"/>
              <a:t> </a:t>
            </a:r>
            <a:r>
              <a:rPr lang="en-US" err="1"/>
              <a:t>lời</a:t>
            </a:r>
            <a:r>
              <a:rPr lang="en-US"/>
              <a:t> </a:t>
            </a:r>
            <a:r>
              <a:rPr lang="en-US" err="1"/>
              <a:t>câu</a:t>
            </a:r>
            <a:r>
              <a:rPr lang="en-US"/>
              <a:t> </a:t>
            </a:r>
            <a:r>
              <a:rPr lang="en-US" err="1"/>
              <a:t>hỏi</a:t>
            </a:r>
            <a:r>
              <a:rPr lang="en-US"/>
              <a:t> ai </a:t>
            </a:r>
            <a:r>
              <a:rPr lang="en-US" err="1"/>
              <a:t>tương</a:t>
            </a:r>
            <a:r>
              <a:rPr lang="en-US"/>
              <a:t> </a:t>
            </a:r>
            <a:r>
              <a:rPr lang="en-US" err="1"/>
              <a:t>tác</a:t>
            </a:r>
            <a:r>
              <a:rPr lang="en-US"/>
              <a:t> </a:t>
            </a:r>
            <a:r>
              <a:rPr lang="en-US" err="1"/>
              <a:t>thì</a:t>
            </a:r>
            <a:r>
              <a:rPr lang="en-US"/>
              <a:t> </a:t>
            </a:r>
            <a:r>
              <a:rPr lang="en-US" err="1"/>
              <a:t>sẽ</a:t>
            </a:r>
            <a:r>
              <a:rPr lang="en-US"/>
              <a:t> </a:t>
            </a:r>
            <a:r>
              <a:rPr lang="en-US" err="1"/>
              <a:t>lưu</a:t>
            </a:r>
            <a:r>
              <a:rPr lang="en-US"/>
              <a:t> token </a:t>
            </a:r>
            <a:r>
              <a:rPr lang="en-US" err="1"/>
              <a:t>dưới</a:t>
            </a:r>
            <a:r>
              <a:rPr lang="en-US"/>
              <a:t> </a:t>
            </a:r>
            <a:r>
              <a:rPr lang="en-US" err="1"/>
              <a:t>máy</a:t>
            </a:r>
            <a:r>
              <a:rPr lang="en-US"/>
              <a:t> </a:t>
            </a:r>
            <a:r>
              <a:rPr lang="en-US" err="1"/>
              <a:t>người</a:t>
            </a:r>
            <a:r>
              <a:rPr lang="en-US"/>
              <a:t> </a:t>
            </a:r>
            <a:r>
              <a:rPr lang="en-US" err="1"/>
              <a:t>dùng</a:t>
            </a:r>
            <a:r>
              <a:rPr lang="en-US"/>
              <a:t> </a:t>
            </a:r>
            <a:r>
              <a:rPr lang="en-US" err="1"/>
              <a:t>cuối</a:t>
            </a:r>
            <a:endParaRPr lang="en-US" err="1">
              <a:cs typeface="Calibri"/>
            </a:endParaRPr>
          </a:p>
          <a:p>
            <a:pPr marL="0" lvl="0" indent="0" algn="l">
              <a:spcBef>
                <a:spcPts val="0"/>
              </a:spcBef>
              <a:spcAft>
                <a:spcPts val="0"/>
              </a:spcAft>
              <a:buNone/>
            </a:pPr>
            <a:endParaRPr>
              <a:cs typeface="Calibri"/>
            </a:endParaRPr>
          </a:p>
        </p:txBody>
      </p:sp>
    </p:spTree>
    <p:extLst>
      <p:ext uri="{BB962C8B-B14F-4D97-AF65-F5344CB8AC3E}">
        <p14:creationId xmlns:p14="http://schemas.microsoft.com/office/powerpoint/2010/main" val="3166937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err="1"/>
              <a:t>cụm</a:t>
            </a:r>
            <a:r>
              <a:rPr lang="vi-VN"/>
              <a:t> </a:t>
            </a:r>
            <a:r>
              <a:rPr lang="vi-VN" err="1"/>
              <a:t>khách</a:t>
            </a:r>
            <a:r>
              <a:rPr lang="vi-VN"/>
              <a:t> </a:t>
            </a:r>
            <a:r>
              <a:rPr lang="vi-VN" err="1"/>
              <a:t>hàng</a:t>
            </a:r>
            <a:r>
              <a:rPr lang="vi-VN"/>
              <a:t> </a:t>
            </a:r>
            <a:r>
              <a:rPr lang="vi-VN" err="1"/>
              <a:t>doanh</a:t>
            </a:r>
            <a:r>
              <a:rPr lang="vi-VN"/>
              <a:t> </a:t>
            </a:r>
            <a:r>
              <a:rPr lang="vi-VN" err="1"/>
              <a:t>nghiệp</a:t>
            </a:r>
            <a:endParaRPr lang="vi-VN" err="1">
              <a:cs typeface="Calibri"/>
            </a:endParaRPr>
          </a:p>
          <a:p>
            <a:r>
              <a:rPr lang="vi-VN"/>
              <a:t>o    Thành </a:t>
            </a:r>
            <a:r>
              <a:rPr lang="vi-VN" err="1"/>
              <a:t>phần</a:t>
            </a:r>
            <a:r>
              <a:rPr lang="vi-VN"/>
              <a:t>: bao </a:t>
            </a:r>
            <a:r>
              <a:rPr lang="vi-VN" err="1"/>
              <a:t>gồm</a:t>
            </a:r>
            <a:r>
              <a:rPr lang="vi-VN"/>
              <a:t> </a:t>
            </a:r>
            <a:r>
              <a:rPr lang="vi-VN" err="1"/>
              <a:t>các</a:t>
            </a:r>
            <a:r>
              <a:rPr lang="vi-VN"/>
              <a:t> </a:t>
            </a:r>
            <a:r>
              <a:rPr lang="vi-VN" err="1"/>
              <a:t>trang</a:t>
            </a:r>
            <a:r>
              <a:rPr lang="vi-VN"/>
              <a:t> website TMĐT. Ở </a:t>
            </a:r>
            <a:r>
              <a:rPr lang="vi-VN" err="1"/>
              <a:t>cụm</a:t>
            </a:r>
            <a:r>
              <a:rPr lang="vi-VN"/>
              <a:t> </a:t>
            </a:r>
            <a:r>
              <a:rPr lang="vi-VN" err="1"/>
              <a:t>này</a:t>
            </a:r>
            <a:r>
              <a:rPr lang="vi-VN"/>
              <a:t>, </a:t>
            </a:r>
            <a:r>
              <a:rPr lang="vi-VN" err="1"/>
              <a:t>tất</a:t>
            </a:r>
            <a:r>
              <a:rPr lang="vi-VN"/>
              <a:t> </a:t>
            </a:r>
            <a:r>
              <a:rPr lang="vi-VN" err="1"/>
              <a:t>cả</a:t>
            </a:r>
            <a:r>
              <a:rPr lang="vi-VN"/>
              <a:t> </a:t>
            </a:r>
            <a:r>
              <a:rPr lang="vi-VN" err="1"/>
              <a:t>máy</a:t>
            </a:r>
            <a:r>
              <a:rPr lang="vi-VN"/>
              <a:t> </a:t>
            </a:r>
            <a:r>
              <a:rPr lang="vi-VN" err="1"/>
              <a:t>chủ</a:t>
            </a:r>
            <a:r>
              <a:rPr lang="vi-VN"/>
              <a:t> </a:t>
            </a:r>
            <a:r>
              <a:rPr lang="vi-VN" err="1"/>
              <a:t>đều</a:t>
            </a:r>
            <a:r>
              <a:rPr lang="vi-VN"/>
              <a:t> </a:t>
            </a:r>
            <a:r>
              <a:rPr lang="vi-VN" err="1"/>
              <a:t>thuộc</a:t>
            </a:r>
            <a:r>
              <a:rPr lang="vi-VN"/>
              <a:t> </a:t>
            </a:r>
            <a:r>
              <a:rPr lang="vi-VN" err="1"/>
              <a:t>quyền</a:t>
            </a:r>
            <a:r>
              <a:rPr lang="vi-VN"/>
              <a:t> </a:t>
            </a:r>
            <a:r>
              <a:rPr lang="vi-VN" err="1"/>
              <a:t>sở</a:t>
            </a:r>
            <a:r>
              <a:rPr lang="vi-VN"/>
              <a:t> </a:t>
            </a:r>
            <a:r>
              <a:rPr lang="vi-VN" err="1"/>
              <a:t>hữu</a:t>
            </a:r>
            <a:r>
              <a:rPr lang="vi-VN"/>
              <a:t> </a:t>
            </a:r>
            <a:r>
              <a:rPr lang="vi-VN" err="1"/>
              <a:t>và</a:t>
            </a:r>
            <a:r>
              <a:rPr lang="vi-VN"/>
              <a:t> </a:t>
            </a:r>
            <a:r>
              <a:rPr lang="vi-VN" err="1"/>
              <a:t>truy</a:t>
            </a:r>
            <a:r>
              <a:rPr lang="vi-VN"/>
              <a:t> </a:t>
            </a:r>
            <a:r>
              <a:rPr lang="vi-VN" err="1"/>
              <a:t>cập</a:t>
            </a:r>
            <a:r>
              <a:rPr lang="vi-VN"/>
              <a:t> </a:t>
            </a:r>
            <a:r>
              <a:rPr lang="vi-VN" err="1"/>
              <a:t>của</a:t>
            </a:r>
            <a:r>
              <a:rPr lang="vi-VN"/>
              <a:t> </a:t>
            </a:r>
            <a:r>
              <a:rPr lang="vi-VN" err="1"/>
              <a:t>khách</a:t>
            </a:r>
            <a:r>
              <a:rPr lang="vi-VN"/>
              <a:t> </a:t>
            </a:r>
            <a:r>
              <a:rPr lang="vi-VN" err="1"/>
              <a:t>hàng</a:t>
            </a:r>
            <a:r>
              <a:rPr lang="vi-VN"/>
              <a:t> </a:t>
            </a:r>
            <a:r>
              <a:rPr lang="vi-VN" err="1"/>
              <a:t>doanh</a:t>
            </a:r>
            <a:r>
              <a:rPr lang="vi-VN"/>
              <a:t> </a:t>
            </a:r>
            <a:r>
              <a:rPr lang="vi-VN" err="1"/>
              <a:t>nghiệp</a:t>
            </a:r>
            <a:r>
              <a:rPr lang="vi-VN"/>
              <a:t>.</a:t>
            </a:r>
          </a:p>
          <a:p>
            <a:r>
              <a:rPr lang="vi-VN"/>
              <a:t>o    </a:t>
            </a:r>
            <a:r>
              <a:rPr lang="vi-VN" err="1"/>
              <a:t>Đặc</a:t>
            </a:r>
            <a:r>
              <a:rPr lang="vi-VN"/>
              <a:t> </a:t>
            </a:r>
            <a:r>
              <a:rPr lang="vi-VN" err="1"/>
              <a:t>tính</a:t>
            </a:r>
            <a:r>
              <a:rPr lang="vi-VN"/>
              <a:t>: Có đặc tính và tính chất của tầng dữ liệu (data level). Dữ liệu chủ yếu được lấy và thu thập từ cụm này. </a:t>
            </a:r>
          </a:p>
          <a:p>
            <a:r>
              <a:rPr lang="vi-VN"/>
              <a:t> </a:t>
            </a:r>
            <a:endParaRPr lang="vi-VN">
              <a:cs typeface="Calibri"/>
            </a:endParaRPr>
          </a:p>
          <a:p>
            <a:r>
              <a:rPr lang="vi-VN"/>
              <a:t> </a:t>
            </a:r>
            <a:endParaRPr lang="vi-VN">
              <a:cs typeface="Calibri"/>
            </a:endParaRPr>
          </a:p>
          <a:p>
            <a:r>
              <a:rPr lang="vi-VN" err="1"/>
              <a:t>cụm</a:t>
            </a:r>
            <a:r>
              <a:rPr lang="vi-VN"/>
              <a:t> </a:t>
            </a:r>
            <a:r>
              <a:rPr lang="vi-VN" err="1"/>
              <a:t>cơ</a:t>
            </a:r>
            <a:r>
              <a:rPr lang="vi-VN"/>
              <a:t> </a:t>
            </a:r>
            <a:r>
              <a:rPr lang="vi-VN" err="1"/>
              <a:t>sở</a:t>
            </a:r>
            <a:r>
              <a:rPr lang="vi-VN"/>
              <a:t> dữ liệu</a:t>
            </a:r>
          </a:p>
          <a:p>
            <a:r>
              <a:rPr lang="vi-VN"/>
              <a:t>    </a:t>
            </a:r>
            <a:r>
              <a:rPr lang="vi-VN" err="1"/>
              <a:t>gồm</a:t>
            </a:r>
            <a:r>
              <a:rPr lang="vi-VN"/>
              <a:t> </a:t>
            </a:r>
            <a:r>
              <a:rPr lang="vi-VN" err="1"/>
              <a:t>các</a:t>
            </a:r>
            <a:r>
              <a:rPr lang="vi-VN"/>
              <a:t> Cơ sở dữ liệu cung cấp cho các trang TMĐT theo mô hình thực thể quan hệ </a:t>
            </a:r>
          </a:p>
          <a:p>
            <a:r>
              <a:rPr lang="vi-VN"/>
              <a:t>    </a:t>
            </a:r>
            <a:r>
              <a:rPr lang="vi-VN" err="1"/>
              <a:t>và</a:t>
            </a:r>
            <a:r>
              <a:rPr lang="vi-VN"/>
              <a:t> </a:t>
            </a:r>
            <a:r>
              <a:rPr lang="vi-VN" err="1"/>
              <a:t>mỗi</a:t>
            </a:r>
            <a:r>
              <a:rPr lang="vi-VN"/>
              <a:t> trang TMĐT được cung cấp một CSDL</a:t>
            </a:r>
          </a:p>
          <a:p>
            <a:r>
              <a:rPr lang="vi-VN"/>
              <a:t> </a:t>
            </a:r>
            <a:endParaRPr lang="vi-VN">
              <a:cs typeface="Calibri"/>
            </a:endParaRPr>
          </a:p>
          <a:p>
            <a:r>
              <a:rPr lang="vi-VN"/>
              <a:t> </a:t>
            </a:r>
            <a:endParaRPr lang="vi-VN">
              <a:cs typeface="Calibri"/>
            </a:endParaRPr>
          </a:p>
          <a:p>
            <a:r>
              <a:rPr lang="vi-VN" err="1"/>
              <a:t>cụm</a:t>
            </a:r>
            <a:r>
              <a:rPr lang="vi-VN"/>
              <a:t> </a:t>
            </a:r>
            <a:r>
              <a:rPr lang="vi-VN" err="1"/>
              <a:t>hệ</a:t>
            </a:r>
            <a:r>
              <a:rPr lang="vi-VN"/>
              <a:t> </a:t>
            </a:r>
            <a:r>
              <a:rPr lang="vi-VN" err="1"/>
              <a:t>thống</a:t>
            </a:r>
            <a:r>
              <a:rPr lang="vi-VN"/>
              <a:t> gợi ý</a:t>
            </a:r>
          </a:p>
          <a:p>
            <a:r>
              <a:rPr lang="vi-VN"/>
              <a:t>    </a:t>
            </a:r>
            <a:r>
              <a:rPr lang="vi-VN" err="1"/>
              <a:t>thành</a:t>
            </a:r>
            <a:r>
              <a:rPr lang="vi-VN"/>
              <a:t> </a:t>
            </a:r>
            <a:r>
              <a:rPr lang="vi-VN" err="1"/>
              <a:t>phần</a:t>
            </a:r>
            <a:r>
              <a:rPr lang="vi-VN"/>
              <a:t> gồm giao diện cho quản trị viên trang TMĐT, bộ lập lịch, máy chủ gợi ý</a:t>
            </a:r>
          </a:p>
        </p:txBody>
      </p:sp>
    </p:spTree>
    <p:extLst>
      <p:ext uri="{BB962C8B-B14F-4D97-AF65-F5344CB8AC3E}">
        <p14:creationId xmlns:p14="http://schemas.microsoft.com/office/powerpoint/2010/main" val="1567465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3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Calibri"/>
              <a:buChar char="-"/>
            </a:pPr>
            <a:r>
              <a:rPr lang="en-US" sz="1800" err="1">
                <a:solidFill>
                  <a:srgbClr val="262140"/>
                </a:solidFill>
                <a:latin typeface="Times New Roman"/>
                <a:ea typeface="Microsoft Sans Serif"/>
                <a:cs typeface="Times New Roman"/>
              </a:rPr>
              <a:t>Khẳng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định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sự</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tăng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trưởng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của</a:t>
            </a:r>
            <a:r>
              <a:rPr lang="en-US" sz="1800">
                <a:solidFill>
                  <a:srgbClr val="262140"/>
                </a:solidFill>
                <a:latin typeface="Times New Roman"/>
                <a:ea typeface="Microsoft Sans Serif"/>
                <a:cs typeface="Times New Roman"/>
              </a:rPr>
              <a:t> TMĐT</a:t>
            </a:r>
          </a:p>
          <a:p>
            <a:pPr marL="742950" lvl="1" indent="-285750">
              <a:buFont typeface="Calibri"/>
              <a:buChar char="-"/>
            </a:pPr>
            <a:r>
              <a:rPr lang="en-US" sz="1800">
                <a:effectLst/>
                <a:latin typeface="Times New Roman" panose="02020603050405020304" pitchFamily="18" charset="0"/>
                <a:ea typeface="Arial" panose="020B0604020202020204" pitchFamily="34" charset="0"/>
                <a:cs typeface="Times New Roman" panose="02020603050405020304" pitchFamily="18" charset="0"/>
              </a:rPr>
              <a:t>Theo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thống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kê</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Bộ</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Công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Thương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Việt</a:t>
            </a:r>
            <a:r>
              <a:rPr lang="en-US" sz="1800">
                <a:effectLst/>
                <a:latin typeface="Times New Roman" panose="02020603050405020304" pitchFamily="18" charset="0"/>
                <a:ea typeface="Arial" panose="020B0604020202020204" pitchFamily="34" charset="0"/>
                <a:cs typeface="Times New Roman" panose="02020603050405020304" pitchFamily="18" charset="0"/>
              </a:rPr>
              <a:t> Nam,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thị</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trường</a:t>
            </a:r>
            <a:r>
              <a:rPr lang="en-US" sz="1800">
                <a:effectLst/>
                <a:latin typeface="Times New Roman" panose="02020603050405020304" pitchFamily="18" charset="0"/>
                <a:ea typeface="Arial" panose="020B0604020202020204" pitchFamily="34" charset="0"/>
                <a:cs typeface="Times New Roman" panose="02020603050405020304" pitchFamily="18" charset="0"/>
              </a:rPr>
              <a:t> TMĐT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bán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lẻ</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đều</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tăng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hằng</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năm</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trên</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mức</a:t>
            </a:r>
            <a:r>
              <a:rPr lang="en-US" sz="1800">
                <a:effectLst/>
                <a:latin typeface="Times New Roman" panose="02020603050405020304" pitchFamily="18" charset="0"/>
                <a:ea typeface="Arial" panose="020B0604020202020204" pitchFamily="34" charset="0"/>
                <a:cs typeface="Times New Roman" panose="02020603050405020304" pitchFamily="18" charset="0"/>
              </a:rPr>
              <a:t> 16%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từ</a:t>
            </a:r>
            <a:r>
              <a:rPr lang="en-US" sz="1800">
                <a:effectLst/>
                <a:latin typeface="Times New Roman" panose="02020603050405020304" pitchFamily="18" charset="0"/>
                <a:ea typeface="Arial" panose="020B0604020202020204" pitchFamily="34" charset="0"/>
                <a:cs typeface="Times New Roman" panose="02020603050405020304" pitchFamily="18" charset="0"/>
              </a:rPr>
              <a:t>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năm</a:t>
            </a:r>
            <a:r>
              <a:rPr lang="en-US" sz="1800">
                <a:effectLst/>
                <a:latin typeface="Times New Roman" panose="02020603050405020304" pitchFamily="18" charset="0"/>
                <a:ea typeface="Arial" panose="020B0604020202020204" pitchFamily="34" charset="0"/>
                <a:cs typeface="Times New Roman" panose="02020603050405020304" pitchFamily="18" charset="0"/>
              </a:rPr>
              <a:t> 2017 </a:t>
            </a:r>
            <a:r>
              <a:rPr lang="en-US" sz="1800" err="1">
                <a:effectLst/>
                <a:latin typeface="Times New Roman" panose="02020603050405020304" pitchFamily="18" charset="0"/>
                <a:ea typeface="Arial" panose="020B0604020202020204" pitchFamily="34" charset="0"/>
                <a:cs typeface="Times New Roman" panose="02020603050405020304" pitchFamily="18" charset="0"/>
              </a:rPr>
              <a:t>đến</a:t>
            </a:r>
            <a:r>
              <a:rPr lang="en-US" sz="1800">
                <a:effectLst/>
                <a:latin typeface="Times New Roman" panose="02020603050405020304" pitchFamily="18" charset="0"/>
                <a:ea typeface="Arial" panose="020B0604020202020204" pitchFamily="34" charset="0"/>
                <a:cs typeface="Times New Roman" panose="02020603050405020304" pitchFamily="18" charset="0"/>
              </a:rPr>
              <a:t> 2022 </a:t>
            </a:r>
            <a:endParaRPr lang="en-US" sz="1800">
              <a:solidFill>
                <a:srgbClr val="262140"/>
              </a:solidFill>
              <a:latin typeface="Times New Roman"/>
              <a:ea typeface="Microsoft Sans Serif"/>
              <a:cs typeface="Times New Roman"/>
            </a:endParaRPr>
          </a:p>
          <a:p>
            <a:pPr marL="285750" indent="-285750">
              <a:buFont typeface="Calibri"/>
              <a:buChar char="-"/>
            </a:pPr>
            <a:r>
              <a:rPr lang="en-US" sz="1800">
                <a:solidFill>
                  <a:srgbClr val="262140"/>
                </a:solidFill>
                <a:latin typeface="Times New Roman"/>
                <a:ea typeface="Microsoft Sans Serif"/>
                <a:cs typeface="Times New Roman"/>
              </a:rPr>
              <a:t>XU </a:t>
            </a:r>
            <a:r>
              <a:rPr lang="en-US" sz="1800" err="1">
                <a:solidFill>
                  <a:srgbClr val="262140"/>
                </a:solidFill>
                <a:latin typeface="Times New Roman"/>
                <a:ea typeface="Microsoft Sans Serif"/>
                <a:cs typeface="Times New Roman"/>
              </a:rPr>
              <a:t>hướng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kỷ</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nguyên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số</a:t>
            </a:r>
            <a:endPar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endParaRPr>
          </a:p>
          <a:p>
            <a:pPr marL="285750" indent="-285750">
              <a:buFont typeface="Wingdings" panose="05000000000000000000" pitchFamily="2" charset="2"/>
              <a:buChar char="è"/>
            </a:pP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Việc</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tawmg</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trường</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mạnh</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mẽ</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của</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TMĐT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mở</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ra</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tiềm</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năng</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phát</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triển</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ngành</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này</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các</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doanh</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nghiệp</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đổ</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theo</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xu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hướng</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TMĐT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đối</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với</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doanh</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nghiệp</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vừa</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và</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nhỏ</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gặp</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1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số</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khó</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khan</a:t>
            </a:r>
          </a:p>
          <a:p>
            <a:pPr marL="0" indent="0">
              <a:buFont typeface="Wingdings" panose="05000000000000000000" pitchFamily="2" charset="2"/>
              <a:buNone/>
            </a:pP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nhất</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định</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trong</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quá</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trình</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kinh</a:t>
            </a:r>
            <a:r>
              <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 </a:t>
            </a:r>
            <a:r>
              <a:rPr lang="en-US" sz="1800" err="1">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sym typeface="Wingdings" panose="05000000000000000000" pitchFamily="2" charset="2"/>
              </a:rPr>
              <a:t>doanh</a:t>
            </a:r>
            <a:endPar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50000"/>
              </a:lnSpc>
              <a:buFont typeface="Symbol" panose="05050102010706020507" pitchFamily="18" charset="2"/>
              <a:buChar char=""/>
            </a:pP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Tầng dữ liệu: bao gồm các dữ liệu từ nhiều nguồn và có thể phân thành các loại như dữ liệu nhân khẩu học, dữ liệu giao tác, dữ liệu hành vi.</a:t>
            </a:r>
            <a:endParaRPr lang="en-US" sz="180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Tầng thông tin: tầng này đề cập đến các công nghệ mô tả, tổ chức và tích hợp các dữ liệu. Theo </a:t>
            </a:r>
            <a:r>
              <a:rPr lang="vi-VN" sz="1800" err="1">
                <a:effectLst/>
                <a:latin typeface="Times New Roman" panose="02020603050405020304" pitchFamily="18" charset="0"/>
                <a:ea typeface="Microsoft Sans Serif" panose="020B0604020202020204" pitchFamily="34" charset="0"/>
                <a:cs typeface="Times New Roman" panose="02020603050405020304" pitchFamily="18" charset="0"/>
              </a:rPr>
              <a:t>Trivi</a:t>
            </a: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 dữ liệu khách hàng được biến đổi thành thông tin ở 4 dạng biết-cái gì (</a:t>
            </a:r>
            <a:r>
              <a:rPr lang="vi-VN" sz="1800" err="1">
                <a:effectLst/>
                <a:latin typeface="Times New Roman" panose="02020603050405020304" pitchFamily="18" charset="0"/>
                <a:ea typeface="Microsoft Sans Serif" panose="020B0604020202020204" pitchFamily="34" charset="0"/>
                <a:cs typeface="Times New Roman" panose="02020603050405020304" pitchFamily="18" charset="0"/>
              </a:rPr>
              <a:t>know-what</a:t>
            </a: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 biết-ai (</a:t>
            </a:r>
            <a:r>
              <a:rPr lang="vi-VN" sz="1800" err="1">
                <a:effectLst/>
                <a:latin typeface="Times New Roman" panose="02020603050405020304" pitchFamily="18" charset="0"/>
                <a:ea typeface="Microsoft Sans Serif" panose="020B0604020202020204" pitchFamily="34" charset="0"/>
                <a:cs typeface="Times New Roman" panose="02020603050405020304" pitchFamily="18" charset="0"/>
              </a:rPr>
              <a:t>know-who</a:t>
            </a: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 biết-như thế nào (</a:t>
            </a:r>
            <a:r>
              <a:rPr lang="vi-VN" sz="1800" err="1">
                <a:effectLst/>
                <a:latin typeface="Times New Roman" panose="02020603050405020304" pitchFamily="18" charset="0"/>
                <a:ea typeface="Microsoft Sans Serif" panose="020B0604020202020204" pitchFamily="34" charset="0"/>
                <a:cs typeface="Times New Roman" panose="02020603050405020304" pitchFamily="18" charset="0"/>
              </a:rPr>
              <a:t>know-how</a:t>
            </a: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 biết-tại sao (</a:t>
            </a:r>
            <a:r>
              <a:rPr lang="vi-VN" sz="1800" err="1">
                <a:effectLst/>
                <a:latin typeface="Times New Roman" panose="02020603050405020304" pitchFamily="18" charset="0"/>
                <a:ea typeface="Microsoft Sans Serif" panose="020B0604020202020204" pitchFamily="34" charset="0"/>
                <a:cs typeface="Times New Roman" panose="02020603050405020304" pitchFamily="18" charset="0"/>
              </a:rPr>
              <a:t>know-why</a:t>
            </a: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a:t>
            </a:r>
            <a:endParaRPr lang="en-US" sz="180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Tầng phân tích: tập trung vào kỹ thuật phân tích như mô tả, dự đoán.</a:t>
            </a:r>
            <a:endParaRPr lang="en-US" sz="180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Tầng quyết định: liên quan đến các công cụ hỗ trợ ra quyết định như báo cáo (</a:t>
            </a:r>
            <a:r>
              <a:rPr lang="vi-VN" sz="1800" err="1">
                <a:effectLst/>
                <a:latin typeface="Times New Roman" panose="02020603050405020304" pitchFamily="18" charset="0"/>
                <a:ea typeface="Microsoft Sans Serif" panose="020B0604020202020204" pitchFamily="34" charset="0"/>
                <a:cs typeface="Times New Roman" panose="02020603050405020304" pitchFamily="18" charset="0"/>
              </a:rPr>
              <a:t>dashboard</a:t>
            </a: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 khuyến nghị (</a:t>
            </a:r>
            <a:r>
              <a:rPr lang="vi-VN" sz="1800" err="1">
                <a:effectLst/>
                <a:latin typeface="Times New Roman" panose="02020603050405020304" pitchFamily="18" charset="0"/>
                <a:ea typeface="Microsoft Sans Serif" panose="020B0604020202020204" pitchFamily="34" charset="0"/>
                <a:cs typeface="Times New Roman" panose="02020603050405020304" pitchFamily="18" charset="0"/>
              </a:rPr>
              <a:t>recommendations</a:t>
            </a:r>
            <a:r>
              <a:rPr lang="vi-VN" sz="1800">
                <a:effectLst/>
                <a:latin typeface="Times New Roman" panose="02020603050405020304" pitchFamily="18" charset="0"/>
                <a:ea typeface="Microsoft Sans Serif" panose="020B0604020202020204" pitchFamily="34" charset="0"/>
                <a:cs typeface="Times New Roman" panose="02020603050405020304" pitchFamily="18" charset="0"/>
              </a:rPr>
              <a:t>)</a:t>
            </a:r>
            <a:endParaRPr lang="en-US" sz="180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81856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 </a:t>
            </a:r>
          </a:p>
          <a:p>
            <a:r>
              <a:rPr lang="en-US" err="1"/>
              <a:t>tính</a:t>
            </a:r>
            <a:r>
              <a:rPr lang="en-US"/>
              <a:t> </a:t>
            </a:r>
            <a:r>
              <a:rPr lang="en-US" err="1"/>
              <a:t>linh</a:t>
            </a:r>
            <a:r>
              <a:rPr lang="en-US"/>
              <a:t> </a:t>
            </a:r>
            <a:r>
              <a:rPr lang="en-US" err="1"/>
              <a:t>hoạt</a:t>
            </a:r>
            <a:r>
              <a:rPr lang="en-US"/>
              <a:t>:</a:t>
            </a:r>
            <a:endParaRPr lang="en-US">
              <a:cs typeface="Calibri"/>
            </a:endParaRPr>
          </a:p>
          <a:p>
            <a:r>
              <a:rPr lang="en-US"/>
              <a:t>    </a:t>
            </a:r>
            <a:r>
              <a:rPr lang="en-US" err="1"/>
              <a:t>các</a:t>
            </a:r>
            <a:r>
              <a:rPr lang="en-US"/>
              <a:t> </a:t>
            </a:r>
            <a:r>
              <a:rPr lang="en-US" err="1"/>
              <a:t>thành</a:t>
            </a:r>
            <a:r>
              <a:rPr lang="en-US"/>
              <a:t> </a:t>
            </a:r>
            <a:r>
              <a:rPr lang="en-US" err="1"/>
              <a:t>phần</a:t>
            </a:r>
            <a:r>
              <a:rPr lang="en-US"/>
              <a:t> </a:t>
            </a:r>
            <a:r>
              <a:rPr lang="en-US" err="1"/>
              <a:t>được</a:t>
            </a:r>
            <a:r>
              <a:rPr lang="en-US"/>
              <a:t> </a:t>
            </a:r>
            <a:r>
              <a:rPr lang="en-US" err="1"/>
              <a:t>xây</a:t>
            </a:r>
            <a:r>
              <a:rPr lang="en-US"/>
              <a:t> </a:t>
            </a:r>
            <a:r>
              <a:rPr lang="en-US" err="1"/>
              <a:t>dựng</a:t>
            </a:r>
            <a:r>
              <a:rPr lang="en-US"/>
              <a:t> </a:t>
            </a:r>
            <a:r>
              <a:rPr lang="en-US" err="1"/>
              <a:t>trên</a:t>
            </a:r>
            <a:r>
              <a:rPr lang="en-US"/>
              <a:t> </a:t>
            </a:r>
            <a:r>
              <a:rPr lang="en-US" err="1"/>
              <a:t>các</a:t>
            </a:r>
            <a:r>
              <a:rPr lang="en-US"/>
              <a:t> framework </a:t>
            </a:r>
            <a:r>
              <a:rPr lang="en-US" err="1"/>
              <a:t>rõ</a:t>
            </a:r>
            <a:r>
              <a:rPr lang="en-US"/>
              <a:t> </a:t>
            </a:r>
            <a:r>
              <a:rPr lang="en-US" err="1"/>
              <a:t>ràng</a:t>
            </a:r>
            <a:r>
              <a:rPr lang="en-US"/>
              <a:t>, </a:t>
            </a:r>
            <a:r>
              <a:rPr lang="en-US" err="1"/>
              <a:t>có</a:t>
            </a:r>
            <a:r>
              <a:rPr lang="en-US"/>
              <a:t> </a:t>
            </a:r>
            <a:r>
              <a:rPr lang="en-US" err="1"/>
              <a:t>thể</a:t>
            </a:r>
            <a:r>
              <a:rPr lang="en-US"/>
              <a:t> </a:t>
            </a:r>
            <a:r>
              <a:rPr lang="en-US" err="1"/>
              <a:t>dễ</a:t>
            </a:r>
            <a:r>
              <a:rPr lang="en-US"/>
              <a:t> </a:t>
            </a:r>
            <a:r>
              <a:rPr lang="en-US" err="1"/>
              <a:t>dàng</a:t>
            </a:r>
            <a:r>
              <a:rPr lang="en-US"/>
              <a:t> </a:t>
            </a:r>
            <a:r>
              <a:rPr lang="en-US" err="1"/>
              <a:t>thay</a:t>
            </a:r>
            <a:r>
              <a:rPr lang="en-US"/>
              <a:t> </a:t>
            </a:r>
            <a:r>
              <a:rPr lang="en-US" err="1"/>
              <a:t>đổi</a:t>
            </a:r>
            <a:r>
              <a:rPr lang="en-US"/>
              <a:t> </a:t>
            </a:r>
            <a:r>
              <a:rPr lang="en-US" err="1"/>
              <a:t>bằng</a:t>
            </a:r>
            <a:r>
              <a:rPr lang="en-US"/>
              <a:t> </a:t>
            </a:r>
            <a:r>
              <a:rPr lang="en-US" err="1"/>
              <a:t>một</a:t>
            </a:r>
            <a:r>
              <a:rPr lang="en-US"/>
              <a:t> framework </a:t>
            </a:r>
            <a:r>
              <a:rPr lang="en-US" err="1"/>
              <a:t>khác</a:t>
            </a:r>
            <a:r>
              <a:rPr lang="en-US"/>
              <a:t> </a:t>
            </a:r>
            <a:r>
              <a:rPr lang="en-US" err="1"/>
              <a:t>nếu</a:t>
            </a:r>
            <a:r>
              <a:rPr lang="en-US"/>
              <a:t> </a:t>
            </a:r>
            <a:r>
              <a:rPr lang="en-US" err="1"/>
              <a:t>có</a:t>
            </a:r>
            <a:r>
              <a:rPr lang="en-US"/>
              <a:t> </a:t>
            </a:r>
            <a:r>
              <a:rPr lang="en-US" err="1"/>
              <a:t>nhu</a:t>
            </a:r>
            <a:r>
              <a:rPr lang="en-US"/>
              <a:t> </a:t>
            </a:r>
            <a:r>
              <a:rPr lang="en-US" err="1"/>
              <a:t>cầu</a:t>
            </a:r>
            <a:endParaRPr lang="en-US" err="1">
              <a:cs typeface="Calibri"/>
            </a:endParaRPr>
          </a:p>
          <a:p>
            <a:r>
              <a:rPr lang="en-US"/>
              <a:t>    </a:t>
            </a:r>
            <a:r>
              <a:rPr lang="en-US" err="1"/>
              <a:t>mỗi</a:t>
            </a:r>
            <a:r>
              <a:rPr lang="en-US"/>
              <a:t> </a:t>
            </a:r>
            <a:r>
              <a:rPr lang="en-US" err="1"/>
              <a:t>trang</a:t>
            </a:r>
            <a:r>
              <a:rPr lang="en-US"/>
              <a:t> TMĐT </a:t>
            </a:r>
            <a:r>
              <a:rPr lang="en-US" err="1"/>
              <a:t>đều</a:t>
            </a:r>
            <a:r>
              <a:rPr lang="en-US"/>
              <a:t> </a:t>
            </a:r>
            <a:r>
              <a:rPr lang="en-US" err="1"/>
              <a:t>khác</a:t>
            </a:r>
            <a:r>
              <a:rPr lang="en-US"/>
              <a:t> </a:t>
            </a:r>
            <a:r>
              <a:rPr lang="en-US" err="1"/>
              <a:t>nhau</a:t>
            </a:r>
            <a:r>
              <a:rPr lang="en-US"/>
              <a:t> </a:t>
            </a:r>
            <a:r>
              <a:rPr lang="en-US" err="1"/>
              <a:t>về</a:t>
            </a:r>
            <a:r>
              <a:rPr lang="en-US"/>
              <a:t> </a:t>
            </a:r>
            <a:r>
              <a:rPr lang="en-US" err="1"/>
              <a:t>cấu</a:t>
            </a:r>
            <a:r>
              <a:rPr lang="en-US"/>
              <a:t> </a:t>
            </a:r>
            <a:r>
              <a:rPr lang="en-US" err="1"/>
              <a:t>trúc</a:t>
            </a:r>
            <a:r>
              <a:rPr lang="en-US"/>
              <a:t>, </a:t>
            </a:r>
            <a:r>
              <a:rPr lang="en-US" err="1"/>
              <a:t>tuy</a:t>
            </a:r>
            <a:r>
              <a:rPr lang="en-US"/>
              <a:t> </a:t>
            </a:r>
            <a:r>
              <a:rPr lang="en-US" err="1"/>
              <a:t>nhiên</a:t>
            </a:r>
            <a:r>
              <a:rPr lang="en-US"/>
              <a:t> </a:t>
            </a:r>
            <a:r>
              <a:rPr lang="en-US" err="1"/>
              <a:t>với</a:t>
            </a:r>
            <a:r>
              <a:rPr lang="en-US"/>
              <a:t> </a:t>
            </a:r>
            <a:r>
              <a:rPr lang="en-US" err="1"/>
              <a:t>hệ</a:t>
            </a:r>
            <a:r>
              <a:rPr lang="en-US"/>
              <a:t> </a:t>
            </a:r>
            <a:r>
              <a:rPr lang="en-US" err="1"/>
              <a:t>thống</a:t>
            </a:r>
            <a:r>
              <a:rPr lang="en-US"/>
              <a:t> </a:t>
            </a:r>
            <a:r>
              <a:rPr lang="en-US" err="1"/>
              <a:t>này</a:t>
            </a:r>
            <a:r>
              <a:rPr lang="en-US"/>
              <a:t> </a:t>
            </a:r>
            <a:r>
              <a:rPr lang="en-US" err="1"/>
              <a:t>có</a:t>
            </a:r>
            <a:r>
              <a:rPr lang="en-US"/>
              <a:t> </a:t>
            </a:r>
            <a:r>
              <a:rPr lang="en-US" err="1"/>
              <a:t>thể</a:t>
            </a:r>
            <a:r>
              <a:rPr lang="en-US"/>
              <a:t> </a:t>
            </a:r>
            <a:r>
              <a:rPr lang="en-US" err="1"/>
              <a:t>phục</a:t>
            </a:r>
            <a:r>
              <a:rPr lang="en-US"/>
              <a:t> </a:t>
            </a:r>
            <a:r>
              <a:rPr lang="en-US" err="1"/>
              <a:t>vụ</a:t>
            </a:r>
            <a:r>
              <a:rPr lang="en-US"/>
              <a:t> </a:t>
            </a:r>
            <a:r>
              <a:rPr lang="en-US" err="1"/>
              <a:t>được</a:t>
            </a:r>
            <a:r>
              <a:rPr lang="en-US"/>
              <a:t> </a:t>
            </a:r>
            <a:r>
              <a:rPr lang="en-US" err="1"/>
              <a:t>nhiều</a:t>
            </a:r>
            <a:r>
              <a:rPr lang="en-US"/>
              <a:t> </a:t>
            </a:r>
            <a:r>
              <a:rPr lang="en-US" err="1"/>
              <a:t>trang</a:t>
            </a:r>
            <a:r>
              <a:rPr lang="en-US"/>
              <a:t> TMĐT </a:t>
            </a:r>
            <a:r>
              <a:rPr lang="en-US" err="1"/>
              <a:t>khác</a:t>
            </a:r>
            <a:r>
              <a:rPr lang="en-US"/>
              <a:t> </a:t>
            </a:r>
            <a:r>
              <a:rPr lang="en-US" err="1"/>
              <a:t>nhau</a:t>
            </a:r>
            <a:r>
              <a:rPr lang="en-US"/>
              <a:t> </a:t>
            </a:r>
            <a:r>
              <a:rPr lang="en-US" err="1"/>
              <a:t>cùng</a:t>
            </a:r>
            <a:r>
              <a:rPr lang="en-US"/>
              <a:t> </a:t>
            </a:r>
            <a:r>
              <a:rPr lang="en-US" err="1"/>
              <a:t>lúc</a:t>
            </a:r>
            <a:endParaRPr lang="en-US" err="1">
              <a:cs typeface="Calibri"/>
            </a:endParaRPr>
          </a:p>
          <a:p>
            <a:r>
              <a:rPr lang="en-US" err="1"/>
              <a:t>tính</a:t>
            </a:r>
            <a:r>
              <a:rPr lang="en-US"/>
              <a:t> </a:t>
            </a:r>
            <a:r>
              <a:rPr lang="en-US" err="1"/>
              <a:t>dễ</a:t>
            </a:r>
            <a:r>
              <a:rPr lang="en-US"/>
              <a:t> </a:t>
            </a:r>
            <a:r>
              <a:rPr lang="en-US" err="1"/>
              <a:t>quản</a:t>
            </a:r>
            <a:r>
              <a:rPr lang="en-US"/>
              <a:t> </a:t>
            </a:r>
            <a:r>
              <a:rPr lang="en-US" err="1"/>
              <a:t>lý</a:t>
            </a:r>
            <a:r>
              <a:rPr lang="en-US"/>
              <a:t>:</a:t>
            </a:r>
            <a:endParaRPr lang="en-US">
              <a:cs typeface="Calibri"/>
            </a:endParaRPr>
          </a:p>
          <a:p>
            <a:r>
              <a:rPr lang="en-US"/>
              <a:t>    </a:t>
            </a:r>
          </a:p>
          <a:p>
            <a:r>
              <a:rPr lang="en-US" err="1"/>
              <a:t>tính</a:t>
            </a:r>
            <a:r>
              <a:rPr lang="en-US"/>
              <a:t> </a:t>
            </a:r>
            <a:r>
              <a:rPr lang="en-US" err="1"/>
              <a:t>dễ</a:t>
            </a:r>
            <a:r>
              <a:rPr lang="en-US"/>
              <a:t> </a:t>
            </a:r>
            <a:r>
              <a:rPr lang="en-US" err="1"/>
              <a:t>mở</a:t>
            </a:r>
            <a:r>
              <a:rPr lang="en-US"/>
              <a:t> </a:t>
            </a:r>
            <a:r>
              <a:rPr lang="en-US" err="1"/>
              <a:t>rộng</a:t>
            </a:r>
            <a:endParaRPr lang="en-US" err="1">
              <a:cs typeface="Calibri"/>
            </a:endParaRPr>
          </a:p>
          <a:p>
            <a:r>
              <a:rPr lang="en-US"/>
              <a:t>    </a:t>
            </a:r>
            <a:endParaRPr lang="en-US">
              <a:cs typeface="Calibri"/>
            </a:endParaRPr>
          </a:p>
          <a:p>
            <a:r>
              <a:rPr lang="en-US"/>
              <a:t>    </a:t>
            </a:r>
            <a:r>
              <a:rPr lang="en-US" err="1"/>
              <a:t>khó</a:t>
            </a:r>
            <a:r>
              <a:rPr lang="en-US"/>
              <a:t> </a:t>
            </a:r>
            <a:r>
              <a:rPr lang="en-US" err="1"/>
              <a:t>khăn</a:t>
            </a:r>
            <a:r>
              <a:rPr lang="en-US"/>
              <a:t>, </a:t>
            </a:r>
            <a:r>
              <a:rPr lang="en-US" err="1"/>
              <a:t>khi</a:t>
            </a:r>
            <a:r>
              <a:rPr lang="en-US"/>
              <a:t> </a:t>
            </a:r>
            <a:r>
              <a:rPr lang="en-US" err="1"/>
              <a:t>các</a:t>
            </a:r>
            <a:r>
              <a:rPr lang="en-US"/>
              <a:t> </a:t>
            </a:r>
            <a:r>
              <a:rPr lang="en-US" err="1"/>
              <a:t>trang</a:t>
            </a:r>
            <a:r>
              <a:rPr lang="en-US"/>
              <a:t> </a:t>
            </a:r>
            <a:r>
              <a:rPr lang="en-US" err="1"/>
              <a:t>có</a:t>
            </a:r>
            <a:r>
              <a:rPr lang="en-US"/>
              <a:t> </a:t>
            </a:r>
            <a:r>
              <a:rPr lang="en-US" err="1"/>
              <a:t>thể</a:t>
            </a:r>
            <a:r>
              <a:rPr lang="en-US"/>
              <a:t> </a:t>
            </a:r>
            <a:r>
              <a:rPr lang="en-US" err="1"/>
              <a:t>gửi</a:t>
            </a:r>
            <a:r>
              <a:rPr lang="en-US"/>
              <a:t> </a:t>
            </a:r>
            <a:r>
              <a:rPr lang="en-US" err="1"/>
              <a:t>liên</a:t>
            </a:r>
            <a:r>
              <a:rPr lang="en-US"/>
              <a:t> </a:t>
            </a:r>
            <a:r>
              <a:rPr lang="en-US" err="1"/>
              <a:t>tục</a:t>
            </a:r>
            <a:r>
              <a:rPr lang="en-US"/>
              <a:t> </a:t>
            </a:r>
            <a:r>
              <a:rPr lang="en-US" err="1"/>
              <a:t>các</a:t>
            </a:r>
            <a:r>
              <a:rPr lang="en-US"/>
              <a:t> </a:t>
            </a:r>
            <a:r>
              <a:rPr lang="en-US" err="1"/>
              <a:t>sự</a:t>
            </a:r>
            <a:r>
              <a:rPr lang="en-US"/>
              <a:t> </a:t>
            </a:r>
            <a:r>
              <a:rPr lang="en-US" err="1"/>
              <a:t>kiện</a:t>
            </a:r>
            <a:r>
              <a:rPr lang="en-US"/>
              <a:t> </a:t>
            </a:r>
            <a:r>
              <a:rPr lang="en-US" err="1"/>
              <a:t>làm</a:t>
            </a:r>
            <a:r>
              <a:rPr lang="en-US"/>
              <a:t> </a:t>
            </a:r>
            <a:r>
              <a:rPr lang="en-US" err="1"/>
              <a:t>quá</a:t>
            </a:r>
            <a:r>
              <a:rPr lang="en-US"/>
              <a:t> </a:t>
            </a:r>
            <a:r>
              <a:rPr lang="en-US" err="1"/>
              <a:t>tải</a:t>
            </a:r>
            <a:r>
              <a:rPr lang="en-US"/>
              <a:t> </a:t>
            </a:r>
            <a:r>
              <a:rPr lang="en-US" err="1"/>
              <a:t>hệ</a:t>
            </a:r>
            <a:r>
              <a:rPr lang="en-US"/>
              <a:t> </a:t>
            </a:r>
            <a:r>
              <a:rPr lang="en-US" err="1"/>
              <a:t>thống</a:t>
            </a:r>
            <a:r>
              <a:rPr lang="en-US"/>
              <a:t>.</a:t>
            </a:r>
            <a:endParaRPr lang="en-US">
              <a:cs typeface="Calibri"/>
            </a:endParaRPr>
          </a:p>
        </p:txBody>
      </p:sp>
    </p:spTree>
    <p:extLst>
      <p:ext uri="{BB962C8B-B14F-4D97-AF65-F5344CB8AC3E}">
        <p14:creationId xmlns:p14="http://schemas.microsoft.com/office/powerpoint/2010/main" val="3444888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016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50000"/>
              </a:lnSpc>
              <a:buFont typeface="Symbol" panose="05050102010706020507" pitchFamily="18" charset="2"/>
              <a:buChar char=""/>
            </a:pP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Người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dùng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Là</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những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người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sử</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dụng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dịch</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vụ</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và</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tương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tác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với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hệ</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thống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thông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qua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giao</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diện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Người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dùng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có</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thể</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yêu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cầu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thông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tin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hoặc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thực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hiện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một</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số</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hành</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động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cụ</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thể</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a:t>
            </a:r>
            <a:endParaRPr lang="en-US" sz="180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Hệ</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thống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Là</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một</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phần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mềm</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hoặc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nền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tảng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được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sử</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dụng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để</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cung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cấp</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dịch</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vụ</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Hệ</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thống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bao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gồm</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các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thành</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phần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phần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mềm</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và</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cơ</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sở</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hạ</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tầng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để</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quản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lý</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dữ</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liệu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xử</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lý</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yêu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cầu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của</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người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dùng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và</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cung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cấp</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phản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hồi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a:t>
            </a:r>
            <a:endParaRPr lang="en-US" sz="180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Dữ</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liệu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Là</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các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thông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tin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được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thập</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từ</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người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dùng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hoặc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từ</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các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nguồn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khác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để</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cung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cấp</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cho</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người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dùng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thông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tin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và</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giải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pháp</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tốt</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nhất</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Dữ</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liệu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bao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gồm</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thông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tin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về</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người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dùng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sản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phẩm</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hoạt</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động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của</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người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dùng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đánh</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giá</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phản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hồi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và</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các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thông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tin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liên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quan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khác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a:t>
            </a:r>
          </a:p>
          <a:p>
            <a:pPr marL="342900" lvl="0" indent="-342900" algn="just">
              <a:lnSpc>
                <a:spcPct val="150000"/>
              </a:lnSpc>
              <a:buFont typeface="Symbol" panose="05050102010706020507" pitchFamily="18" charset="2"/>
              <a:buChar char=""/>
            </a:pPr>
            <a:endParaRPr lang="en-US" sz="180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457200" indent="228600" algn="just">
              <a:lnSpc>
                <a:spcPct val="150000"/>
              </a:lnSpc>
            </a:pP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Với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mô</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hình</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này</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người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dùng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tương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tác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với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hệ</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thống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bằng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cách</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gửi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yêu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cầu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hoặc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cung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cấp</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thông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tin,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sau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đó</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hệ</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thống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sẽ</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xử</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lý</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yêu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cầu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hoặc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cung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cấp</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phản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hồi</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dựa</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trên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thông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tin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có</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sẵn</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trong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hệ</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thống</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và</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dữ</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liệu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được</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thu</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sz="1800" err="1">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thập</a:t>
            </a:r>
            <a:r>
              <a:rPr lang="en-US" sz="180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a:t>
            </a:r>
            <a:endParaRPr lang="en-US" sz="180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54660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just">
              <a:lnSpc>
                <a:spcPct val="150000"/>
              </a:lnSpc>
              <a:buFont typeface="Wingdings" panose="05000000000000000000" pitchFamily="2" charset="2"/>
              <a:buChar char="v"/>
            </a:pPr>
            <a:r>
              <a:rPr lang="en-US" b="1">
                <a:solidFill>
                  <a:schemeClr val="tx1">
                    <a:lumMod val="50000"/>
                  </a:schemeClr>
                </a:solidFill>
                <a:latin typeface="+mj-lt"/>
              </a:rPr>
              <a:t>Django: </a:t>
            </a:r>
            <a:r>
              <a:rPr lang="en-US">
                <a:solidFill>
                  <a:schemeClr val="tx1">
                    <a:lumMod val="50000"/>
                  </a:schemeClr>
                </a:solidFill>
                <a:latin typeface="+mj-lt"/>
              </a:rPr>
              <a:t>Framework web Python, </a:t>
            </a:r>
            <a:r>
              <a:rPr lang="en-US" err="1">
                <a:solidFill>
                  <a:schemeClr val="tx1">
                    <a:lumMod val="50000"/>
                  </a:schemeClr>
                </a:solidFill>
                <a:latin typeface="+mj-lt"/>
              </a:rPr>
              <a:t>giúp</a:t>
            </a:r>
            <a:r>
              <a:rPr lang="en-US">
                <a:solidFill>
                  <a:schemeClr val="tx1">
                    <a:lumMod val="50000"/>
                  </a:schemeClr>
                </a:solidFill>
                <a:latin typeface="+mj-lt"/>
              </a:rPr>
              <a:t> </a:t>
            </a:r>
            <a:r>
              <a:rPr lang="en-US" err="1">
                <a:solidFill>
                  <a:schemeClr val="tx1">
                    <a:lumMod val="50000"/>
                  </a:schemeClr>
                </a:solidFill>
                <a:latin typeface="+mj-lt"/>
              </a:rPr>
              <a:t>tạp</a:t>
            </a:r>
            <a:r>
              <a:rPr lang="en-US">
                <a:solidFill>
                  <a:schemeClr val="tx1">
                    <a:lumMod val="50000"/>
                  </a:schemeClr>
                </a:solidFill>
                <a:latin typeface="+mj-lt"/>
              </a:rPr>
              <a:t> API, </a:t>
            </a:r>
            <a:r>
              <a:rPr lang="en-US" err="1">
                <a:solidFill>
                  <a:schemeClr val="tx1">
                    <a:lumMod val="50000"/>
                  </a:schemeClr>
                </a:solidFill>
                <a:latin typeface="+mj-lt"/>
              </a:rPr>
              <a:t>quản</a:t>
            </a:r>
            <a:r>
              <a:rPr lang="en-US">
                <a:solidFill>
                  <a:schemeClr val="tx1">
                    <a:lumMod val="50000"/>
                  </a:schemeClr>
                </a:solidFill>
                <a:latin typeface="+mj-lt"/>
              </a:rPr>
              <a:t> </a:t>
            </a:r>
            <a:r>
              <a:rPr lang="en-US" err="1">
                <a:solidFill>
                  <a:schemeClr val="tx1">
                    <a:lumMod val="50000"/>
                  </a:schemeClr>
                </a:solidFill>
                <a:latin typeface="+mj-lt"/>
              </a:rPr>
              <a:t>lý</a:t>
            </a:r>
            <a:r>
              <a:rPr lang="en-US">
                <a:solidFill>
                  <a:schemeClr val="tx1">
                    <a:lumMod val="50000"/>
                  </a:schemeClr>
                </a:solidFill>
                <a:latin typeface="+mj-lt"/>
              </a:rPr>
              <a:t> </a:t>
            </a:r>
            <a:r>
              <a:rPr lang="en-US" err="1">
                <a:solidFill>
                  <a:schemeClr val="tx1">
                    <a:lumMod val="50000"/>
                  </a:schemeClr>
                </a:solidFill>
                <a:latin typeface="+mj-lt"/>
              </a:rPr>
              <a:t>dữ</a:t>
            </a:r>
            <a:r>
              <a:rPr lang="en-US">
                <a:solidFill>
                  <a:schemeClr val="tx1">
                    <a:lumMod val="50000"/>
                  </a:schemeClr>
                </a:solidFill>
                <a:latin typeface="+mj-lt"/>
              </a:rPr>
              <a:t> </a:t>
            </a:r>
            <a:r>
              <a:rPr lang="en-US" err="1">
                <a:solidFill>
                  <a:schemeClr val="tx1">
                    <a:lumMod val="50000"/>
                  </a:schemeClr>
                </a:solidFill>
                <a:latin typeface="+mj-lt"/>
              </a:rPr>
              <a:t>liệu</a:t>
            </a:r>
            <a:r>
              <a:rPr lang="en-US">
                <a:solidFill>
                  <a:schemeClr val="tx1">
                    <a:lumMod val="50000"/>
                  </a:schemeClr>
                </a:solidFill>
                <a:latin typeface="+mj-lt"/>
              </a:rPr>
              <a:t> </a:t>
            </a:r>
            <a:r>
              <a:rPr lang="en-US" err="1">
                <a:solidFill>
                  <a:schemeClr val="tx1">
                    <a:lumMod val="50000"/>
                  </a:schemeClr>
                </a:solidFill>
                <a:latin typeface="+mj-lt"/>
              </a:rPr>
              <a:t>và</a:t>
            </a:r>
            <a:r>
              <a:rPr lang="en-US">
                <a:solidFill>
                  <a:schemeClr val="tx1">
                    <a:lumMod val="50000"/>
                  </a:schemeClr>
                </a:solidFill>
                <a:latin typeface="+mj-lt"/>
              </a:rPr>
              <a:t> </a:t>
            </a:r>
            <a:r>
              <a:rPr lang="en-US" err="1">
                <a:solidFill>
                  <a:schemeClr val="tx1">
                    <a:lumMod val="50000"/>
                  </a:schemeClr>
                </a:solidFill>
                <a:latin typeface="+mj-lt"/>
              </a:rPr>
              <a:t>cài</a:t>
            </a:r>
            <a:r>
              <a:rPr lang="en-US">
                <a:solidFill>
                  <a:schemeClr val="tx1">
                    <a:lumMod val="50000"/>
                  </a:schemeClr>
                </a:solidFill>
                <a:latin typeface="+mj-lt"/>
              </a:rPr>
              <a:t> </a:t>
            </a:r>
            <a:r>
              <a:rPr lang="en-US" err="1">
                <a:solidFill>
                  <a:schemeClr val="tx1">
                    <a:lumMod val="50000"/>
                  </a:schemeClr>
                </a:solidFill>
                <a:latin typeface="+mj-lt"/>
              </a:rPr>
              <a:t>đặt</a:t>
            </a:r>
            <a:r>
              <a:rPr lang="en-US">
                <a:solidFill>
                  <a:schemeClr val="tx1">
                    <a:lumMod val="50000"/>
                  </a:schemeClr>
                </a:solidFill>
                <a:latin typeface="+mj-lt"/>
              </a:rPr>
              <a:t> </a:t>
            </a:r>
            <a:r>
              <a:rPr lang="en-US" err="1">
                <a:solidFill>
                  <a:schemeClr val="tx1">
                    <a:lumMod val="50000"/>
                  </a:schemeClr>
                </a:solidFill>
                <a:latin typeface="+mj-lt"/>
              </a:rPr>
              <a:t>thuật</a:t>
            </a:r>
            <a:r>
              <a:rPr lang="en-US">
                <a:solidFill>
                  <a:schemeClr val="tx1">
                    <a:lumMod val="50000"/>
                  </a:schemeClr>
                </a:solidFill>
                <a:latin typeface="+mj-lt"/>
              </a:rPr>
              <a:t> </a:t>
            </a:r>
            <a:r>
              <a:rPr lang="en-US" err="1">
                <a:solidFill>
                  <a:schemeClr val="tx1">
                    <a:lumMod val="50000"/>
                  </a:schemeClr>
                </a:solidFill>
                <a:latin typeface="+mj-lt"/>
              </a:rPr>
              <a:t>toán</a:t>
            </a:r>
            <a:r>
              <a:rPr lang="en-US">
                <a:solidFill>
                  <a:schemeClr val="tx1">
                    <a:lumMod val="50000"/>
                  </a:schemeClr>
                </a:solidFill>
                <a:latin typeface="+mj-lt"/>
              </a:rPr>
              <a:t> </a:t>
            </a:r>
            <a:r>
              <a:rPr lang="en-US" err="1">
                <a:solidFill>
                  <a:schemeClr val="tx1">
                    <a:lumMod val="50000"/>
                  </a:schemeClr>
                </a:solidFill>
                <a:latin typeface="+mj-lt"/>
              </a:rPr>
              <a:t>gợi</a:t>
            </a:r>
            <a:r>
              <a:rPr lang="en-US">
                <a:solidFill>
                  <a:schemeClr val="tx1">
                    <a:lumMod val="50000"/>
                  </a:schemeClr>
                </a:solidFill>
                <a:latin typeface="+mj-lt"/>
              </a:rPr>
              <a:t> ý </a:t>
            </a:r>
            <a:r>
              <a:rPr lang="en-US" err="1">
                <a:solidFill>
                  <a:schemeClr val="tx1">
                    <a:lumMod val="50000"/>
                  </a:schemeClr>
                </a:solidFill>
                <a:latin typeface="+mj-lt"/>
              </a:rPr>
              <a:t>sản</a:t>
            </a:r>
            <a:r>
              <a:rPr lang="en-US">
                <a:solidFill>
                  <a:schemeClr val="tx1">
                    <a:lumMod val="50000"/>
                  </a:schemeClr>
                </a:solidFill>
                <a:latin typeface="+mj-lt"/>
              </a:rPr>
              <a:t> </a:t>
            </a:r>
            <a:r>
              <a:rPr lang="en-US" err="1">
                <a:solidFill>
                  <a:schemeClr val="tx1">
                    <a:lumMod val="50000"/>
                  </a:schemeClr>
                </a:solidFill>
                <a:latin typeface="+mj-lt"/>
              </a:rPr>
              <a:t>phẩm</a:t>
            </a:r>
            <a:r>
              <a:rPr lang="en-US">
                <a:solidFill>
                  <a:schemeClr val="tx1">
                    <a:lumMod val="50000"/>
                  </a:schemeClr>
                </a:solidFill>
                <a:latin typeface="+mj-lt"/>
              </a:rPr>
              <a:t>.</a:t>
            </a:r>
          </a:p>
          <a:p>
            <a:pPr marL="285750" indent="-285750" algn="just">
              <a:lnSpc>
                <a:spcPct val="150000"/>
              </a:lnSpc>
              <a:buFont typeface="Wingdings" panose="05000000000000000000" pitchFamily="2" charset="2"/>
              <a:buChar char="v"/>
            </a:pPr>
            <a:r>
              <a:rPr lang="en-US" b="1">
                <a:solidFill>
                  <a:schemeClr val="tx1">
                    <a:lumMod val="50000"/>
                  </a:schemeClr>
                </a:solidFill>
                <a:latin typeface="+mj-lt"/>
              </a:rPr>
              <a:t>ReactJS: </a:t>
            </a:r>
            <a:r>
              <a:rPr lang="en-US" err="1">
                <a:solidFill>
                  <a:schemeClr val="tx1">
                    <a:lumMod val="50000"/>
                  </a:schemeClr>
                </a:solidFill>
                <a:latin typeface="+mj-lt"/>
              </a:rPr>
              <a:t>Tạo</a:t>
            </a:r>
            <a:r>
              <a:rPr lang="en-US">
                <a:solidFill>
                  <a:schemeClr val="tx1">
                    <a:lumMod val="50000"/>
                  </a:schemeClr>
                </a:solidFill>
                <a:latin typeface="+mj-lt"/>
              </a:rPr>
              <a:t> </a:t>
            </a:r>
            <a:r>
              <a:rPr lang="en-US" err="1">
                <a:solidFill>
                  <a:schemeClr val="tx1">
                    <a:lumMod val="50000"/>
                  </a:schemeClr>
                </a:solidFill>
                <a:latin typeface="+mj-lt"/>
              </a:rPr>
              <a:t>giao</a:t>
            </a:r>
            <a:r>
              <a:rPr lang="en-US">
                <a:solidFill>
                  <a:schemeClr val="tx1">
                    <a:lumMod val="50000"/>
                  </a:schemeClr>
                </a:solidFill>
                <a:latin typeface="+mj-lt"/>
              </a:rPr>
              <a:t> </a:t>
            </a:r>
            <a:r>
              <a:rPr lang="en-US" err="1">
                <a:solidFill>
                  <a:schemeClr val="tx1">
                    <a:lumMod val="50000"/>
                  </a:schemeClr>
                </a:solidFill>
                <a:latin typeface="+mj-lt"/>
              </a:rPr>
              <a:t>diện</a:t>
            </a:r>
            <a:r>
              <a:rPr lang="en-US">
                <a:solidFill>
                  <a:schemeClr val="tx1">
                    <a:lumMod val="50000"/>
                  </a:schemeClr>
                </a:solidFill>
                <a:latin typeface="+mj-lt"/>
              </a:rPr>
              <a:t> </a:t>
            </a:r>
            <a:r>
              <a:rPr lang="en-US" err="1">
                <a:solidFill>
                  <a:schemeClr val="tx1">
                    <a:lumMod val="50000"/>
                  </a:schemeClr>
                </a:solidFill>
                <a:latin typeface="+mj-lt"/>
              </a:rPr>
              <a:t>quản</a:t>
            </a:r>
            <a:r>
              <a:rPr lang="en-US">
                <a:solidFill>
                  <a:schemeClr val="tx1">
                    <a:lumMod val="50000"/>
                  </a:schemeClr>
                </a:solidFill>
                <a:latin typeface="+mj-lt"/>
              </a:rPr>
              <a:t> </a:t>
            </a:r>
            <a:r>
              <a:rPr lang="en-US" err="1">
                <a:solidFill>
                  <a:schemeClr val="tx1">
                    <a:lumMod val="50000"/>
                  </a:schemeClr>
                </a:solidFill>
                <a:latin typeface="+mj-lt"/>
              </a:rPr>
              <a:t>lý</a:t>
            </a:r>
            <a:r>
              <a:rPr lang="en-US">
                <a:solidFill>
                  <a:schemeClr val="tx1">
                    <a:lumMod val="50000"/>
                  </a:schemeClr>
                </a:solidFill>
                <a:latin typeface="+mj-lt"/>
              </a:rPr>
              <a:t> </a:t>
            </a:r>
            <a:r>
              <a:rPr lang="en-US" err="1">
                <a:solidFill>
                  <a:schemeClr val="tx1">
                    <a:lumMod val="50000"/>
                  </a:schemeClr>
                </a:solidFill>
                <a:latin typeface="+mj-lt"/>
              </a:rPr>
              <a:t>cho</a:t>
            </a:r>
            <a:r>
              <a:rPr lang="en-US">
                <a:solidFill>
                  <a:schemeClr val="tx1">
                    <a:lumMod val="50000"/>
                  </a:schemeClr>
                </a:solidFill>
                <a:latin typeface="+mj-lt"/>
              </a:rPr>
              <a:t> admin website TMĐT, </a:t>
            </a:r>
            <a:r>
              <a:rPr lang="en-US" sz="1200" b="0">
                <a:solidFill>
                  <a:schemeClr val="tx1">
                    <a:lumMod val="50000"/>
                  </a:schemeClr>
                </a:solidFill>
                <a:effectLst/>
                <a:latin typeface="+mj-lt"/>
                <a:ea typeface="Microsoft Sans Serif" panose="020B0604020202020204" pitchFamily="34" charset="0"/>
              </a:rPr>
              <a:t>bao </a:t>
            </a:r>
            <a:r>
              <a:rPr lang="en-US" sz="1200" b="0" err="1">
                <a:solidFill>
                  <a:schemeClr val="tx1">
                    <a:lumMod val="50000"/>
                  </a:schemeClr>
                </a:solidFill>
                <a:effectLst/>
                <a:latin typeface="+mj-lt"/>
                <a:ea typeface="Microsoft Sans Serif" panose="020B0604020202020204" pitchFamily="34" charset="0"/>
              </a:rPr>
              <a:t>gồm</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các</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thông</a:t>
            </a:r>
            <a:r>
              <a:rPr lang="en-US" sz="1200" b="0">
                <a:solidFill>
                  <a:schemeClr val="tx1">
                    <a:lumMod val="50000"/>
                  </a:schemeClr>
                </a:solidFill>
                <a:effectLst/>
                <a:latin typeface="+mj-lt"/>
                <a:ea typeface="Microsoft Sans Serif" panose="020B0604020202020204" pitchFamily="34" charset="0"/>
              </a:rPr>
              <a:t> tin </a:t>
            </a:r>
            <a:r>
              <a:rPr lang="en-US" sz="1200" b="0" err="1">
                <a:solidFill>
                  <a:schemeClr val="tx1">
                    <a:lumMod val="50000"/>
                  </a:schemeClr>
                </a:solidFill>
                <a:effectLst/>
                <a:latin typeface="+mj-lt"/>
                <a:ea typeface="Microsoft Sans Serif" panose="020B0604020202020204" pitchFamily="34" charset="0"/>
              </a:rPr>
              <a:t>liên</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quan</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đến</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thống</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kê</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các</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sự</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kiện</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diễn</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ra</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trên</a:t>
            </a:r>
            <a:r>
              <a:rPr lang="en-US" sz="1200" b="0">
                <a:solidFill>
                  <a:schemeClr val="tx1">
                    <a:lumMod val="50000"/>
                  </a:schemeClr>
                </a:solidFill>
                <a:effectLst/>
                <a:latin typeface="+mj-lt"/>
                <a:ea typeface="Microsoft Sans Serif" panose="020B0604020202020204" pitchFamily="34" charset="0"/>
              </a:rPr>
              <a:t> website </a:t>
            </a:r>
            <a:r>
              <a:rPr lang="en-US" sz="1200" b="0" err="1">
                <a:solidFill>
                  <a:schemeClr val="tx1">
                    <a:lumMod val="50000"/>
                  </a:schemeClr>
                </a:solidFill>
                <a:effectLst/>
                <a:latin typeface="+mj-lt"/>
                <a:ea typeface="Microsoft Sans Serif" panose="020B0604020202020204" pitchFamily="34" charset="0"/>
              </a:rPr>
              <a:t>chính</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của</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họ</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đồng</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thời</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cho</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phép</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quản</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trị</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viên</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cài</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đặt</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các</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chiến</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lược</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gợi</a:t>
            </a:r>
            <a:r>
              <a:rPr lang="en-US" sz="1200" b="0">
                <a:solidFill>
                  <a:schemeClr val="tx1">
                    <a:lumMod val="50000"/>
                  </a:schemeClr>
                </a:solidFill>
                <a:effectLst/>
                <a:latin typeface="+mj-lt"/>
                <a:ea typeface="Microsoft Sans Serif" panose="020B0604020202020204" pitchFamily="34" charset="0"/>
              </a:rPr>
              <a:t> ý </a:t>
            </a:r>
            <a:r>
              <a:rPr lang="en-US" sz="1200" b="0" err="1">
                <a:solidFill>
                  <a:schemeClr val="tx1">
                    <a:lumMod val="50000"/>
                  </a:schemeClr>
                </a:solidFill>
                <a:effectLst/>
                <a:latin typeface="+mj-lt"/>
                <a:ea typeface="Microsoft Sans Serif" panose="020B0604020202020204" pitchFamily="34" charset="0"/>
              </a:rPr>
              <a:t>phù</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hợp</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theo</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nhu</a:t>
            </a:r>
            <a:r>
              <a:rPr lang="en-US" sz="1200" b="0">
                <a:solidFill>
                  <a:schemeClr val="tx1">
                    <a:lumMod val="50000"/>
                  </a:schemeClr>
                </a:solidFill>
                <a:effectLst/>
                <a:latin typeface="+mj-lt"/>
                <a:ea typeface="Microsoft Sans Serif" panose="020B0604020202020204" pitchFamily="34" charset="0"/>
              </a:rPr>
              <a:t> </a:t>
            </a:r>
            <a:r>
              <a:rPr lang="en-US" sz="1200" b="0" err="1">
                <a:solidFill>
                  <a:schemeClr val="tx1">
                    <a:lumMod val="50000"/>
                  </a:schemeClr>
                </a:solidFill>
                <a:effectLst/>
                <a:latin typeface="+mj-lt"/>
                <a:ea typeface="Microsoft Sans Serif" panose="020B0604020202020204" pitchFamily="34" charset="0"/>
              </a:rPr>
              <a:t>cầu</a:t>
            </a:r>
            <a:r>
              <a:rPr lang="en-US" sz="1200" b="0">
                <a:solidFill>
                  <a:schemeClr val="tx1">
                    <a:lumMod val="50000"/>
                  </a:schemeClr>
                </a:solidFill>
                <a:effectLst/>
                <a:latin typeface="+mj-lt"/>
                <a:ea typeface="Microsoft Sans Serif" panose="020B0604020202020204" pitchFamily="34" charset="0"/>
              </a:rPr>
              <a:t>.</a:t>
            </a:r>
          </a:p>
          <a:p>
            <a:pPr marL="285750" indent="-285750" algn="just">
              <a:lnSpc>
                <a:spcPct val="150000"/>
              </a:lnSpc>
              <a:buFont typeface="Wingdings" panose="05000000000000000000" pitchFamily="2" charset="2"/>
              <a:buChar char="v"/>
            </a:pPr>
            <a:r>
              <a:rPr lang="en-US" b="1" err="1">
                <a:solidFill>
                  <a:schemeClr val="tx1">
                    <a:lumMod val="50000"/>
                  </a:schemeClr>
                </a:solidFill>
                <a:latin typeface="+mj-lt"/>
                <a:ea typeface="Microsoft Sans Serif" panose="020B0604020202020204" pitchFamily="34" charset="0"/>
              </a:rPr>
              <a:t>Cơ</a:t>
            </a:r>
            <a:r>
              <a:rPr lang="en-US" b="1">
                <a:solidFill>
                  <a:schemeClr val="tx1">
                    <a:lumMod val="50000"/>
                  </a:schemeClr>
                </a:solidFill>
                <a:latin typeface="+mj-lt"/>
                <a:ea typeface="Microsoft Sans Serif" panose="020B0604020202020204" pitchFamily="34" charset="0"/>
              </a:rPr>
              <a:t> </a:t>
            </a:r>
            <a:r>
              <a:rPr lang="en-US" b="1" err="1">
                <a:solidFill>
                  <a:schemeClr val="tx1">
                    <a:lumMod val="50000"/>
                  </a:schemeClr>
                </a:solidFill>
                <a:latin typeface="+mj-lt"/>
                <a:ea typeface="Microsoft Sans Serif" panose="020B0604020202020204" pitchFamily="34" charset="0"/>
              </a:rPr>
              <a:t>sở</a:t>
            </a:r>
            <a:r>
              <a:rPr lang="en-US" b="1">
                <a:solidFill>
                  <a:schemeClr val="tx1">
                    <a:lumMod val="50000"/>
                  </a:schemeClr>
                </a:solidFill>
                <a:latin typeface="+mj-lt"/>
                <a:ea typeface="Microsoft Sans Serif" panose="020B0604020202020204" pitchFamily="34" charset="0"/>
              </a:rPr>
              <a:t> </a:t>
            </a:r>
            <a:r>
              <a:rPr lang="en-US" b="1" err="1">
                <a:solidFill>
                  <a:schemeClr val="tx1">
                    <a:lumMod val="50000"/>
                  </a:schemeClr>
                </a:solidFill>
                <a:latin typeface="+mj-lt"/>
                <a:ea typeface="Microsoft Sans Serif" panose="020B0604020202020204" pitchFamily="34" charset="0"/>
              </a:rPr>
              <a:t>dữ</a:t>
            </a:r>
            <a:r>
              <a:rPr lang="en-US" b="1">
                <a:solidFill>
                  <a:schemeClr val="tx1">
                    <a:lumMod val="50000"/>
                  </a:schemeClr>
                </a:solidFill>
                <a:latin typeface="+mj-lt"/>
                <a:ea typeface="Microsoft Sans Serif" panose="020B0604020202020204" pitchFamily="34" charset="0"/>
              </a:rPr>
              <a:t> </a:t>
            </a:r>
            <a:r>
              <a:rPr lang="en-US" b="1" err="1">
                <a:solidFill>
                  <a:schemeClr val="tx1">
                    <a:lumMod val="50000"/>
                  </a:schemeClr>
                </a:solidFill>
                <a:latin typeface="+mj-lt"/>
                <a:ea typeface="Microsoft Sans Serif" panose="020B0604020202020204" pitchFamily="34" charset="0"/>
              </a:rPr>
              <a:t>liệu</a:t>
            </a:r>
            <a:r>
              <a:rPr lang="en-US" b="1">
                <a:solidFill>
                  <a:schemeClr val="tx1">
                    <a:lumMod val="50000"/>
                  </a:schemeClr>
                </a:solidFill>
                <a:latin typeface="+mj-lt"/>
                <a:ea typeface="Microsoft Sans Serif" panose="020B0604020202020204" pitchFamily="34" charset="0"/>
              </a:rPr>
              <a:t> </a:t>
            </a:r>
            <a:r>
              <a:rPr lang="en-US" b="1" err="1">
                <a:solidFill>
                  <a:schemeClr val="tx1">
                    <a:lumMod val="50000"/>
                  </a:schemeClr>
                </a:solidFill>
                <a:latin typeface="+mj-lt"/>
                <a:ea typeface="Microsoft Sans Serif" panose="020B0604020202020204" pitchFamily="34" charset="0"/>
              </a:rPr>
              <a:t>quan</a:t>
            </a:r>
            <a:r>
              <a:rPr lang="en-US" b="1">
                <a:solidFill>
                  <a:schemeClr val="tx1">
                    <a:lumMod val="50000"/>
                  </a:schemeClr>
                </a:solidFill>
                <a:latin typeface="+mj-lt"/>
                <a:ea typeface="Microsoft Sans Serif" panose="020B0604020202020204" pitchFamily="34" charset="0"/>
              </a:rPr>
              <a:t> </a:t>
            </a:r>
            <a:r>
              <a:rPr lang="en-US" b="1" err="1">
                <a:solidFill>
                  <a:schemeClr val="tx1">
                    <a:lumMod val="50000"/>
                  </a:schemeClr>
                </a:solidFill>
                <a:latin typeface="+mj-lt"/>
                <a:ea typeface="Microsoft Sans Serif" panose="020B0604020202020204" pitchFamily="34" charset="0"/>
              </a:rPr>
              <a:t>hệ</a:t>
            </a:r>
            <a:r>
              <a:rPr lang="en-US" b="1">
                <a:solidFill>
                  <a:schemeClr val="tx1">
                    <a:lumMod val="50000"/>
                  </a:schemeClr>
                </a:solidFill>
                <a:latin typeface="+mj-lt"/>
                <a:ea typeface="Microsoft Sans Serif" panose="020B0604020202020204" pitchFamily="34" charset="0"/>
              </a:rPr>
              <a:t>: </a:t>
            </a:r>
            <a:r>
              <a:rPr lang="en-US" err="1">
                <a:solidFill>
                  <a:schemeClr val="tx1">
                    <a:lumMod val="50000"/>
                  </a:schemeClr>
                </a:solidFill>
                <a:latin typeface="+mj-lt"/>
                <a:ea typeface="Microsoft Sans Serif" panose="020B0604020202020204" pitchFamily="34" charset="0"/>
              </a:rPr>
              <a:t>Hỗ</a:t>
            </a:r>
            <a:r>
              <a:rPr lang="en-US">
                <a:solidFill>
                  <a:schemeClr val="tx1">
                    <a:lumMod val="50000"/>
                  </a:schemeClr>
                </a:solidFill>
                <a:latin typeface="+mj-lt"/>
                <a:ea typeface="Microsoft Sans Serif" panose="020B0604020202020204" pitchFamily="34" charset="0"/>
              </a:rPr>
              <a:t> </a:t>
            </a:r>
            <a:r>
              <a:rPr lang="en-US" err="1">
                <a:solidFill>
                  <a:schemeClr val="tx1">
                    <a:lumMod val="50000"/>
                  </a:schemeClr>
                </a:solidFill>
                <a:latin typeface="+mj-lt"/>
                <a:ea typeface="Microsoft Sans Serif" panose="020B0604020202020204" pitchFamily="34" charset="0"/>
              </a:rPr>
              <a:t>trợ</a:t>
            </a:r>
            <a:r>
              <a:rPr lang="en-US">
                <a:solidFill>
                  <a:schemeClr val="tx1">
                    <a:lumMod val="50000"/>
                  </a:schemeClr>
                </a:solidFill>
                <a:latin typeface="+mj-lt"/>
                <a:ea typeface="Microsoft Sans Serif" panose="020B0604020202020204" pitchFamily="34" charset="0"/>
              </a:rPr>
              <a:t> </a:t>
            </a:r>
            <a:r>
              <a:rPr lang="en-US" err="1">
                <a:solidFill>
                  <a:schemeClr val="tx1">
                    <a:lumMod val="50000"/>
                  </a:schemeClr>
                </a:solidFill>
                <a:latin typeface="+mj-lt"/>
                <a:ea typeface="Microsoft Sans Serif" panose="020B0604020202020204" pitchFamily="34" charset="0"/>
              </a:rPr>
              <a:t>lưu</a:t>
            </a:r>
            <a:r>
              <a:rPr lang="en-US">
                <a:solidFill>
                  <a:schemeClr val="tx1">
                    <a:lumMod val="50000"/>
                  </a:schemeClr>
                </a:solidFill>
                <a:latin typeface="+mj-lt"/>
                <a:ea typeface="Microsoft Sans Serif" panose="020B0604020202020204" pitchFamily="34" charset="0"/>
              </a:rPr>
              <a:t> </a:t>
            </a:r>
            <a:r>
              <a:rPr lang="en-US" err="1">
                <a:solidFill>
                  <a:schemeClr val="tx1">
                    <a:lumMod val="50000"/>
                  </a:schemeClr>
                </a:solidFill>
                <a:latin typeface="+mj-lt"/>
                <a:ea typeface="Microsoft Sans Serif" panose="020B0604020202020204" pitchFamily="34" charset="0"/>
              </a:rPr>
              <a:t>trữ</a:t>
            </a:r>
            <a:r>
              <a:rPr lang="en-US">
                <a:solidFill>
                  <a:schemeClr val="tx1">
                    <a:lumMod val="50000"/>
                  </a:schemeClr>
                </a:solidFill>
                <a:latin typeface="+mj-lt"/>
                <a:ea typeface="Microsoft Sans Serif" panose="020B0604020202020204" pitchFamily="34" charset="0"/>
              </a:rPr>
              <a:t> </a:t>
            </a:r>
            <a:r>
              <a:rPr lang="en-US" err="1">
                <a:solidFill>
                  <a:schemeClr val="tx1">
                    <a:lumMod val="50000"/>
                  </a:schemeClr>
                </a:solidFill>
                <a:latin typeface="+mj-lt"/>
                <a:ea typeface="Microsoft Sans Serif" panose="020B0604020202020204" pitchFamily="34" charset="0"/>
                <a:cs typeface="Times New Roman" panose="02020603050405020304" pitchFamily="18" charset="0"/>
              </a:rPr>
              <a:t>d</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ữ</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liệu</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do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quản</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trị</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viên</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của</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trang</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TMĐT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cung</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cấp</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v</a:t>
            </a:r>
            <a:r>
              <a:rPr lang="en-US" err="1">
                <a:solidFill>
                  <a:schemeClr val="tx1">
                    <a:lumMod val="50000"/>
                  </a:schemeClr>
                </a:solidFill>
                <a:latin typeface="+mj-lt"/>
                <a:ea typeface="Microsoft Sans Serif" panose="020B0604020202020204" pitchFamily="34" charset="0"/>
                <a:cs typeface="Times New Roman" panose="02020603050405020304" pitchFamily="18" charset="0"/>
              </a:rPr>
              <a:t>à</a:t>
            </a:r>
            <a:r>
              <a:rPr lang="en-US">
                <a:solidFill>
                  <a:schemeClr val="tx1">
                    <a:lumMod val="50000"/>
                  </a:schemeClr>
                </a:solidFill>
                <a:latin typeface="+mj-lt"/>
                <a:ea typeface="Microsoft Sans Serif" panose="020B0604020202020204" pitchFamily="34" charset="0"/>
                <a:cs typeface="Times New Roman" panose="02020603050405020304" pitchFamily="18" charset="0"/>
              </a:rPr>
              <a:t> </a:t>
            </a:r>
            <a:r>
              <a:rPr lang="en-US" err="1">
                <a:solidFill>
                  <a:schemeClr val="tx1">
                    <a:lumMod val="50000"/>
                  </a:schemeClr>
                </a:solidFill>
                <a:latin typeface="+mj-lt"/>
                <a:ea typeface="Microsoft Sans Serif" panose="020B0604020202020204" pitchFamily="34" charset="0"/>
                <a:cs typeface="Times New Roman" panose="02020603050405020304" pitchFamily="18" charset="0"/>
              </a:rPr>
              <a:t>d</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ữ</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liệu</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được</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bắt</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từ</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người</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dùng</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của</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trang</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TMĐT</a:t>
            </a:r>
          </a:p>
          <a:p>
            <a:pPr marL="285750" indent="-285750" algn="just">
              <a:lnSpc>
                <a:spcPct val="150000"/>
              </a:lnSpc>
              <a:buFont typeface="Wingdings" panose="05000000000000000000" pitchFamily="2" charset="2"/>
              <a:buChar char="v"/>
            </a:pPr>
            <a:r>
              <a:rPr lang="en-US" b="1">
                <a:solidFill>
                  <a:schemeClr val="tx1">
                    <a:lumMod val="50000"/>
                  </a:schemeClr>
                </a:solidFill>
                <a:latin typeface="+mj-lt"/>
                <a:ea typeface="Microsoft Sans Serif" panose="020B0604020202020204" pitchFamily="34" charset="0"/>
                <a:cs typeface="Times New Roman" panose="02020603050405020304" pitchFamily="18" charset="0"/>
              </a:rPr>
              <a:t>Airflow: </a:t>
            </a:r>
            <a:r>
              <a:rPr lang="en-US" err="1">
                <a:solidFill>
                  <a:schemeClr val="tx1">
                    <a:lumMod val="50000"/>
                  </a:schemeClr>
                </a:solidFill>
                <a:latin typeface="+mj-lt"/>
                <a:ea typeface="Microsoft Sans Serif" panose="020B0604020202020204" pitchFamily="34" charset="0"/>
                <a:cs typeface="Times New Roman" panose="02020603050405020304" pitchFamily="18" charset="0"/>
              </a:rPr>
              <a:t>Bộ</a:t>
            </a:r>
            <a:r>
              <a:rPr lang="en-US">
                <a:solidFill>
                  <a:schemeClr val="tx1">
                    <a:lumMod val="50000"/>
                  </a:schemeClr>
                </a:solidFill>
                <a:latin typeface="+mj-lt"/>
                <a:ea typeface="Microsoft Sans Serif" panose="020B0604020202020204" pitchFamily="34" charset="0"/>
                <a:cs typeface="Times New Roman" panose="02020603050405020304" pitchFamily="18" charset="0"/>
              </a:rPr>
              <a:t> </a:t>
            </a:r>
            <a:r>
              <a:rPr lang="en-US" err="1">
                <a:solidFill>
                  <a:schemeClr val="tx1">
                    <a:lumMod val="50000"/>
                  </a:schemeClr>
                </a:solidFill>
                <a:latin typeface="+mj-lt"/>
                <a:ea typeface="Microsoft Sans Serif" panose="020B0604020202020204" pitchFamily="34" charset="0"/>
                <a:cs typeface="Times New Roman" panose="02020603050405020304" pitchFamily="18" charset="0"/>
              </a:rPr>
              <a:t>lập</a:t>
            </a:r>
            <a:r>
              <a:rPr lang="en-US">
                <a:solidFill>
                  <a:schemeClr val="tx1">
                    <a:lumMod val="50000"/>
                  </a:schemeClr>
                </a:solidFill>
                <a:latin typeface="+mj-lt"/>
                <a:ea typeface="Microsoft Sans Serif" panose="020B0604020202020204" pitchFamily="34" charset="0"/>
                <a:cs typeface="Times New Roman" panose="02020603050405020304" pitchFamily="18" charset="0"/>
              </a:rPr>
              <a:t> </a:t>
            </a:r>
            <a:r>
              <a:rPr lang="en-US" err="1">
                <a:solidFill>
                  <a:schemeClr val="tx1">
                    <a:lumMod val="50000"/>
                  </a:schemeClr>
                </a:solidFill>
                <a:latin typeface="+mj-lt"/>
                <a:ea typeface="Microsoft Sans Serif" panose="020B0604020202020204" pitchFamily="34" charset="0"/>
                <a:cs typeface="Times New Roman" panose="02020603050405020304" pitchFamily="18" charset="0"/>
              </a:rPr>
              <a:t>lịch</a:t>
            </a:r>
            <a:r>
              <a:rPr lang="en-US">
                <a:solidFill>
                  <a:schemeClr val="tx1">
                    <a:lumMod val="50000"/>
                  </a:schemeClr>
                </a:solidFill>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cài</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đặt</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thời</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gian</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huấn</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luyện</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mô</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hình</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gợi</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ý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sản</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phẩm</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theo</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yêu</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cầu</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bên</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phía</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doanh</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r>
              <a:rPr lang="en-US" sz="1200" err="1">
                <a:solidFill>
                  <a:schemeClr val="tx1">
                    <a:lumMod val="50000"/>
                  </a:schemeClr>
                </a:solidFill>
                <a:effectLst/>
                <a:latin typeface="+mj-lt"/>
                <a:ea typeface="Microsoft Sans Serif" panose="020B0604020202020204" pitchFamily="34" charset="0"/>
                <a:cs typeface="Times New Roman" panose="02020603050405020304" pitchFamily="18" charset="0"/>
              </a:rPr>
              <a:t>nghiệp</a:t>
            </a:r>
            <a:r>
              <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rPr>
              <a:t>. </a:t>
            </a:r>
          </a:p>
          <a:p>
            <a:pPr marL="285750" indent="-285750" algn="just">
              <a:lnSpc>
                <a:spcPct val="150000"/>
              </a:lnSpc>
              <a:buFont typeface="Wingdings" panose="05000000000000000000" pitchFamily="2" charset="2"/>
              <a:buChar char="v"/>
            </a:pPr>
            <a:r>
              <a:rPr lang="en-US" sz="1200" b="1">
                <a:solidFill>
                  <a:schemeClr val="tx1">
                    <a:lumMod val="50000"/>
                  </a:schemeClr>
                </a:solidFill>
                <a:effectLst/>
                <a:latin typeface="+mj-lt"/>
                <a:ea typeface="Microsoft Sans Serif" panose="020B0604020202020204" pitchFamily="34" charset="0"/>
                <a:cs typeface="Times New Roman" panose="02020603050405020304" pitchFamily="18" charset="0"/>
              </a:rPr>
              <a:t>Digital Ocean: </a:t>
            </a:r>
            <a:r>
              <a:rPr lang="en-US" err="1">
                <a:solidFill>
                  <a:schemeClr val="tx1">
                    <a:lumMod val="50000"/>
                  </a:schemeClr>
                </a:solidFill>
                <a:latin typeface="+mj-lt"/>
                <a:ea typeface="Microsoft Sans Serif" panose="020B0604020202020204" pitchFamily="34" charset="0"/>
                <a:cs typeface="Times New Roman" panose="02020603050405020304" pitchFamily="18" charset="0"/>
              </a:rPr>
              <a:t>L</a:t>
            </a:r>
            <a:r>
              <a:rPr lang="en-US" sz="1200" err="1">
                <a:solidFill>
                  <a:schemeClr val="tx1">
                    <a:lumMod val="50000"/>
                  </a:schemeClr>
                </a:solidFill>
                <a:effectLst/>
                <a:latin typeface="+mj-lt"/>
                <a:ea typeface="Microsoft Sans Serif" panose="020B0604020202020204" pitchFamily="34" charset="0"/>
              </a:rPr>
              <a:t>ưu</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trữ</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dữ</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liệu</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và</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triển</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khai</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hệ</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thống</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gợi</a:t>
            </a:r>
            <a:r>
              <a:rPr lang="en-US" sz="1200">
                <a:solidFill>
                  <a:schemeClr val="tx1">
                    <a:lumMod val="50000"/>
                  </a:schemeClr>
                </a:solidFill>
                <a:effectLst/>
                <a:latin typeface="+mj-lt"/>
                <a:ea typeface="Microsoft Sans Serif" panose="020B0604020202020204" pitchFamily="34" charset="0"/>
              </a:rPr>
              <a:t> ý </a:t>
            </a:r>
            <a:r>
              <a:rPr lang="en-US" sz="1200" err="1">
                <a:solidFill>
                  <a:schemeClr val="tx1">
                    <a:lumMod val="50000"/>
                  </a:schemeClr>
                </a:solidFill>
                <a:effectLst/>
                <a:latin typeface="+mj-lt"/>
                <a:ea typeface="Microsoft Sans Serif" panose="020B0604020202020204" pitchFamily="34" charset="0"/>
              </a:rPr>
              <a:t>sản</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phẩm</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trên</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đám</a:t>
            </a:r>
            <a:r>
              <a:rPr lang="en-US" sz="1200">
                <a:solidFill>
                  <a:schemeClr val="tx1">
                    <a:lumMod val="50000"/>
                  </a:schemeClr>
                </a:solidFill>
                <a:effectLst/>
                <a:latin typeface="+mj-lt"/>
                <a:ea typeface="Microsoft Sans Serif" panose="020B0604020202020204" pitchFamily="34" charset="0"/>
              </a:rPr>
              <a:t> </a:t>
            </a:r>
            <a:r>
              <a:rPr lang="en-US" sz="1200" err="1">
                <a:solidFill>
                  <a:schemeClr val="tx1">
                    <a:lumMod val="50000"/>
                  </a:schemeClr>
                </a:solidFill>
                <a:effectLst/>
                <a:latin typeface="+mj-lt"/>
                <a:ea typeface="Microsoft Sans Serif" panose="020B0604020202020204" pitchFamily="34" charset="0"/>
              </a:rPr>
              <a:t>mây</a:t>
            </a:r>
            <a:endParaRPr lang="en-US" sz="1200">
              <a:solidFill>
                <a:schemeClr val="tx1">
                  <a:lumMod val="50000"/>
                </a:schemeClr>
              </a:solidFill>
              <a:effectLst/>
              <a:latin typeface="+mj-lt"/>
              <a:ea typeface="Microsoft Sans Serif" panose="020B060402020202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42360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Calibri"/>
              <a:buChar char="-"/>
            </a:pPr>
            <a:r>
              <a:rPr lang="en-US" sz="1800" err="1">
                <a:solidFill>
                  <a:srgbClr val="262140"/>
                </a:solidFill>
                <a:latin typeface="Times New Roman"/>
                <a:ea typeface="Microsoft Sans Serif"/>
                <a:cs typeface="Times New Roman"/>
              </a:rPr>
              <a:t>Khái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niệm</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tmđt</a:t>
            </a:r>
            <a:r>
              <a:rPr lang="en-US" sz="1800">
                <a:solidFill>
                  <a:srgbClr val="262140"/>
                </a:solidFill>
                <a:latin typeface="Times New Roman"/>
                <a:ea typeface="Microsoft Sans Serif"/>
                <a:cs typeface="Times New Roman"/>
              </a:rPr>
              <a:t>: </a:t>
            </a:r>
            <a:r>
              <a:rPr lang="en-US" sz="1800" err="1">
                <a:solidFill>
                  <a:srgbClr val="262140"/>
                </a:solidFill>
                <a:effectLst/>
                <a:latin typeface="Times New Roman" panose="02020603050405020304" pitchFamily="18" charset="0"/>
                <a:ea typeface="Microsoft Sans Serif" panose="020B0604020202020204" pitchFamily="34" charset="0"/>
              </a:rPr>
              <a:t>Thương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mại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điện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tử</a:t>
            </a:r>
            <a:r>
              <a:rPr lang="en-US" sz="1800">
                <a:solidFill>
                  <a:srgbClr val="262140"/>
                </a:solidFill>
                <a:effectLst/>
                <a:latin typeface="Times New Roman" panose="02020603050405020304" pitchFamily="18" charset="0"/>
                <a:ea typeface="Microsoft Sans Serif" panose="020B0604020202020204" pitchFamily="34" charset="0"/>
              </a:rPr>
              <a:t> (TMĐT) </a:t>
            </a:r>
            <a:r>
              <a:rPr lang="en-US" sz="1800" err="1">
                <a:solidFill>
                  <a:srgbClr val="262140"/>
                </a:solidFill>
                <a:effectLst/>
                <a:latin typeface="Times New Roman" panose="02020603050405020304" pitchFamily="18" charset="0"/>
                <a:ea typeface="Microsoft Sans Serif" panose="020B0604020202020204" pitchFamily="34" charset="0"/>
              </a:rPr>
              <a:t>là</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hình</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thức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kinh</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doanh</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trực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tuyến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sử</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dụng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nền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tảng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công</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nghệ</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thông</a:t>
            </a:r>
            <a:r>
              <a:rPr lang="en-US" sz="1800">
                <a:solidFill>
                  <a:srgbClr val="262140"/>
                </a:solidFill>
                <a:effectLst/>
                <a:latin typeface="Times New Roman" panose="02020603050405020304" pitchFamily="18" charset="0"/>
                <a:ea typeface="Microsoft Sans Serif" panose="020B0604020202020204" pitchFamily="34" charset="0"/>
              </a:rPr>
              <a:t> tin </a:t>
            </a:r>
            <a:r>
              <a:rPr lang="en-US" sz="1800" err="1">
                <a:solidFill>
                  <a:srgbClr val="262140"/>
                </a:solidFill>
                <a:effectLst/>
                <a:latin typeface="Times New Roman" panose="02020603050405020304" pitchFamily="18" charset="0"/>
                <a:ea typeface="Microsoft Sans Serif" panose="020B0604020202020204" pitchFamily="34" charset="0"/>
              </a:rPr>
              <a:t>để</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thực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hiện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các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giao</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dịch</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mua</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bán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trao</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đổi</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thanh</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toán</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trực</a:t>
            </a:r>
            <a:r>
              <a:rPr lang="en-US" sz="1800">
                <a:solidFill>
                  <a:srgbClr val="262140"/>
                </a:solidFill>
                <a:effectLst/>
                <a:latin typeface="Times New Roman" panose="02020603050405020304" pitchFamily="18" charset="0"/>
                <a:ea typeface="Microsoft Sans Serif" panose="020B0604020202020204" pitchFamily="34" charset="0"/>
              </a:rPr>
              <a:t> </a:t>
            </a:r>
            <a:r>
              <a:rPr lang="en-US" sz="1800" err="1">
                <a:solidFill>
                  <a:srgbClr val="262140"/>
                </a:solidFill>
                <a:effectLst/>
                <a:latin typeface="Times New Roman" panose="02020603050405020304" pitchFamily="18" charset="0"/>
                <a:ea typeface="Microsoft Sans Serif" panose="020B0604020202020204" pitchFamily="34" charset="0"/>
              </a:rPr>
              <a:t>tuyến</a:t>
            </a:r>
            <a:r>
              <a:rPr lang="en-US" sz="1800">
                <a:solidFill>
                  <a:srgbClr val="262140"/>
                </a:solidFill>
                <a:effectLst/>
                <a:latin typeface="Times New Roman" panose="02020603050405020304" pitchFamily="18" charset="0"/>
                <a:ea typeface="Microsoft Sans Serif" panose="020B0604020202020204" pitchFamily="34" charset="0"/>
              </a:rPr>
              <a:t>.</a:t>
            </a:r>
            <a:endParaRPr lang="en-US" sz="1800">
              <a:solidFill>
                <a:srgbClr val="262140"/>
              </a:solidFill>
              <a:latin typeface="Times New Roman"/>
              <a:ea typeface="Microsoft Sans Serif"/>
              <a:cs typeface="Times New Roman"/>
            </a:endParaRPr>
          </a:p>
          <a:p>
            <a:pPr marL="285750" indent="-285750">
              <a:buFont typeface="Calibri"/>
              <a:buChar char="-"/>
            </a:pPr>
            <a:r>
              <a:rPr lang="en-US" sz="1800" err="1">
                <a:solidFill>
                  <a:srgbClr val="262140"/>
                </a:solidFill>
                <a:latin typeface="Times New Roman"/>
                <a:ea typeface="Microsoft Sans Serif"/>
                <a:cs typeface="Times New Roman"/>
              </a:rPr>
              <a:t>Đại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diện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cho</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từng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ngành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hàng</a:t>
            </a:r>
            <a:r>
              <a:rPr lang="en-US" sz="1800">
                <a:solidFill>
                  <a:srgbClr val="262140"/>
                </a:solidFill>
                <a:latin typeface="Times New Roman"/>
                <a:ea typeface="Microsoft Sans Serif"/>
                <a:cs typeface="Times New Roman"/>
              </a:rPr>
              <a:t> --&gt; </a:t>
            </a:r>
            <a:r>
              <a:rPr lang="en-US" sz="1800" err="1">
                <a:solidFill>
                  <a:srgbClr val="262140"/>
                </a:solidFill>
                <a:latin typeface="Times New Roman"/>
                <a:ea typeface="Microsoft Sans Serif"/>
                <a:cs typeface="Times New Roman"/>
              </a:rPr>
              <a:t>giới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thiệu</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các</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nhãn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hàng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đây</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là</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các</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doanh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nghiệp</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lớn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tuy</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nhiên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chưa</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có</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sự</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đa</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dạng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trong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thuật</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toán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gợi</a:t>
            </a:r>
            <a:r>
              <a:rPr lang="en-US" sz="1800">
                <a:solidFill>
                  <a:srgbClr val="262140"/>
                </a:solidFill>
                <a:latin typeface="Times New Roman"/>
                <a:ea typeface="Microsoft Sans Serif"/>
                <a:cs typeface="Times New Roman"/>
              </a:rPr>
              <a:t> ý </a:t>
            </a:r>
            <a:r>
              <a:rPr lang="en-US" sz="1800" err="1">
                <a:solidFill>
                  <a:srgbClr val="262140"/>
                </a:solidFill>
                <a:latin typeface="Times New Roman"/>
                <a:ea typeface="Microsoft Sans Serif"/>
                <a:cs typeface="Times New Roman"/>
              </a:rPr>
              <a:t>sản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phẩm</a:t>
            </a:r>
            <a:r>
              <a:rPr lang="en-US" sz="1800">
                <a:solidFill>
                  <a:srgbClr val="262140"/>
                </a:solidFill>
                <a:latin typeface="Times New Roman"/>
                <a:ea typeface="Microsoft Sans Serif"/>
                <a:cs typeface="Times New Roman"/>
              </a:rPr>
              <a:t>)</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lang="en-US" sz="1800" err="1">
                <a:solidFill>
                  <a:srgbClr val="262140"/>
                </a:solidFill>
                <a:latin typeface="Times New Roman"/>
                <a:ea typeface="Microsoft Sans Serif"/>
                <a:cs typeface="Times New Roman"/>
              </a:rPr>
              <a:t>Giới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thiệu</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hệ</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thống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gợi</a:t>
            </a:r>
            <a:r>
              <a:rPr lang="en-US" sz="1800">
                <a:solidFill>
                  <a:srgbClr val="262140"/>
                </a:solidFill>
                <a:latin typeface="Times New Roman"/>
                <a:ea typeface="Microsoft Sans Serif"/>
                <a:cs typeface="Times New Roman"/>
              </a:rPr>
              <a:t> ý </a:t>
            </a:r>
            <a:r>
              <a:rPr lang="en-US" sz="1800" err="1">
                <a:solidFill>
                  <a:srgbClr val="262140"/>
                </a:solidFill>
                <a:latin typeface="Times New Roman"/>
                <a:ea typeface="Microsoft Sans Serif"/>
                <a:cs typeface="Times New Roman"/>
              </a:rPr>
              <a:t>sản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phẩm</a:t>
            </a:r>
            <a:endParaRPr lang="en-US" sz="1800">
              <a:solidFill>
                <a:srgbClr val="262140"/>
              </a:solidFill>
              <a:latin typeface="Times New Roman"/>
              <a:ea typeface="Microsoft Sans Serif"/>
              <a:cs typeface="Times New Roman"/>
            </a:endParaRPr>
          </a:p>
          <a:p>
            <a:pPr marL="0" indent="0">
              <a:buFont typeface="Calibri"/>
              <a:buNone/>
            </a:pPr>
            <a:r>
              <a:rPr lang="en-US" sz="1800">
                <a:solidFill>
                  <a:srgbClr val="262140"/>
                </a:solidFill>
                <a:latin typeface="Times New Roman"/>
                <a:ea typeface="Microsoft Sans Serif"/>
                <a:cs typeface="Times New Roman"/>
              </a:rPr>
              <a:t>	</a:t>
            </a:r>
            <a:r>
              <a:rPr lang="vi-VN" sz="1800">
                <a:solidFill>
                  <a:srgbClr val="262140"/>
                </a:solidFill>
                <a:effectLst/>
                <a:latin typeface="Times New Roman" panose="02020603050405020304" pitchFamily="18" charset="0"/>
                <a:ea typeface="Microsoft Sans Serif" panose="020B0604020202020204" pitchFamily="34" charset="0"/>
              </a:rPr>
              <a:t>Với sự phát triển của công nghệ trong ngành TMĐT ngày nay, khách hàng có thể dễ dàng mua sắm trên các trang TMĐT với số lượng mặt hàng đa dạng, tuy nhiên, lượng dữ liệu khổng lồ ấy gây quá tải cho khách hàng khi thao tác trực tuyến. Để tối đa hóa trải nghiệm của khách hàng, việc gợi ý sản phẩm phù hợp là rất cần thiết</a:t>
            </a:r>
            <a:r>
              <a:rPr lang="en-US" sz="1800">
                <a:solidFill>
                  <a:srgbClr val="262140"/>
                </a:solidFill>
                <a:effectLst/>
                <a:latin typeface="Times New Roman" panose="02020603050405020304" pitchFamily="18" charset="0"/>
                <a:ea typeface="Microsoft Sans Serif" panose="020B0604020202020204" pitchFamily="34" charset="0"/>
              </a:rPr>
              <a:t>.</a:t>
            </a:r>
          </a:p>
          <a:p>
            <a:pPr marL="0" indent="0">
              <a:buFont typeface="Calibri"/>
              <a:buNone/>
            </a:pPr>
            <a:r>
              <a:rPr lang="en-US" sz="1800">
                <a:solidFill>
                  <a:srgbClr val="262140"/>
                </a:solidFill>
                <a:effectLst/>
                <a:latin typeface="Times New Roman" panose="02020603050405020304" pitchFamily="18" charset="0"/>
                <a:ea typeface="Microsoft Sans Serif" panose="020B0604020202020204" pitchFamily="34" charset="0"/>
                <a:cs typeface="Times New Roman"/>
              </a:rPr>
              <a:t>	</a:t>
            </a:r>
            <a:r>
              <a:rPr lang="vi-VN" sz="1800">
                <a:solidFill>
                  <a:srgbClr val="262140"/>
                </a:solidFill>
                <a:effectLst/>
                <a:latin typeface="Times New Roman" panose="02020603050405020304" pitchFamily="18" charset="0"/>
                <a:ea typeface="Microsoft Sans Serif" panose="020B0604020202020204" pitchFamily="34" charset="0"/>
              </a:rPr>
              <a:t>Hệ thống gợi ý sản phẩm sẽ dựa trên thông tin về sản phẩm và hành vi của khách hàng để dự đoán các sản phẩm mà khách hàng có thể quan tâm từ đó giúp gia tăng trải nghiệm của khách hàng cũng như doanh thu và khả năng cạnh tranh của doanh nghiệp.</a:t>
            </a:r>
            <a:endParaRPr lang="en-US" sz="1800">
              <a:solidFill>
                <a:srgbClr val="262140"/>
              </a:solidFill>
              <a:latin typeface="Times New Roman"/>
              <a:ea typeface="Microsoft Sans Serif"/>
              <a:cs typeface="Times New Roman"/>
            </a:endParaRPr>
          </a:p>
          <a:p>
            <a:pPr marL="285750" indent="-285750">
              <a:buFont typeface="Calibri"/>
              <a:buChar char="-"/>
            </a:pPr>
            <a:r>
              <a:rPr lang="en-US" sz="1800" err="1">
                <a:solidFill>
                  <a:srgbClr val="262140"/>
                </a:solidFill>
                <a:latin typeface="Times New Roman"/>
                <a:ea typeface="Microsoft Sans Serif"/>
                <a:cs typeface="Times New Roman"/>
              </a:rPr>
              <a:t>Các</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doanh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nghiệp</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này</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chủ</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yếu</a:t>
            </a:r>
            <a:r>
              <a:rPr lang="en-US" sz="1800">
                <a:solidFill>
                  <a:srgbClr val="262140"/>
                </a:solidFill>
                <a:latin typeface="Times New Roman"/>
                <a:ea typeface="Microsoft Sans Serif"/>
                <a:cs typeface="Times New Roman"/>
              </a:rPr>
              <a:t>: content-based, hot items (new items) --&gt; </a:t>
            </a:r>
            <a:r>
              <a:rPr lang="en-US" sz="1800" err="1">
                <a:solidFill>
                  <a:srgbClr val="262140"/>
                </a:solidFill>
                <a:latin typeface="Times New Roman"/>
                <a:ea typeface="Microsoft Sans Serif"/>
                <a:cs typeface="Times New Roman"/>
              </a:rPr>
              <a:t>Nutifood</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không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có</a:t>
            </a:r>
            <a:endParaRPr lang="en-US" sz="1800">
              <a:solidFill>
                <a:srgbClr val="262140"/>
              </a:solidFill>
              <a:latin typeface="Times New Roman"/>
              <a:ea typeface="Microsoft Sans Serif"/>
              <a:cs typeface="Times New Roman"/>
            </a:endParaRPr>
          </a:p>
          <a:p>
            <a:pPr marL="285750" indent="-285750">
              <a:buFont typeface="Calibri"/>
              <a:buChar char="-"/>
            </a:pPr>
            <a:r>
              <a:rPr lang="en-US" sz="1800" err="1">
                <a:solidFill>
                  <a:srgbClr val="262140"/>
                </a:solidFill>
                <a:latin typeface="Times New Roman"/>
                <a:ea typeface="Microsoft Sans Serif"/>
                <a:cs typeface="Times New Roman"/>
              </a:rPr>
              <a:t>Đối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tượng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hướng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đến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doanh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nghiệp</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vừa</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và</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nhỏ</a:t>
            </a:r>
            <a:r>
              <a:rPr lang="en-US" sz="1800">
                <a:solidFill>
                  <a:srgbClr val="262140"/>
                </a:solidFill>
                <a:latin typeface="Times New Roman"/>
                <a:ea typeface="Microsoft Sans Serif"/>
                <a:cs typeface="Times New Roman"/>
              </a:rPr>
              <a:t> --&gt; </a:t>
            </a:r>
            <a:r>
              <a:rPr lang="en-US" sz="1800" err="1">
                <a:solidFill>
                  <a:srgbClr val="262140"/>
                </a:solidFill>
                <a:latin typeface="Times New Roman"/>
                <a:ea typeface="Microsoft Sans Serif"/>
                <a:cs typeface="Times New Roman"/>
              </a:rPr>
              <a:t>cơ</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cấu</a:t>
            </a:r>
            <a:r>
              <a:rPr lang="en-US" sz="1800">
                <a:solidFill>
                  <a:srgbClr val="262140"/>
                </a:solidFill>
                <a:latin typeface="Times New Roman"/>
                <a:ea typeface="Microsoft Sans Serif"/>
                <a:cs typeface="Times New Roman"/>
              </a:rPr>
              <a:t>?**</a:t>
            </a:r>
            <a:endPar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51355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Calibri"/>
              <a:buChar char="-"/>
            </a:pPr>
            <a:r>
              <a:rPr lang="en-US" sz="1800" err="1">
                <a:solidFill>
                  <a:srgbClr val="262140"/>
                </a:solidFill>
                <a:latin typeface="Times New Roman"/>
                <a:ea typeface="Microsoft Sans Serif"/>
                <a:cs typeface="Times New Roman"/>
              </a:rPr>
              <a:t>Khẳng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định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các</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nhu</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cầu</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và</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khó</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khăn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của</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nhà</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bán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lẻ</a:t>
            </a:r>
            <a:r>
              <a:rPr lang="en-US" sz="1800">
                <a:solidFill>
                  <a:srgbClr val="262140"/>
                </a:solidFill>
                <a:latin typeface="Times New Roman"/>
                <a:ea typeface="Microsoft Sans Serif"/>
                <a:cs typeface="Times New Roman"/>
              </a:rPr>
              <a:t>/</a:t>
            </a:r>
            <a:r>
              <a:rPr lang="en-US" sz="1800" err="1">
                <a:solidFill>
                  <a:srgbClr val="262140"/>
                </a:solidFill>
                <a:latin typeface="Times New Roman"/>
                <a:ea typeface="Microsoft Sans Serif"/>
                <a:cs typeface="Times New Roman"/>
              </a:rPr>
              <a:t>doanh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nghiệp</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vừa</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và</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nhỏ</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mong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muốn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những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gặp</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nhiều</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khó</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khăn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thử</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thách</a:t>
            </a:r>
            <a:r>
              <a:rPr lang="en-US" sz="1800">
                <a:solidFill>
                  <a:srgbClr val="262140"/>
                </a:solidFill>
                <a:latin typeface="Times New Roman"/>
                <a:ea typeface="Microsoft Sans Serif"/>
                <a:cs typeface="Times New Roman"/>
              </a:rPr>
              <a:t>)</a:t>
            </a:r>
          </a:p>
          <a:p>
            <a:pPr marL="285750" indent="-285750">
              <a:buFont typeface="Calibri"/>
              <a:buChar char="-"/>
            </a:pPr>
            <a:r>
              <a:rPr lang="en-US" sz="1800" err="1">
                <a:solidFill>
                  <a:srgbClr val="262140"/>
                </a:solidFill>
                <a:latin typeface="Times New Roman"/>
                <a:ea typeface="Microsoft Sans Serif"/>
                <a:cs typeface="Times New Roman"/>
              </a:rPr>
              <a:t>Nói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sơ</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về</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lợi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ích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của</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hệ</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thống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gợi</a:t>
            </a:r>
            <a:r>
              <a:rPr lang="en-US" sz="1800">
                <a:solidFill>
                  <a:srgbClr val="262140"/>
                </a:solidFill>
                <a:latin typeface="Times New Roman"/>
                <a:ea typeface="Microsoft Sans Serif"/>
                <a:cs typeface="Times New Roman"/>
              </a:rPr>
              <a:t> ý </a:t>
            </a:r>
            <a:r>
              <a:rPr lang="en-US" sz="1800" err="1">
                <a:solidFill>
                  <a:srgbClr val="262140"/>
                </a:solidFill>
                <a:latin typeface="Times New Roman"/>
                <a:ea typeface="Microsoft Sans Serif"/>
                <a:cs typeface="Times New Roman"/>
              </a:rPr>
              <a:t>sản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phẩm</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gia</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tăng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trải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nghiệm</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khách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hàng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giữ</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chân</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khách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hàng</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thấu</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hiểu</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khách</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hàng</a:t>
            </a:r>
            <a:r>
              <a:rPr lang="en-US" sz="1800">
                <a:solidFill>
                  <a:srgbClr val="262140"/>
                </a:solidFill>
                <a:latin typeface="Times New Roman"/>
                <a:ea typeface="Microsoft Sans Serif"/>
                <a:cs typeface="Times New Roman"/>
              </a:rPr>
              <a:t>)</a:t>
            </a:r>
          </a:p>
          <a:p>
            <a:pPr marL="285750" indent="-285750">
              <a:buFont typeface="Calibri"/>
              <a:buChar char="-"/>
            </a:pP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Mục</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tiêu</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hướng</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tới</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của</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luận</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văn</a:t>
            </a:r>
            <a:endParaRPr lang="en-US" sz="1800">
              <a:solidFill>
                <a:srgbClr val="262140"/>
              </a:solidFill>
              <a:latin typeface="Times New Roman"/>
              <a:ea typeface="Microsoft Sans Serif"/>
              <a:cs typeface="Times New Roman"/>
              <a:sym typeface="Wingdings" panose="05000000000000000000" pitchFamily="2" charset="2"/>
            </a:endParaRPr>
          </a:p>
          <a:p>
            <a:pPr marL="285750" indent="-285750">
              <a:buFont typeface="Calibri"/>
              <a:buChar char="-"/>
            </a:pPr>
            <a:endParaRPr lang="en-US" sz="1800">
              <a:solidFill>
                <a:srgbClr val="262140"/>
              </a:solidFill>
              <a:latin typeface="Times New Roman"/>
              <a:ea typeface="Microsoft Sans Serif"/>
              <a:cs typeface="Times New Roman"/>
              <a:sym typeface="Wingdings" panose="05000000000000000000" pitchFamily="2" charset="2"/>
            </a:endParaRPr>
          </a:p>
          <a:p>
            <a:pPr marL="285750" indent="-285750">
              <a:buFont typeface="Calibri"/>
              <a:buChar char="-"/>
            </a:pPr>
            <a:r>
              <a:rPr lang="en-US" sz="1800" err="1">
                <a:solidFill>
                  <a:srgbClr val="262140"/>
                </a:solidFill>
                <a:latin typeface="Times New Roman"/>
                <a:ea typeface="Microsoft Sans Serif"/>
                <a:cs typeface="Times New Roman"/>
                <a:sym typeface="Wingdings" panose="05000000000000000000" pitchFamily="2" charset="2"/>
              </a:rPr>
              <a:t>Điều</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khoản</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giá</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chất</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lượng</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phản</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hồi</a:t>
            </a:r>
            <a:r>
              <a:rPr lang="en-US" sz="1800">
                <a:solidFill>
                  <a:srgbClr val="262140"/>
                </a:solidFill>
                <a:latin typeface="Times New Roman"/>
                <a:ea typeface="Microsoft Sans Serif"/>
                <a:cs typeface="Times New Roman"/>
                <a:sym typeface="Wingdings" panose="05000000000000000000" pitchFamily="2" charset="2"/>
              </a:rPr>
              <a:t> KH, </a:t>
            </a:r>
            <a:r>
              <a:rPr lang="en-US" sz="1800" err="1">
                <a:solidFill>
                  <a:srgbClr val="262140"/>
                </a:solidFill>
                <a:latin typeface="Times New Roman"/>
                <a:ea typeface="Microsoft Sans Serif"/>
                <a:cs typeface="Times New Roman"/>
                <a:sym typeface="Wingdings" panose="05000000000000000000" pitchFamily="2" charset="2"/>
              </a:rPr>
              <a:t>bảo</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mật</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thông</a:t>
            </a:r>
            <a:r>
              <a:rPr lang="en-US" sz="1800">
                <a:solidFill>
                  <a:srgbClr val="262140"/>
                </a:solidFill>
                <a:latin typeface="Times New Roman"/>
                <a:ea typeface="Microsoft Sans Serif"/>
                <a:cs typeface="Times New Roman"/>
                <a:sym typeface="Wingdings" panose="05000000000000000000" pitchFamily="2" charset="2"/>
              </a:rPr>
              <a:t> tin </a:t>
            </a:r>
            <a:r>
              <a:rPr lang="en-US" sz="1800" err="1">
                <a:solidFill>
                  <a:srgbClr val="262140"/>
                </a:solidFill>
                <a:latin typeface="Times New Roman"/>
                <a:ea typeface="Microsoft Sans Serif"/>
                <a:cs typeface="Times New Roman"/>
                <a:sym typeface="Wingdings" panose="05000000000000000000" pitchFamily="2" charset="2"/>
              </a:rPr>
              <a:t>khách</a:t>
            </a:r>
            <a:r>
              <a:rPr lang="en-US" sz="1800">
                <a:solidFill>
                  <a:srgbClr val="262140"/>
                </a:solidFill>
                <a:latin typeface="Times New Roman"/>
                <a:ea typeface="Microsoft Sans Serif"/>
                <a:cs typeface="Times New Roman"/>
                <a:sym typeface="Wingdings" panose="05000000000000000000" pitchFamily="2" charset="2"/>
              </a:rPr>
              <a:t> hang</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lang="en-US" sz="1800" err="1">
                <a:solidFill>
                  <a:srgbClr val="262140"/>
                </a:solidFill>
                <a:latin typeface="Times New Roman"/>
                <a:ea typeface="Microsoft Sans Serif"/>
                <a:cs typeface="Times New Roman"/>
                <a:sym typeface="Wingdings" panose="05000000000000000000" pitchFamily="2" charset="2"/>
              </a:rPr>
              <a:t>Xây</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dựng</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trang</a:t>
            </a:r>
            <a:r>
              <a:rPr lang="en-US" sz="1800">
                <a:solidFill>
                  <a:srgbClr val="262140"/>
                </a:solidFill>
                <a:latin typeface="Times New Roman"/>
                <a:ea typeface="Microsoft Sans Serif"/>
                <a:cs typeface="Times New Roman"/>
                <a:sym typeface="Wingdings" panose="05000000000000000000" pitchFamily="2" charset="2"/>
              </a:rPr>
              <a:t> TMĐT </a:t>
            </a:r>
            <a:r>
              <a:rPr lang="en-US" sz="1800" err="1">
                <a:solidFill>
                  <a:srgbClr val="262140"/>
                </a:solidFill>
                <a:latin typeface="Times New Roman"/>
                <a:ea typeface="Microsoft Sans Serif"/>
                <a:cs typeface="Times New Roman"/>
                <a:sym typeface="Wingdings" panose="05000000000000000000" pitchFamily="2" charset="2"/>
              </a:rPr>
              <a:t>cơ</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bản</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sẽ</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kém</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hiệu</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quả</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chỉ</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có</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hiển</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thị</a:t>
            </a:r>
            <a:r>
              <a:rPr lang="en-US" sz="1800">
                <a:solidFill>
                  <a:srgbClr val="262140"/>
                </a:solidFill>
                <a:latin typeface="Times New Roman"/>
                <a:ea typeface="Microsoft Sans Serif"/>
                <a:cs typeface="Times New Roman"/>
                <a:sym typeface="Wingdings" panose="05000000000000000000" pitchFamily="2" charset="2"/>
              </a:rPr>
              <a:t>)</a:t>
            </a:r>
          </a:p>
          <a:p>
            <a:pPr marL="285750" indent="-285750">
              <a:buFont typeface="Calibri"/>
              <a:buChar char="-"/>
            </a:pPr>
            <a:endParaRPr lang="en-US" sz="1800">
              <a:solidFill>
                <a:srgbClr val="262140"/>
              </a:solidFill>
              <a:latin typeface="Times New Roman"/>
              <a:ea typeface="Microsoft Sans Serif"/>
              <a:cs typeface="Times New Roman"/>
              <a:sym typeface="Wingdings" panose="05000000000000000000" pitchFamily="2" charset="2"/>
            </a:endParaRPr>
          </a:p>
          <a:p>
            <a:pPr marL="285750" indent="-285750">
              <a:buFont typeface="Calibri"/>
              <a:buChar char="-"/>
            </a:pP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muốn</a:t>
            </a:r>
            <a:r>
              <a:rPr lang="en-US" sz="1800">
                <a:solidFill>
                  <a:srgbClr val="262140"/>
                </a:solidFill>
                <a:latin typeface="Times New Roman"/>
                <a:ea typeface="Microsoft Sans Serif"/>
                <a:cs typeface="Times New Roman"/>
                <a:sym typeface="Wingdings" panose="05000000000000000000" pitchFamily="2" charset="2"/>
              </a:rPr>
              <a:t> tang </a:t>
            </a:r>
            <a:r>
              <a:rPr lang="en-US" sz="1800" err="1">
                <a:solidFill>
                  <a:srgbClr val="262140"/>
                </a:solidFill>
                <a:latin typeface="Times New Roman"/>
                <a:ea typeface="Microsoft Sans Serif"/>
                <a:cs typeface="Times New Roman"/>
                <a:sym typeface="Wingdings" panose="05000000000000000000" pitchFamily="2" charset="2"/>
              </a:rPr>
              <a:t>trải</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nghiệm</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khách</a:t>
            </a:r>
            <a:r>
              <a:rPr lang="en-US" sz="1800">
                <a:solidFill>
                  <a:srgbClr val="262140"/>
                </a:solidFill>
                <a:latin typeface="Times New Roman"/>
                <a:ea typeface="Microsoft Sans Serif"/>
                <a:cs typeface="Times New Roman"/>
                <a:sym typeface="Wingdings" panose="05000000000000000000" pitchFamily="2" charset="2"/>
              </a:rPr>
              <a:t> hang -&gt; </a:t>
            </a:r>
            <a:r>
              <a:rPr lang="en-US" sz="1800" err="1">
                <a:solidFill>
                  <a:srgbClr val="262140"/>
                </a:solidFill>
                <a:latin typeface="Times New Roman"/>
                <a:ea typeface="Microsoft Sans Serif"/>
                <a:cs typeface="Times New Roman"/>
                <a:sym typeface="Wingdings" panose="05000000000000000000" pitchFamily="2" charset="2"/>
              </a:rPr>
              <a:t>hệ</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thống</a:t>
            </a:r>
            <a:r>
              <a:rPr lang="en-US" sz="1800">
                <a:solidFill>
                  <a:srgbClr val="262140"/>
                </a:solidFill>
                <a:latin typeface="Times New Roman"/>
                <a:ea typeface="Microsoft Sans Serif"/>
                <a:cs typeface="Times New Roman"/>
                <a:sym typeface="Wingdings" panose="05000000000000000000" pitchFamily="2" charset="2"/>
              </a:rPr>
              <a:t> </a:t>
            </a:r>
            <a:r>
              <a:rPr lang="en-US" sz="1800" err="1">
                <a:solidFill>
                  <a:srgbClr val="262140"/>
                </a:solidFill>
                <a:latin typeface="Times New Roman"/>
                <a:ea typeface="Microsoft Sans Serif"/>
                <a:cs typeface="Times New Roman"/>
                <a:sym typeface="Wingdings" panose="05000000000000000000" pitchFamily="2" charset="2"/>
              </a:rPr>
              <a:t>gợi</a:t>
            </a:r>
            <a:r>
              <a:rPr lang="en-US" sz="1800">
                <a:solidFill>
                  <a:srgbClr val="262140"/>
                </a:solidFill>
                <a:latin typeface="Times New Roman"/>
                <a:ea typeface="Microsoft Sans Serif"/>
                <a:cs typeface="Times New Roman"/>
                <a:sym typeface="Wingdings" panose="05000000000000000000" pitchFamily="2" charset="2"/>
              </a:rPr>
              <a:t> ý </a:t>
            </a:r>
            <a:r>
              <a:rPr lang="en-US" sz="1800" err="1">
                <a:solidFill>
                  <a:srgbClr val="262140"/>
                </a:solidFill>
                <a:latin typeface="Times New Roman"/>
                <a:ea typeface="Microsoft Sans Serif"/>
                <a:cs typeface="Times New Roman"/>
                <a:sym typeface="Wingdings" panose="05000000000000000000" pitchFamily="2" charset="2"/>
              </a:rPr>
              <a:t>sp</a:t>
            </a:r>
            <a:endParaRPr lang="en-US" sz="1800">
              <a:solidFill>
                <a:srgbClr val="262140"/>
              </a:solidFill>
              <a:latin typeface="Times New Roman" panose="02020603050405020304" pitchFamily="18"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564984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Calibri"/>
              <a:buChar char="-"/>
            </a:pPr>
            <a:r>
              <a:rPr lang="en-US" sz="1800">
                <a:solidFill>
                  <a:srgbClr val="262140"/>
                </a:solidFill>
                <a:latin typeface="Times New Roman"/>
                <a:ea typeface="Microsoft Sans Serif"/>
                <a:cs typeface="Times New Roman"/>
              </a:rPr>
              <a:t>Sau </a:t>
            </a:r>
            <a:r>
              <a:rPr lang="en-US" sz="1800" err="1">
                <a:solidFill>
                  <a:srgbClr val="262140"/>
                </a:solidFill>
                <a:latin typeface="Times New Roman"/>
                <a:ea typeface="Microsoft Sans Serif"/>
                <a:cs typeface="Times New Roman"/>
              </a:rPr>
              <a:t>khi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giới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thiệu</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sơ</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nét</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bối</a:t>
            </a:r>
            <a:r>
              <a:rPr lang="en-US" sz="1800">
                <a:solidFill>
                  <a:srgbClr val="262140"/>
                </a:solidFill>
                <a:latin typeface="Times New Roman"/>
                <a:ea typeface="Microsoft Sans Serif"/>
                <a:cs typeface="Times New Roman"/>
              </a:rPr>
              <a:t> </a:t>
            </a:r>
            <a:r>
              <a:rPr lang="en-US" sz="1800" err="1">
                <a:solidFill>
                  <a:srgbClr val="262140"/>
                </a:solidFill>
                <a:latin typeface="Times New Roman"/>
                <a:ea typeface="Microsoft Sans Serif"/>
                <a:cs typeface="Times New Roman"/>
              </a:rPr>
              <a:t>cảnh</a:t>
            </a:r>
            <a:endParaRPr lang="en-US" sz="1800">
              <a:solidFill>
                <a:srgbClr val="262140"/>
              </a:solidFill>
              <a:latin typeface="Times New Roman"/>
              <a:ea typeface="Microsoft Sans Serif"/>
              <a:cs typeface="Times New Roman"/>
            </a:endParaRPr>
          </a:p>
          <a:p>
            <a:pPr marL="285750" indent="-285750">
              <a:buFont typeface="Calibri"/>
              <a:buChar char="-"/>
            </a:pPr>
            <a:r>
              <a:rPr lang="vi-VN" sz="1800">
                <a:solidFill>
                  <a:srgbClr val="262140"/>
                </a:solidFill>
                <a:latin typeface="Times New Roman"/>
                <a:ea typeface="Microsoft Sans Serif"/>
                <a:cs typeface="Times New Roman"/>
              </a:rPr>
              <a:t>Nói lên mục đích và sứ mệnh của đề tài</a:t>
            </a:r>
          </a:p>
          <a:p>
            <a:pPr marL="285750" indent="-285750">
              <a:buFont typeface="Calibri"/>
              <a:buChar char="-"/>
            </a:pPr>
            <a:r>
              <a:rPr lang="vi-VN" sz="1800">
                <a:solidFill>
                  <a:srgbClr val="262140"/>
                </a:solidFill>
                <a:latin typeface="Times New Roman"/>
                <a:ea typeface="Microsoft Sans Serif"/>
                <a:cs typeface="Times New Roman"/>
              </a:rPr>
              <a:t>Kết quả đã làm được</a:t>
            </a:r>
          </a:p>
        </p:txBody>
      </p:sp>
    </p:spTree>
    <p:extLst>
      <p:ext uri="{BB962C8B-B14F-4D97-AF65-F5344CB8AC3E}">
        <p14:creationId xmlns:p14="http://schemas.microsoft.com/office/powerpoint/2010/main" val="1122154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r>
              <a:rPr lang="en-US" err="1">
                <a:solidFill>
                  <a:srgbClr val="262140"/>
                </a:solidFill>
                <a:latin typeface="Calibri Light"/>
                <a:ea typeface="Microsoft Sans Serif"/>
                <a:cs typeface="Calibri Light"/>
              </a:rPr>
              <a:t>Giới</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thiệu</a:t>
            </a:r>
            <a:r>
              <a:rPr lang="en-US">
                <a:solidFill>
                  <a:srgbClr val="262140"/>
                </a:solidFill>
                <a:latin typeface="Calibri Light"/>
                <a:ea typeface="Microsoft Sans Serif"/>
                <a:cs typeface="Calibri Light"/>
              </a:rPr>
              <a:t> SaaS, </a:t>
            </a:r>
            <a:r>
              <a:rPr lang="en-US" err="1">
                <a:solidFill>
                  <a:srgbClr val="262140"/>
                </a:solidFill>
                <a:latin typeface="Calibri Light"/>
                <a:ea typeface="Microsoft Sans Serif"/>
                <a:cs typeface="Calibri Light"/>
              </a:rPr>
              <a:t>dịch</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vụ</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tương</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tác</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Hệ</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thống</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gợi</a:t>
            </a:r>
            <a:r>
              <a:rPr lang="en-US">
                <a:solidFill>
                  <a:srgbClr val="262140"/>
                </a:solidFill>
                <a:latin typeface="Calibri Light"/>
                <a:ea typeface="Microsoft Sans Serif"/>
                <a:cs typeface="Calibri Light"/>
              </a:rPr>
              <a:t> ý </a:t>
            </a:r>
            <a:r>
              <a:rPr lang="en-US" err="1">
                <a:solidFill>
                  <a:srgbClr val="262140"/>
                </a:solidFill>
                <a:latin typeface="Calibri Light"/>
                <a:ea typeface="Microsoft Sans Serif"/>
                <a:cs typeface="Calibri Light"/>
              </a:rPr>
              <a:t>sản</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phẩm</a:t>
            </a:r>
            <a:endParaRPr lang="en-US">
              <a:solidFill>
                <a:srgbClr val="262140"/>
              </a:solidFill>
              <a:latin typeface="Calibri Light"/>
              <a:ea typeface="Microsoft Sans Serif"/>
              <a:cs typeface="Calibri Light"/>
            </a:endParaRPr>
          </a:p>
          <a:p>
            <a:pPr marL="171450" indent="-171450">
              <a:buFont typeface="Calibri"/>
              <a:buChar char="-"/>
            </a:pPr>
            <a:r>
              <a:rPr lang="en-US">
                <a:solidFill>
                  <a:srgbClr val="262140"/>
                </a:solidFill>
                <a:latin typeface="Calibri Light"/>
                <a:ea typeface="Microsoft Sans Serif"/>
                <a:cs typeface="Calibri Light"/>
              </a:rPr>
              <a:t>--&gt; </a:t>
            </a:r>
            <a:r>
              <a:rPr lang="en-US" err="1">
                <a:solidFill>
                  <a:srgbClr val="262140"/>
                </a:solidFill>
                <a:latin typeface="Calibri Light"/>
                <a:ea typeface="Microsoft Sans Serif"/>
                <a:cs typeface="Calibri Light"/>
              </a:rPr>
              <a:t>Luận</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văn</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này</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là</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sự</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kết</a:t>
            </a:r>
            <a:r>
              <a:rPr lang="en-US">
                <a:solidFill>
                  <a:srgbClr val="262140"/>
                </a:solidFill>
                <a:latin typeface="Calibri Light"/>
                <a:ea typeface="Microsoft Sans Serif"/>
                <a:cs typeface="Calibri Light"/>
              </a:rPr>
              <a:t> </a:t>
            </a:r>
            <a:r>
              <a:rPr lang="en-US" err="1">
                <a:solidFill>
                  <a:srgbClr val="262140"/>
                </a:solidFill>
                <a:latin typeface="Calibri Light"/>
                <a:ea typeface="Microsoft Sans Serif"/>
                <a:cs typeface="Calibri Light"/>
              </a:rPr>
              <a:t>hợp</a:t>
            </a:r>
            <a:r>
              <a:rPr lang="en-US">
                <a:solidFill>
                  <a:srgbClr val="262140"/>
                </a:solidFill>
                <a:latin typeface="Calibri Light"/>
                <a:ea typeface="Microsoft Sans Serif"/>
                <a:cs typeface="Calibri Light"/>
              </a:rPr>
              <a:t> ....</a:t>
            </a:r>
          </a:p>
        </p:txBody>
      </p:sp>
    </p:spTree>
    <p:extLst>
      <p:ext uri="{BB962C8B-B14F-4D97-AF65-F5344CB8AC3E}">
        <p14:creationId xmlns:p14="http://schemas.microsoft.com/office/powerpoint/2010/main" val="411585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98208" y="2670048"/>
            <a:ext cx="4352400" cy="23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933"/>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endParaRPr/>
          </a:p>
        </p:txBody>
      </p:sp>
      <p:sp>
        <p:nvSpPr>
          <p:cNvPr id="9" name="Google Shape;9;p2"/>
          <p:cNvSpPr txBox="1">
            <a:spLocks noGrp="1"/>
          </p:cNvSpPr>
          <p:nvPr>
            <p:ph type="subTitle" idx="1"/>
          </p:nvPr>
        </p:nvSpPr>
        <p:spPr>
          <a:xfrm>
            <a:off x="6998208" y="4962144"/>
            <a:ext cx="4352400" cy="11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7769400" y="6017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10752367" y="1183800"/>
            <a:ext cx="775733" cy="776467"/>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0" name="Google Shape;20;p2"/>
          <p:cNvGrpSpPr/>
          <p:nvPr/>
        </p:nvGrpSpPr>
        <p:grpSpPr>
          <a:xfrm>
            <a:off x="9804067" y="421701"/>
            <a:ext cx="389367" cy="390100"/>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25" name="Google Shape;25;p2"/>
          <p:cNvSpPr/>
          <p:nvPr/>
        </p:nvSpPr>
        <p:spPr>
          <a:xfrm>
            <a:off x="7587440" y="567744"/>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6" name="Google Shape;26;p2"/>
          <p:cNvSpPr/>
          <p:nvPr/>
        </p:nvSpPr>
        <p:spPr>
          <a:xfrm>
            <a:off x="7584434" y="564367"/>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7" name="Google Shape;27;p2"/>
          <p:cNvSpPr/>
          <p:nvPr/>
        </p:nvSpPr>
        <p:spPr>
          <a:xfrm>
            <a:off x="7636092" y="616413"/>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8" name="Google Shape;28;p2"/>
          <p:cNvSpPr/>
          <p:nvPr/>
        </p:nvSpPr>
        <p:spPr>
          <a:xfrm>
            <a:off x="7633104" y="613036"/>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29" name="Google Shape;29;p2"/>
          <p:cNvSpPr/>
          <p:nvPr/>
        </p:nvSpPr>
        <p:spPr>
          <a:xfrm>
            <a:off x="7688877" y="66918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0" name="Google Shape;30;p2"/>
          <p:cNvSpPr/>
          <p:nvPr/>
        </p:nvSpPr>
        <p:spPr>
          <a:xfrm>
            <a:off x="7685887" y="666190"/>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31" name="Google Shape;31;p2"/>
          <p:cNvGrpSpPr/>
          <p:nvPr/>
        </p:nvGrpSpPr>
        <p:grpSpPr>
          <a:xfrm>
            <a:off x="7257800" y="385700"/>
            <a:ext cx="233351" cy="36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5" name="Google Shape;35;p2"/>
          <p:cNvGrpSpPr/>
          <p:nvPr/>
        </p:nvGrpSpPr>
        <p:grpSpPr>
          <a:xfrm>
            <a:off x="11320067" y="227833"/>
            <a:ext cx="233351" cy="36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9" name="Google Shape;39;p2"/>
          <p:cNvGrpSpPr/>
          <p:nvPr/>
        </p:nvGrpSpPr>
        <p:grpSpPr>
          <a:xfrm>
            <a:off x="10758334" y="2109067"/>
            <a:ext cx="233351" cy="36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2606431" y="1499792"/>
            <a:ext cx="6979139" cy="4092192"/>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550" name="Google Shape;550;p11"/>
          <p:cNvSpPr txBox="1">
            <a:spLocks noGrp="1"/>
          </p:cNvSpPr>
          <p:nvPr>
            <p:ph type="subTitle" idx="1"/>
          </p:nvPr>
        </p:nvSpPr>
        <p:spPr>
          <a:xfrm>
            <a:off x="4303776" y="3755136"/>
            <a:ext cx="3572400" cy="87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9692944" y="44327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16200000" flipH="1">
            <a:off x="9575211" y="2776533"/>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9643244" y="9818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10891244" y="-88800"/>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9876444" y="1713233"/>
            <a:ext cx="775733" cy="776467"/>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62" name="Google Shape;562;p11"/>
          <p:cNvGrpSpPr/>
          <p:nvPr/>
        </p:nvGrpSpPr>
        <p:grpSpPr>
          <a:xfrm rot="5400000" flipH="1">
            <a:off x="10492961" y="3672267"/>
            <a:ext cx="389367" cy="390100"/>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67" name="Google Shape;567;p11"/>
          <p:cNvGrpSpPr/>
          <p:nvPr/>
        </p:nvGrpSpPr>
        <p:grpSpPr>
          <a:xfrm rot="5400000" flipH="1">
            <a:off x="10683278" y="237567"/>
            <a:ext cx="233333" cy="233333"/>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72" name="Google Shape;572;p11"/>
          <p:cNvGrpSpPr/>
          <p:nvPr/>
        </p:nvGrpSpPr>
        <p:grpSpPr>
          <a:xfrm rot="5400000">
            <a:off x="10068911" y="5173235"/>
            <a:ext cx="390815" cy="391184"/>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79" name="Google Shape;579;p11"/>
          <p:cNvGrpSpPr/>
          <p:nvPr/>
        </p:nvGrpSpPr>
        <p:grpSpPr>
          <a:xfrm rot="5400000" flipH="1">
            <a:off x="11012070" y="430859"/>
            <a:ext cx="233351" cy="36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583" name="Google Shape;583;p11"/>
          <p:cNvCxnSpPr/>
          <p:nvPr/>
        </p:nvCxnSpPr>
        <p:spPr>
          <a:xfrm rot="5400000" flipH="1">
            <a:off x="987800" y="34644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16200000">
            <a:off x="1129467" y="47386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474367" y="5535000"/>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828634" y="5416033"/>
            <a:ext cx="775733" cy="776467"/>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93" name="Google Shape;593;p11"/>
          <p:cNvGrpSpPr/>
          <p:nvPr/>
        </p:nvGrpSpPr>
        <p:grpSpPr>
          <a:xfrm rot="5400000">
            <a:off x="1977101" y="4467734"/>
            <a:ext cx="389367" cy="390100"/>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98" name="Google Shape;598;p11"/>
          <p:cNvGrpSpPr/>
          <p:nvPr/>
        </p:nvGrpSpPr>
        <p:grpSpPr>
          <a:xfrm rot="5400000">
            <a:off x="2126834" y="6387100"/>
            <a:ext cx="233333" cy="233333"/>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603" name="Google Shape;603;p11"/>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604" name="Google Shape;604;p11"/>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605" name="Google Shape;605;p11"/>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606" name="Google Shape;606;p11"/>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607" name="Google Shape;607;p11"/>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608" name="Google Shape;608;p11"/>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609" name="Google Shape;609;p11"/>
          <p:cNvGrpSpPr/>
          <p:nvPr/>
        </p:nvGrpSpPr>
        <p:grpSpPr>
          <a:xfrm rot="5400000">
            <a:off x="2268159" y="2020508"/>
            <a:ext cx="233351" cy="36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613" name="Google Shape;613;p11"/>
          <p:cNvGrpSpPr/>
          <p:nvPr/>
        </p:nvGrpSpPr>
        <p:grpSpPr>
          <a:xfrm rot="5400000">
            <a:off x="2426026" y="6082775"/>
            <a:ext cx="233351" cy="36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617" name="Google Shape;617;p11"/>
          <p:cNvGrpSpPr/>
          <p:nvPr/>
        </p:nvGrpSpPr>
        <p:grpSpPr>
          <a:xfrm rot="5400000">
            <a:off x="544793" y="5521041"/>
            <a:ext cx="233351" cy="36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621" name="Google Shape;621;p11"/>
          <p:cNvSpPr txBox="1">
            <a:spLocks noGrp="1"/>
          </p:cNvSpPr>
          <p:nvPr>
            <p:ph type="title" hasCustomPrompt="1"/>
          </p:nvPr>
        </p:nvSpPr>
        <p:spPr>
          <a:xfrm>
            <a:off x="3499104" y="2743200"/>
            <a:ext cx="5206000" cy="104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7876032" y="475488"/>
            <a:ext cx="3486800" cy="7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2218944" y="573024"/>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2218944" y="950976"/>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2218944" y="2011680"/>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2218944" y="2389632"/>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2218944" y="3450336"/>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2218944" y="3828288"/>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2218944" y="4888992"/>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2218944" y="5266944"/>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1085088" y="963168"/>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4" name="Google Shape;634;p13"/>
          <p:cNvSpPr txBox="1">
            <a:spLocks noGrp="1"/>
          </p:cNvSpPr>
          <p:nvPr>
            <p:ph type="title" idx="13" hasCustomPrompt="1"/>
          </p:nvPr>
        </p:nvSpPr>
        <p:spPr>
          <a:xfrm>
            <a:off x="1085088" y="2401824"/>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5" name="Google Shape;635;p13"/>
          <p:cNvSpPr txBox="1">
            <a:spLocks noGrp="1"/>
          </p:cNvSpPr>
          <p:nvPr>
            <p:ph type="title" idx="14" hasCustomPrompt="1"/>
          </p:nvPr>
        </p:nvSpPr>
        <p:spPr>
          <a:xfrm>
            <a:off x="1085088" y="3840480"/>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6" name="Google Shape;636;p13"/>
          <p:cNvSpPr txBox="1">
            <a:spLocks noGrp="1"/>
          </p:cNvSpPr>
          <p:nvPr>
            <p:ph type="title" idx="15" hasCustomPrompt="1"/>
          </p:nvPr>
        </p:nvSpPr>
        <p:spPr>
          <a:xfrm>
            <a:off x="1085088" y="5279136"/>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2292096" y="451104"/>
            <a:ext cx="7437200" cy="7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4925568"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365504"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8473440"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4925568"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365504"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8473440"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348948" y="-1544"/>
            <a:ext cx="11400435" cy="53088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575634" y="5578367"/>
            <a:ext cx="389367" cy="390100"/>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20" name="Google Shape;720;p16"/>
          <p:cNvGrpSpPr/>
          <p:nvPr/>
        </p:nvGrpSpPr>
        <p:grpSpPr>
          <a:xfrm>
            <a:off x="1434386" y="6139567"/>
            <a:ext cx="390815" cy="391184"/>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727" name="Google Shape;727;p16"/>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10752367" y="702567"/>
            <a:ext cx="775733" cy="776467"/>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36" name="Google Shape;736;p16"/>
          <p:cNvGrpSpPr/>
          <p:nvPr/>
        </p:nvGrpSpPr>
        <p:grpSpPr>
          <a:xfrm>
            <a:off x="9378501" y="227834"/>
            <a:ext cx="389367" cy="390100"/>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41" name="Google Shape;741;p16"/>
          <p:cNvGrpSpPr/>
          <p:nvPr/>
        </p:nvGrpSpPr>
        <p:grpSpPr>
          <a:xfrm>
            <a:off x="11677267" y="306200"/>
            <a:ext cx="233333" cy="233333"/>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46" name="Google Shape;746;p16"/>
          <p:cNvGrpSpPr/>
          <p:nvPr/>
        </p:nvGrpSpPr>
        <p:grpSpPr>
          <a:xfrm>
            <a:off x="11320067" y="227833"/>
            <a:ext cx="233351" cy="36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50" name="Google Shape;750;p16"/>
          <p:cNvGrpSpPr/>
          <p:nvPr/>
        </p:nvGrpSpPr>
        <p:grpSpPr>
          <a:xfrm>
            <a:off x="10555134" y="1499467"/>
            <a:ext cx="233351" cy="36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754" name="Google Shape;754;p16"/>
          <p:cNvSpPr txBox="1">
            <a:spLocks noGrp="1"/>
          </p:cNvSpPr>
          <p:nvPr>
            <p:ph type="subTitle" idx="1"/>
          </p:nvPr>
        </p:nvSpPr>
        <p:spPr>
          <a:xfrm>
            <a:off x="8290560"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4998720" y="1670304"/>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719072"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8290560" y="2852928"/>
            <a:ext cx="2182400" cy="1170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defRPr>
            </a:lvl1pPr>
            <a:lvl2pPr lvl="1" algn="ctr" rtl="0">
              <a:spcBef>
                <a:spcPts val="0"/>
              </a:spcBef>
              <a:spcAft>
                <a:spcPts val="0"/>
              </a:spcAft>
              <a:buNone/>
              <a:defRPr sz="2133">
                <a:solidFill>
                  <a:schemeClr val="dk2"/>
                </a:solidFill>
              </a:defRPr>
            </a:lvl2pPr>
            <a:lvl3pPr lvl="2" algn="ctr" rtl="0">
              <a:spcBef>
                <a:spcPts val="0"/>
              </a:spcBef>
              <a:spcAft>
                <a:spcPts val="0"/>
              </a:spcAft>
              <a:buNone/>
              <a:defRPr sz="2133">
                <a:solidFill>
                  <a:schemeClr val="dk2"/>
                </a:solidFill>
              </a:defRPr>
            </a:lvl3pPr>
            <a:lvl4pPr lvl="3" algn="ctr" rtl="0">
              <a:spcBef>
                <a:spcPts val="0"/>
              </a:spcBef>
              <a:spcAft>
                <a:spcPts val="0"/>
              </a:spcAft>
              <a:buNone/>
              <a:defRPr sz="2133">
                <a:solidFill>
                  <a:schemeClr val="dk2"/>
                </a:solidFill>
              </a:defRPr>
            </a:lvl4pPr>
            <a:lvl5pPr lvl="4" algn="ctr" rtl="0">
              <a:spcBef>
                <a:spcPts val="0"/>
              </a:spcBef>
              <a:spcAft>
                <a:spcPts val="0"/>
              </a:spcAft>
              <a:buNone/>
              <a:defRPr sz="2133">
                <a:solidFill>
                  <a:schemeClr val="dk2"/>
                </a:solidFill>
              </a:defRPr>
            </a:lvl5pPr>
            <a:lvl6pPr lvl="5" algn="ctr" rtl="0">
              <a:spcBef>
                <a:spcPts val="0"/>
              </a:spcBef>
              <a:spcAft>
                <a:spcPts val="0"/>
              </a:spcAft>
              <a:buNone/>
              <a:defRPr sz="2133">
                <a:solidFill>
                  <a:schemeClr val="dk2"/>
                </a:solidFill>
              </a:defRPr>
            </a:lvl6pPr>
            <a:lvl7pPr lvl="6" algn="ctr" rtl="0">
              <a:spcBef>
                <a:spcPts val="0"/>
              </a:spcBef>
              <a:spcAft>
                <a:spcPts val="0"/>
              </a:spcAft>
              <a:buNone/>
              <a:defRPr sz="2133">
                <a:solidFill>
                  <a:schemeClr val="dk2"/>
                </a:solidFill>
              </a:defRPr>
            </a:lvl7pPr>
            <a:lvl8pPr lvl="7" algn="ctr" rtl="0">
              <a:spcBef>
                <a:spcPts val="0"/>
              </a:spcBef>
              <a:spcAft>
                <a:spcPts val="0"/>
              </a:spcAft>
              <a:buNone/>
              <a:defRPr sz="2133">
                <a:solidFill>
                  <a:schemeClr val="dk2"/>
                </a:solidFill>
              </a:defRPr>
            </a:lvl8pPr>
            <a:lvl9pPr lvl="8" algn="ctr" rtl="0">
              <a:spcBef>
                <a:spcPts val="0"/>
              </a:spcBef>
              <a:spcAft>
                <a:spcPts val="0"/>
              </a:spcAft>
              <a:buNone/>
              <a:defRPr sz="2133">
                <a:solidFill>
                  <a:schemeClr val="dk2"/>
                </a:solidFill>
              </a:defRPr>
            </a:lvl9pPr>
          </a:lstStyle>
          <a:p>
            <a:endParaRPr/>
          </a:p>
        </p:txBody>
      </p:sp>
      <p:sp>
        <p:nvSpPr>
          <p:cNvPr id="758" name="Google Shape;758;p16"/>
          <p:cNvSpPr txBox="1">
            <a:spLocks noGrp="1"/>
          </p:cNvSpPr>
          <p:nvPr>
            <p:ph type="subTitle" idx="5"/>
          </p:nvPr>
        </p:nvSpPr>
        <p:spPr>
          <a:xfrm>
            <a:off x="4998720" y="2109216"/>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719072" y="2852928"/>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4120896" y="451104"/>
            <a:ext cx="3950400" cy="768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2029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2029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4919403" y="2117781"/>
            <a:ext cx="2353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4919403"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7808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7808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2029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2029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4796600" y="4287948"/>
            <a:ext cx="25988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4796667" y="4741356"/>
            <a:ext cx="25988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7808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7808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3872377" y="60174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2082777" y="5989767"/>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346077" y="58773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9156" y="5324733"/>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704444" y="6017433"/>
            <a:ext cx="775733" cy="776467"/>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85" name="Google Shape;785;p17"/>
          <p:cNvGrpSpPr/>
          <p:nvPr/>
        </p:nvGrpSpPr>
        <p:grpSpPr>
          <a:xfrm flipH="1">
            <a:off x="3663478" y="5787285"/>
            <a:ext cx="389367" cy="390100"/>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90" name="Google Shape;790;p17"/>
          <p:cNvGrpSpPr/>
          <p:nvPr/>
        </p:nvGrpSpPr>
        <p:grpSpPr>
          <a:xfrm flipH="1">
            <a:off x="228411" y="5753367"/>
            <a:ext cx="233333" cy="233333"/>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95" name="Google Shape;795;p17"/>
          <p:cNvGrpSpPr/>
          <p:nvPr/>
        </p:nvGrpSpPr>
        <p:grpSpPr>
          <a:xfrm>
            <a:off x="5164263" y="6210067"/>
            <a:ext cx="390815" cy="391184"/>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02" name="Google Shape;802;p17"/>
          <p:cNvGrpSpPr/>
          <p:nvPr/>
        </p:nvGrpSpPr>
        <p:grpSpPr>
          <a:xfrm flipH="1">
            <a:off x="323027" y="5523233"/>
            <a:ext cx="233351" cy="36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806" name="Google Shape;806;p17"/>
          <p:cNvCxnSpPr/>
          <p:nvPr/>
        </p:nvCxnSpPr>
        <p:spPr>
          <a:xfrm rot="10800000">
            <a:off x="7993400" y="302133"/>
            <a:ext cx="2006000" cy="2996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10752367" y="1387000"/>
            <a:ext cx="775733" cy="776467"/>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16" name="Google Shape;816;p17"/>
          <p:cNvGrpSpPr/>
          <p:nvPr/>
        </p:nvGrpSpPr>
        <p:grpSpPr>
          <a:xfrm>
            <a:off x="9804067" y="421701"/>
            <a:ext cx="389367" cy="390100"/>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21" name="Google Shape;821;p17"/>
          <p:cNvGrpSpPr/>
          <p:nvPr/>
        </p:nvGrpSpPr>
        <p:grpSpPr>
          <a:xfrm>
            <a:off x="11723067" y="428367"/>
            <a:ext cx="233333" cy="233333"/>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826" name="Google Shape;826;p17"/>
          <p:cNvSpPr/>
          <p:nvPr/>
        </p:nvSpPr>
        <p:spPr>
          <a:xfrm>
            <a:off x="7772406" y="916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27" name="Google Shape;827;p17"/>
          <p:cNvSpPr/>
          <p:nvPr/>
        </p:nvSpPr>
        <p:spPr>
          <a:xfrm>
            <a:off x="7769401" y="882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28" name="Google Shape;828;p17"/>
          <p:cNvSpPr/>
          <p:nvPr/>
        </p:nvSpPr>
        <p:spPr>
          <a:xfrm>
            <a:off x="7821059" y="1402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29" name="Google Shape;829;p17"/>
          <p:cNvSpPr/>
          <p:nvPr/>
        </p:nvSpPr>
        <p:spPr>
          <a:xfrm>
            <a:off x="7818070" y="1369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30" name="Google Shape;830;p17"/>
          <p:cNvSpPr/>
          <p:nvPr/>
        </p:nvSpPr>
        <p:spPr>
          <a:xfrm>
            <a:off x="7873844" y="1930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831" name="Google Shape;831;p17"/>
          <p:cNvSpPr/>
          <p:nvPr/>
        </p:nvSpPr>
        <p:spPr>
          <a:xfrm>
            <a:off x="7870854" y="1900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832" name="Google Shape;832;p17"/>
          <p:cNvGrpSpPr/>
          <p:nvPr/>
        </p:nvGrpSpPr>
        <p:grpSpPr>
          <a:xfrm>
            <a:off x="11320067" y="227833"/>
            <a:ext cx="233351" cy="36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36" name="Google Shape;836;p17"/>
          <p:cNvGrpSpPr/>
          <p:nvPr/>
        </p:nvGrpSpPr>
        <p:grpSpPr>
          <a:xfrm>
            <a:off x="11571134" y="2210667"/>
            <a:ext cx="233351" cy="36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694688" y="451104"/>
            <a:ext cx="8814800" cy="731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6254500" y="1988468"/>
            <a:ext cx="4742800" cy="354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565001" y="167151"/>
            <a:ext cx="389367" cy="390100"/>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51" name="Google Shape;851;p18"/>
          <p:cNvGrpSpPr/>
          <p:nvPr/>
        </p:nvGrpSpPr>
        <p:grpSpPr>
          <a:xfrm>
            <a:off x="2184986" y="744217"/>
            <a:ext cx="390815" cy="391184"/>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58" name="Google Shape;858;p18"/>
          <p:cNvGrpSpPr/>
          <p:nvPr/>
        </p:nvGrpSpPr>
        <p:grpSpPr>
          <a:xfrm>
            <a:off x="2122334" y="483467"/>
            <a:ext cx="233351" cy="36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862" name="Google Shape;862;p18"/>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10431834" y="269833"/>
            <a:ext cx="775733" cy="776467"/>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70" name="Google Shape;870;p18"/>
          <p:cNvGrpSpPr/>
          <p:nvPr/>
        </p:nvGrpSpPr>
        <p:grpSpPr>
          <a:xfrm flipH="1">
            <a:off x="11598201" y="1489985"/>
            <a:ext cx="389367" cy="390100"/>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75" name="Google Shape;875;p18"/>
          <p:cNvGrpSpPr/>
          <p:nvPr/>
        </p:nvGrpSpPr>
        <p:grpSpPr>
          <a:xfrm>
            <a:off x="11571134" y="2109067"/>
            <a:ext cx="233351" cy="36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879" name="Google Shape;879;p18"/>
          <p:cNvCxnSpPr/>
          <p:nvPr/>
        </p:nvCxnSpPr>
        <p:spPr>
          <a:xfrm flipH="1">
            <a:off x="6802272" y="60174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8313072" y="5989767"/>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10063372" y="58773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11829405" y="5324733"/>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9705272" y="6017433"/>
            <a:ext cx="775733" cy="776467"/>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90" name="Google Shape;890;p18"/>
          <p:cNvGrpSpPr/>
          <p:nvPr/>
        </p:nvGrpSpPr>
        <p:grpSpPr>
          <a:xfrm>
            <a:off x="8132606" y="5787285"/>
            <a:ext cx="389367" cy="390100"/>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95" name="Google Shape;895;p18"/>
          <p:cNvGrpSpPr/>
          <p:nvPr/>
        </p:nvGrpSpPr>
        <p:grpSpPr>
          <a:xfrm>
            <a:off x="11723706" y="5753367"/>
            <a:ext cx="233333" cy="233333"/>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00" name="Google Shape;900;p18"/>
          <p:cNvGrpSpPr/>
          <p:nvPr/>
        </p:nvGrpSpPr>
        <p:grpSpPr>
          <a:xfrm flipH="1">
            <a:off x="6630373" y="6210067"/>
            <a:ext cx="390815" cy="391184"/>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07" name="Google Shape;907;p18"/>
          <p:cNvGrpSpPr/>
          <p:nvPr/>
        </p:nvGrpSpPr>
        <p:grpSpPr>
          <a:xfrm>
            <a:off x="11629073" y="5523233"/>
            <a:ext cx="233351" cy="36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807233" y="512064"/>
            <a:ext cx="6583600" cy="143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400"/>
            </a:lvl1pPr>
            <a:lvl2pPr lvl="1">
              <a:spcBef>
                <a:spcPts val="0"/>
              </a:spcBef>
              <a:spcAft>
                <a:spcPts val="0"/>
              </a:spcAft>
              <a:buNone/>
              <a:defRPr sz="6400"/>
            </a:lvl2pPr>
            <a:lvl3pPr lvl="2">
              <a:spcBef>
                <a:spcPts val="0"/>
              </a:spcBef>
              <a:spcAft>
                <a:spcPts val="0"/>
              </a:spcAft>
              <a:buNone/>
              <a:defRPr sz="6400"/>
            </a:lvl3pPr>
            <a:lvl4pPr lvl="3">
              <a:spcBef>
                <a:spcPts val="0"/>
              </a:spcBef>
              <a:spcAft>
                <a:spcPts val="0"/>
              </a:spcAft>
              <a:buNone/>
              <a:defRPr sz="6400"/>
            </a:lvl4pPr>
            <a:lvl5pPr lvl="4">
              <a:spcBef>
                <a:spcPts val="0"/>
              </a:spcBef>
              <a:spcAft>
                <a:spcPts val="0"/>
              </a:spcAft>
              <a:buNone/>
              <a:defRPr sz="6400"/>
            </a:lvl5pPr>
            <a:lvl6pPr lvl="5">
              <a:spcBef>
                <a:spcPts val="0"/>
              </a:spcBef>
              <a:spcAft>
                <a:spcPts val="0"/>
              </a:spcAft>
              <a:buNone/>
              <a:defRPr sz="6400"/>
            </a:lvl6pPr>
            <a:lvl7pPr lvl="6">
              <a:spcBef>
                <a:spcPts val="0"/>
              </a:spcBef>
              <a:spcAft>
                <a:spcPts val="0"/>
              </a:spcAft>
              <a:buNone/>
              <a:defRPr sz="6400"/>
            </a:lvl7pPr>
            <a:lvl8pPr lvl="7">
              <a:spcBef>
                <a:spcPts val="0"/>
              </a:spcBef>
              <a:spcAft>
                <a:spcPts val="0"/>
              </a:spcAft>
              <a:buNone/>
              <a:defRPr sz="6400"/>
            </a:lvl8pPr>
            <a:lvl9pPr lvl="8">
              <a:spcBef>
                <a:spcPts val="0"/>
              </a:spcBef>
              <a:spcAft>
                <a:spcPts val="0"/>
              </a:spcAft>
              <a:buNone/>
              <a:defRPr sz="6400"/>
            </a:lvl9pPr>
          </a:lstStyle>
          <a:p>
            <a:endParaRPr/>
          </a:p>
        </p:txBody>
      </p:sp>
      <p:sp>
        <p:nvSpPr>
          <p:cNvPr id="913" name="Google Shape;913;p19"/>
          <p:cNvSpPr txBox="1">
            <a:spLocks noGrp="1"/>
          </p:cNvSpPr>
          <p:nvPr>
            <p:ph type="subTitle" idx="1"/>
          </p:nvPr>
        </p:nvSpPr>
        <p:spPr>
          <a:xfrm>
            <a:off x="4023360" y="2279904"/>
            <a:ext cx="4133200" cy="191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3319167" y="4885600"/>
            <a:ext cx="5548800" cy="1016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467">
                <a:solidFill>
                  <a:schemeClr val="accent1"/>
                </a:solidFill>
                <a:latin typeface="Barlow Semi Condensed Medium"/>
                <a:ea typeface="Barlow Semi Condensed Medium"/>
                <a:cs typeface="Barlow Semi Condensed Medium"/>
                <a:sym typeface="Barlow Semi Condensed Medium"/>
              </a:rPr>
              <a:t>CREDITS:</a:t>
            </a:r>
            <a:r>
              <a:rPr lang="en" sz="1467">
                <a:solidFill>
                  <a:schemeClr val="dk2"/>
                </a:solidFill>
                <a:latin typeface="Barlow Semi Condensed"/>
                <a:ea typeface="Barlow Semi Condensed"/>
                <a:cs typeface="Barlow Semi Condensed"/>
                <a:sym typeface="Barlow Semi Condensed"/>
              </a:rPr>
              <a:t> This presentation template was created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467">
                <a:solidFill>
                  <a:schemeClr val="dk2"/>
                </a:solidFill>
                <a:latin typeface="Barlow Semi Condensed"/>
                <a:ea typeface="Barlow Semi Condensed"/>
                <a:cs typeface="Barlow Semi Condensed"/>
                <a:sym typeface="Barlow Semi Condensed"/>
              </a:rPr>
              <a:t>, including icons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467">
                <a:solidFill>
                  <a:schemeClr val="dk2"/>
                </a:solidFill>
                <a:latin typeface="Barlow Semi Condensed"/>
                <a:ea typeface="Barlow Semi Condensed"/>
                <a:cs typeface="Barlow Semi Condensed"/>
                <a:sym typeface="Barlow Semi Condensed"/>
              </a:rPr>
              <a:t>, infographics &amp; images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467">
                <a:solidFill>
                  <a:schemeClr val="dk2"/>
                </a:solidFill>
                <a:latin typeface="Barlow Semi Condensed"/>
                <a:ea typeface="Barlow Semi Condensed"/>
                <a:cs typeface="Barlow Semi Condensed"/>
                <a:sym typeface="Barlow Semi Condensed"/>
              </a:rPr>
              <a:t> and illustrations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2533">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sz="2533">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162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9876444" y="1713233"/>
            <a:ext cx="775733" cy="776467"/>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26" name="Google Shape;926;p19"/>
          <p:cNvGrpSpPr/>
          <p:nvPr/>
        </p:nvGrpSpPr>
        <p:grpSpPr>
          <a:xfrm rot="5400000" flipH="1">
            <a:off x="10492961" y="3672267"/>
            <a:ext cx="389367" cy="390100"/>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31" name="Google Shape;931;p19"/>
          <p:cNvGrpSpPr/>
          <p:nvPr/>
        </p:nvGrpSpPr>
        <p:grpSpPr>
          <a:xfrm rot="5400000" flipH="1">
            <a:off x="10683278" y="237567"/>
            <a:ext cx="233333" cy="233333"/>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36" name="Google Shape;936;p19"/>
          <p:cNvGrpSpPr/>
          <p:nvPr/>
        </p:nvGrpSpPr>
        <p:grpSpPr>
          <a:xfrm rot="5400000">
            <a:off x="10068911" y="5173235"/>
            <a:ext cx="390815" cy="391184"/>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43" name="Google Shape;943;p19"/>
          <p:cNvGrpSpPr/>
          <p:nvPr/>
        </p:nvGrpSpPr>
        <p:grpSpPr>
          <a:xfrm rot="5400000" flipH="1">
            <a:off x="11012070" y="430859"/>
            <a:ext cx="233351" cy="36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947" name="Google Shape;947;p19"/>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162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828634" y="5416033"/>
            <a:ext cx="775733" cy="776467"/>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57" name="Google Shape;957;p19"/>
          <p:cNvGrpSpPr/>
          <p:nvPr/>
        </p:nvGrpSpPr>
        <p:grpSpPr>
          <a:xfrm rot="5400000">
            <a:off x="1977101" y="4467734"/>
            <a:ext cx="389367" cy="390100"/>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62" name="Google Shape;962;p19"/>
          <p:cNvGrpSpPr/>
          <p:nvPr/>
        </p:nvGrpSpPr>
        <p:grpSpPr>
          <a:xfrm rot="5400000">
            <a:off x="2126834" y="6387100"/>
            <a:ext cx="233333" cy="233333"/>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967" name="Google Shape;967;p19"/>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68" name="Google Shape;968;p19"/>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69" name="Google Shape;969;p19"/>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70" name="Google Shape;970;p19"/>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71" name="Google Shape;971;p19"/>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972" name="Google Shape;972;p19"/>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973" name="Google Shape;973;p19"/>
          <p:cNvGrpSpPr/>
          <p:nvPr/>
        </p:nvGrpSpPr>
        <p:grpSpPr>
          <a:xfrm rot="5400000">
            <a:off x="2268159" y="2020508"/>
            <a:ext cx="233351" cy="36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77" name="Google Shape;977;p19"/>
          <p:cNvGrpSpPr/>
          <p:nvPr/>
        </p:nvGrpSpPr>
        <p:grpSpPr>
          <a:xfrm rot="5400000">
            <a:off x="2426026" y="6082775"/>
            <a:ext cx="233351" cy="36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81" name="Google Shape;981;p19"/>
          <p:cNvGrpSpPr/>
          <p:nvPr/>
        </p:nvGrpSpPr>
        <p:grpSpPr>
          <a:xfrm rot="5400000">
            <a:off x="544793" y="5521041"/>
            <a:ext cx="233351" cy="36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3767328" y="938784"/>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7" name="Google Shape;987;p20"/>
          <p:cNvSpPr txBox="1">
            <a:spLocks noGrp="1"/>
          </p:cNvSpPr>
          <p:nvPr>
            <p:ph type="subTitle" idx="1"/>
          </p:nvPr>
        </p:nvSpPr>
        <p:spPr>
          <a:xfrm>
            <a:off x="3767328" y="1633728"/>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3767328" y="291388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9" name="Google Shape;989;p20"/>
          <p:cNvSpPr txBox="1">
            <a:spLocks noGrp="1"/>
          </p:cNvSpPr>
          <p:nvPr>
            <p:ph type="subTitle" idx="3"/>
          </p:nvPr>
        </p:nvSpPr>
        <p:spPr>
          <a:xfrm>
            <a:off x="3767328" y="3596640"/>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3767328" y="486460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91" name="Google Shape;991;p20"/>
          <p:cNvSpPr txBox="1">
            <a:spLocks noGrp="1"/>
          </p:cNvSpPr>
          <p:nvPr>
            <p:ph type="subTitle" idx="5"/>
          </p:nvPr>
        </p:nvSpPr>
        <p:spPr>
          <a:xfrm>
            <a:off x="3779520" y="5559552"/>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162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9876444" y="1713233"/>
            <a:ext cx="775733" cy="776467"/>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03" name="Google Shape;1003;p20"/>
          <p:cNvGrpSpPr/>
          <p:nvPr/>
        </p:nvGrpSpPr>
        <p:grpSpPr>
          <a:xfrm rot="5400000" flipH="1">
            <a:off x="10492961" y="3672267"/>
            <a:ext cx="389367" cy="390100"/>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08" name="Google Shape;1008;p20"/>
          <p:cNvGrpSpPr/>
          <p:nvPr/>
        </p:nvGrpSpPr>
        <p:grpSpPr>
          <a:xfrm rot="5400000" flipH="1">
            <a:off x="10683278" y="237567"/>
            <a:ext cx="233333" cy="233333"/>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13" name="Google Shape;1013;p20"/>
          <p:cNvGrpSpPr/>
          <p:nvPr/>
        </p:nvGrpSpPr>
        <p:grpSpPr>
          <a:xfrm rot="5400000">
            <a:off x="10068911" y="5173235"/>
            <a:ext cx="390815" cy="391184"/>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20" name="Google Shape;1020;p20"/>
          <p:cNvGrpSpPr/>
          <p:nvPr/>
        </p:nvGrpSpPr>
        <p:grpSpPr>
          <a:xfrm rot="5400000" flipH="1">
            <a:off x="11012070" y="430859"/>
            <a:ext cx="233351" cy="36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024" name="Google Shape;1024;p20"/>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162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828634" y="5416033"/>
            <a:ext cx="775733" cy="776467"/>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34" name="Google Shape;1034;p20"/>
          <p:cNvGrpSpPr/>
          <p:nvPr/>
        </p:nvGrpSpPr>
        <p:grpSpPr>
          <a:xfrm rot="5400000">
            <a:off x="1977101" y="4467734"/>
            <a:ext cx="389367" cy="390100"/>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39" name="Google Shape;1039;p20"/>
          <p:cNvGrpSpPr/>
          <p:nvPr/>
        </p:nvGrpSpPr>
        <p:grpSpPr>
          <a:xfrm rot="5400000">
            <a:off x="2126834" y="6387100"/>
            <a:ext cx="233333" cy="233333"/>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044" name="Google Shape;1044;p20"/>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45" name="Google Shape;1045;p20"/>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46" name="Google Shape;1046;p20"/>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47" name="Google Shape;1047;p20"/>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48" name="Google Shape;1048;p20"/>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49" name="Google Shape;1049;p20"/>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050" name="Google Shape;1050;p20"/>
          <p:cNvGrpSpPr/>
          <p:nvPr/>
        </p:nvGrpSpPr>
        <p:grpSpPr>
          <a:xfrm rot="5400000">
            <a:off x="2268159" y="2020508"/>
            <a:ext cx="233351" cy="36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54" name="Google Shape;1054;p20"/>
          <p:cNvGrpSpPr/>
          <p:nvPr/>
        </p:nvGrpSpPr>
        <p:grpSpPr>
          <a:xfrm rot="5400000">
            <a:off x="2426026" y="6082775"/>
            <a:ext cx="233351" cy="36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58" name="Google Shape;1058;p20"/>
          <p:cNvGrpSpPr/>
          <p:nvPr/>
        </p:nvGrpSpPr>
        <p:grpSpPr>
          <a:xfrm rot="5400000">
            <a:off x="544793" y="5521041"/>
            <a:ext cx="233351" cy="36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843532" y="951004"/>
            <a:ext cx="6504936" cy="4956005"/>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577134" y="0"/>
            <a:ext cx="11037733" cy="68876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3950208" y="451104"/>
            <a:ext cx="42916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348948" y="-1544"/>
            <a:ext cx="11400435" cy="53088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sp>
        <p:nvSpPr>
          <p:cNvPr id="1084" name="Google Shape;1084;p21"/>
          <p:cNvSpPr txBox="1">
            <a:spLocks noGrp="1"/>
          </p:cNvSpPr>
          <p:nvPr>
            <p:ph type="subTitle" idx="1"/>
          </p:nvPr>
        </p:nvSpPr>
        <p:spPr>
          <a:xfrm>
            <a:off x="1877567" y="1380372"/>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877567" y="1782608"/>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877567" y="3079301"/>
            <a:ext cx="2912000" cy="6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877567" y="3479972"/>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877567" y="4783527"/>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877567" y="5185756"/>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787267" y="5787467"/>
            <a:ext cx="893600" cy="564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5776733"/>
            <a:ext cx="787600" cy="8852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575634" y="5578367"/>
            <a:ext cx="389367" cy="390100"/>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099" name="Google Shape;1099;p22"/>
          <p:cNvGrpSpPr/>
          <p:nvPr/>
        </p:nvGrpSpPr>
        <p:grpSpPr>
          <a:xfrm>
            <a:off x="1434386" y="6139567"/>
            <a:ext cx="390815" cy="391184"/>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106" name="Google Shape;1106;p22"/>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10752367" y="702567"/>
            <a:ext cx="775733" cy="776467"/>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15" name="Google Shape;1115;p22"/>
          <p:cNvGrpSpPr/>
          <p:nvPr/>
        </p:nvGrpSpPr>
        <p:grpSpPr>
          <a:xfrm>
            <a:off x="9378501" y="227834"/>
            <a:ext cx="389367" cy="390100"/>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20" name="Google Shape;1120;p22"/>
          <p:cNvGrpSpPr/>
          <p:nvPr/>
        </p:nvGrpSpPr>
        <p:grpSpPr>
          <a:xfrm>
            <a:off x="11677267" y="306200"/>
            <a:ext cx="233333" cy="233333"/>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25" name="Google Shape;1125;p22"/>
          <p:cNvGrpSpPr/>
          <p:nvPr/>
        </p:nvGrpSpPr>
        <p:grpSpPr>
          <a:xfrm>
            <a:off x="11320067" y="227833"/>
            <a:ext cx="233351" cy="36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29" name="Google Shape;1129;p22"/>
          <p:cNvGrpSpPr/>
          <p:nvPr/>
        </p:nvGrpSpPr>
        <p:grpSpPr>
          <a:xfrm>
            <a:off x="10555134" y="1499467"/>
            <a:ext cx="233351" cy="36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133" name="Google Shape;1133;p22"/>
          <p:cNvSpPr txBox="1">
            <a:spLocks noGrp="1"/>
          </p:cNvSpPr>
          <p:nvPr>
            <p:ph type="subTitle" idx="1"/>
          </p:nvPr>
        </p:nvSpPr>
        <p:spPr>
          <a:xfrm>
            <a:off x="7522464" y="3657600"/>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4852416" y="2182368"/>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2182368" y="2999232"/>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7522464" y="4108704"/>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4852416" y="2633472"/>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2182368"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575634" y="5578367"/>
            <a:ext cx="389367" cy="390100"/>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192" name="Google Shape;1192;p24"/>
          <p:cNvGrpSpPr/>
          <p:nvPr/>
        </p:nvGrpSpPr>
        <p:grpSpPr>
          <a:xfrm>
            <a:off x="1434386" y="6139567"/>
            <a:ext cx="390815" cy="391184"/>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199" name="Google Shape;1199;p24"/>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10752367" y="702567"/>
            <a:ext cx="775733" cy="776467"/>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08" name="Google Shape;1208;p24"/>
          <p:cNvGrpSpPr/>
          <p:nvPr/>
        </p:nvGrpSpPr>
        <p:grpSpPr>
          <a:xfrm>
            <a:off x="9378501" y="227834"/>
            <a:ext cx="389367" cy="390100"/>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13" name="Google Shape;1213;p24"/>
          <p:cNvGrpSpPr/>
          <p:nvPr/>
        </p:nvGrpSpPr>
        <p:grpSpPr>
          <a:xfrm>
            <a:off x="11677267" y="306200"/>
            <a:ext cx="233333" cy="233333"/>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18" name="Google Shape;1218;p24"/>
          <p:cNvGrpSpPr/>
          <p:nvPr/>
        </p:nvGrpSpPr>
        <p:grpSpPr>
          <a:xfrm>
            <a:off x="11320067" y="227833"/>
            <a:ext cx="233351" cy="36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22" name="Google Shape;1222;p24"/>
          <p:cNvGrpSpPr/>
          <p:nvPr/>
        </p:nvGrpSpPr>
        <p:grpSpPr>
          <a:xfrm>
            <a:off x="10555134" y="1499467"/>
            <a:ext cx="233351" cy="36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1194800" y="2645933"/>
            <a:ext cx="4609600" cy="1722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cxnSp>
        <p:nvCxnSpPr>
          <p:cNvPr id="1228" name="Google Shape;1228;p25"/>
          <p:cNvCxnSpPr/>
          <p:nvPr/>
        </p:nvCxnSpPr>
        <p:spPr>
          <a:xfrm>
            <a:off x="2194567" y="697500"/>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1070733" y="706233"/>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86933"/>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665867" y="1279567"/>
            <a:ext cx="775733" cy="776467"/>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38" name="Google Shape;1238;p25"/>
          <p:cNvGrpSpPr/>
          <p:nvPr/>
        </p:nvGrpSpPr>
        <p:grpSpPr>
          <a:xfrm flipH="1">
            <a:off x="2000534" y="517467"/>
            <a:ext cx="389367" cy="390100"/>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243" name="Google Shape;1243;p25"/>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244" name="Google Shape;1244;p25"/>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245" name="Google Shape;1245;p25"/>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246" name="Google Shape;1246;p25"/>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247" name="Google Shape;1247;p25"/>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248" name="Google Shape;1248;p25"/>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249" name="Google Shape;1249;p25"/>
          <p:cNvGrpSpPr/>
          <p:nvPr/>
        </p:nvGrpSpPr>
        <p:grpSpPr>
          <a:xfrm flipH="1">
            <a:off x="4702817" y="481467"/>
            <a:ext cx="233351" cy="36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53" name="Google Shape;1253;p25"/>
          <p:cNvGrpSpPr/>
          <p:nvPr/>
        </p:nvGrpSpPr>
        <p:grpSpPr>
          <a:xfrm flipH="1">
            <a:off x="640550" y="323600"/>
            <a:ext cx="233351" cy="36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57" name="Google Shape;1257;p25"/>
          <p:cNvGrpSpPr/>
          <p:nvPr/>
        </p:nvGrpSpPr>
        <p:grpSpPr>
          <a:xfrm flipH="1">
            <a:off x="1202283" y="2204833"/>
            <a:ext cx="233351" cy="36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261" name="Google Shape;1261;p25"/>
          <p:cNvCxnSpPr/>
          <p:nvPr/>
        </p:nvCxnSpPr>
        <p:spPr>
          <a:xfrm>
            <a:off x="1055200" y="5616533"/>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56272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665867" y="5254567"/>
            <a:ext cx="775733" cy="776467"/>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70" name="Google Shape;1270;p25"/>
          <p:cNvGrpSpPr/>
          <p:nvPr/>
        </p:nvGrpSpPr>
        <p:grpSpPr>
          <a:xfrm rot="10800000">
            <a:off x="2426101" y="6115667"/>
            <a:ext cx="389367" cy="390100"/>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75" name="Google Shape;1275;p25"/>
          <p:cNvGrpSpPr/>
          <p:nvPr/>
        </p:nvGrpSpPr>
        <p:grpSpPr>
          <a:xfrm rot="10800000">
            <a:off x="283367" y="6194067"/>
            <a:ext cx="233333" cy="233333"/>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80" name="Google Shape;1280;p25"/>
          <p:cNvGrpSpPr/>
          <p:nvPr/>
        </p:nvGrpSpPr>
        <p:grpSpPr>
          <a:xfrm rot="10800000">
            <a:off x="640550" y="6469767"/>
            <a:ext cx="233351" cy="36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84" name="Google Shape;1284;p25"/>
          <p:cNvGrpSpPr/>
          <p:nvPr/>
        </p:nvGrpSpPr>
        <p:grpSpPr>
          <a:xfrm rot="10800000">
            <a:off x="1405483" y="5198133"/>
            <a:ext cx="233351" cy="36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10812000" y="668367"/>
            <a:ext cx="983600" cy="9836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776633" y="376251"/>
            <a:ext cx="1617200" cy="5636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365584"/>
            <a:ext cx="776800" cy="8724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565001" y="167151"/>
            <a:ext cx="389367" cy="390100"/>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98" name="Google Shape;1298;p26"/>
          <p:cNvGrpSpPr/>
          <p:nvPr/>
        </p:nvGrpSpPr>
        <p:grpSpPr>
          <a:xfrm>
            <a:off x="2184986" y="744217"/>
            <a:ext cx="390815" cy="391184"/>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05" name="Google Shape;1305;p26"/>
          <p:cNvGrpSpPr/>
          <p:nvPr/>
        </p:nvGrpSpPr>
        <p:grpSpPr>
          <a:xfrm>
            <a:off x="2122334" y="483467"/>
            <a:ext cx="233351" cy="36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309" name="Google Shape;1309;p26"/>
          <p:cNvCxnSpPr/>
          <p:nvPr/>
        </p:nvCxnSpPr>
        <p:spPr>
          <a:xfrm flipH="1">
            <a:off x="10868433" y="9167"/>
            <a:ext cx="1336800" cy="6592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10431834" y="269833"/>
            <a:ext cx="775733" cy="776467"/>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17" name="Google Shape;1317;p26"/>
          <p:cNvGrpSpPr/>
          <p:nvPr/>
        </p:nvGrpSpPr>
        <p:grpSpPr>
          <a:xfrm flipH="1">
            <a:off x="11598201" y="1489985"/>
            <a:ext cx="389367" cy="390100"/>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22" name="Google Shape;1322;p26"/>
          <p:cNvGrpSpPr/>
          <p:nvPr/>
        </p:nvGrpSpPr>
        <p:grpSpPr>
          <a:xfrm>
            <a:off x="11571134" y="2109067"/>
            <a:ext cx="233351" cy="36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9692944" y="4432733"/>
            <a:ext cx="1510800" cy="4084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16200000" flipH="1">
            <a:off x="9575211" y="2776533"/>
            <a:ext cx="1789600" cy="4204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9643244" y="981833"/>
            <a:ext cx="1776000" cy="5228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10891244" y="-88800"/>
            <a:ext cx="365200" cy="5428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9876444" y="1713233"/>
            <a:ext cx="775733" cy="776467"/>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38" name="Google Shape;1338;p27"/>
          <p:cNvGrpSpPr/>
          <p:nvPr/>
        </p:nvGrpSpPr>
        <p:grpSpPr>
          <a:xfrm rot="5400000" flipH="1">
            <a:off x="10492961" y="3672267"/>
            <a:ext cx="389367" cy="390100"/>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43" name="Google Shape;1343;p27"/>
          <p:cNvGrpSpPr/>
          <p:nvPr/>
        </p:nvGrpSpPr>
        <p:grpSpPr>
          <a:xfrm rot="5400000" flipH="1">
            <a:off x="10683278" y="237567"/>
            <a:ext cx="233333" cy="233333"/>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48" name="Google Shape;1348;p27"/>
          <p:cNvGrpSpPr/>
          <p:nvPr/>
        </p:nvGrpSpPr>
        <p:grpSpPr>
          <a:xfrm rot="5400000">
            <a:off x="10068911" y="5173235"/>
            <a:ext cx="390815" cy="391184"/>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55" name="Google Shape;1355;p27"/>
          <p:cNvGrpSpPr/>
          <p:nvPr/>
        </p:nvGrpSpPr>
        <p:grpSpPr>
          <a:xfrm rot="5400000" flipH="1">
            <a:off x="11012070" y="430859"/>
            <a:ext cx="233351" cy="36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359" name="Google Shape;1359;p27"/>
          <p:cNvCxnSpPr/>
          <p:nvPr/>
        </p:nvCxnSpPr>
        <p:spPr>
          <a:xfrm rot="5400000" flipH="1">
            <a:off x="987800" y="3464433"/>
            <a:ext cx="2230000" cy="168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16200000">
            <a:off x="1129467" y="4738667"/>
            <a:ext cx="1106000" cy="9912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474367" y="5535000"/>
            <a:ext cx="1062000" cy="1584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828634" y="5416033"/>
            <a:ext cx="775733" cy="776467"/>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69" name="Google Shape;1369;p27"/>
          <p:cNvGrpSpPr/>
          <p:nvPr/>
        </p:nvGrpSpPr>
        <p:grpSpPr>
          <a:xfrm rot="5400000">
            <a:off x="1977101" y="4467734"/>
            <a:ext cx="389367" cy="390100"/>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74" name="Google Shape;1374;p27"/>
          <p:cNvGrpSpPr/>
          <p:nvPr/>
        </p:nvGrpSpPr>
        <p:grpSpPr>
          <a:xfrm rot="5400000">
            <a:off x="2126834" y="6387100"/>
            <a:ext cx="233333" cy="233333"/>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379" name="Google Shape;1379;p27"/>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80" name="Google Shape;1380;p27"/>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81" name="Google Shape;1381;p27"/>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82" name="Google Shape;1382;p27"/>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83" name="Google Shape;1383;p27"/>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384" name="Google Shape;1384;p27"/>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1385" name="Google Shape;1385;p27"/>
          <p:cNvGrpSpPr/>
          <p:nvPr/>
        </p:nvGrpSpPr>
        <p:grpSpPr>
          <a:xfrm rot="5400000">
            <a:off x="2268159" y="2020508"/>
            <a:ext cx="233351" cy="36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89" name="Google Shape;1389;p27"/>
          <p:cNvGrpSpPr/>
          <p:nvPr/>
        </p:nvGrpSpPr>
        <p:grpSpPr>
          <a:xfrm rot="5400000">
            <a:off x="2426026" y="6082775"/>
            <a:ext cx="233351" cy="36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93" name="Google Shape;1393;p27"/>
          <p:cNvGrpSpPr/>
          <p:nvPr/>
        </p:nvGrpSpPr>
        <p:grpSpPr>
          <a:xfrm rot="5400000">
            <a:off x="544793" y="5521041"/>
            <a:ext cx="233351" cy="36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348948" y="-1544"/>
            <a:ext cx="11400435" cy="53088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577134" y="0"/>
            <a:ext cx="11037733" cy="68876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9156" y="-8833"/>
            <a:ext cx="12203123" cy="6802733"/>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889504" y="4072128"/>
            <a:ext cx="64128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5979326" y="5910667"/>
            <a:ext cx="233351" cy="36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15" name="Google Shape;115;p4"/>
          <p:cNvSpPr txBox="1">
            <a:spLocks noGrp="1"/>
          </p:cNvSpPr>
          <p:nvPr>
            <p:ph type="title"/>
          </p:nvPr>
        </p:nvSpPr>
        <p:spPr>
          <a:xfrm>
            <a:off x="2889504" y="3304032"/>
            <a:ext cx="641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577134" y="0"/>
            <a:ext cx="11037733" cy="68876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799502" y="797889"/>
            <a:ext cx="8604973" cy="4841515"/>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550" name="Google Shape;1550;p31"/>
          <p:cNvSpPr txBox="1">
            <a:spLocks noGrp="1"/>
          </p:cNvSpPr>
          <p:nvPr>
            <p:ph type="title"/>
          </p:nvPr>
        </p:nvSpPr>
        <p:spPr>
          <a:xfrm>
            <a:off x="3499104" y="1358037"/>
            <a:ext cx="5206000" cy="2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grpSp>
        <p:nvGrpSpPr>
          <p:cNvPr id="1551" name="Google Shape;1551;p31"/>
          <p:cNvGrpSpPr/>
          <p:nvPr/>
        </p:nvGrpSpPr>
        <p:grpSpPr>
          <a:xfrm>
            <a:off x="-9156" y="-8833"/>
            <a:ext cx="12203123" cy="6802733"/>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sp>
        <p:nvSpPr>
          <p:cNvPr id="1618" name="Google Shape;1618;p31"/>
          <p:cNvSpPr txBox="1">
            <a:spLocks noGrp="1"/>
          </p:cNvSpPr>
          <p:nvPr>
            <p:ph type="subTitle" idx="1"/>
          </p:nvPr>
        </p:nvSpPr>
        <p:spPr>
          <a:xfrm>
            <a:off x="4852400"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2508467" y="1662467"/>
            <a:ext cx="28444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5627100" y="1662467"/>
            <a:ext cx="41332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577134" y="0"/>
            <a:ext cx="11037733" cy="68876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1194816" y="2718816"/>
            <a:ext cx="4754800" cy="1816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40" name="Google Shape;440;p9"/>
          <p:cNvSpPr txBox="1">
            <a:spLocks noGrp="1"/>
          </p:cNvSpPr>
          <p:nvPr>
            <p:ph type="body" idx="1"/>
          </p:nvPr>
        </p:nvSpPr>
        <p:spPr>
          <a:xfrm>
            <a:off x="6532200" y="1095800"/>
            <a:ext cx="4128000" cy="4638400"/>
          </a:xfrm>
          <a:prstGeom prst="rect">
            <a:avLst/>
          </a:prstGeom>
          <a:noFill/>
          <a:ln>
            <a:noFill/>
          </a:ln>
        </p:spPr>
        <p:txBody>
          <a:bodyPr spcFirstLastPara="1" wrap="square" lIns="91425" tIns="91425" rIns="91425" bIns="91425" anchor="t" anchorCtr="0">
            <a:noAutofit/>
          </a:bodyPr>
          <a:lstStyle>
            <a:lvl1pPr marL="609585" lvl="0"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1219170" lvl="1"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828754" lvl="2"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2438339" lvl="3"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3047924" lvl="4"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3657509" lvl="5"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4267093" lvl="6"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4876678" lvl="7"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5486263" lvl="8"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665867" y="1279567"/>
            <a:ext cx="775733" cy="776467"/>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51" name="Google Shape;451;p9"/>
          <p:cNvGrpSpPr/>
          <p:nvPr/>
        </p:nvGrpSpPr>
        <p:grpSpPr>
          <a:xfrm flipH="1">
            <a:off x="2000534" y="517467"/>
            <a:ext cx="389367" cy="390100"/>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56" name="Google Shape;456;p9"/>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7" name="Google Shape;457;p9"/>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8" name="Google Shape;458;p9"/>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9" name="Google Shape;459;p9"/>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0" name="Google Shape;460;p9"/>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1" name="Google Shape;461;p9"/>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62" name="Google Shape;462;p9"/>
          <p:cNvGrpSpPr/>
          <p:nvPr/>
        </p:nvGrpSpPr>
        <p:grpSpPr>
          <a:xfrm flipH="1">
            <a:off x="4702817" y="481467"/>
            <a:ext cx="233351" cy="36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66" name="Google Shape;466;p9"/>
          <p:cNvGrpSpPr/>
          <p:nvPr/>
        </p:nvGrpSpPr>
        <p:grpSpPr>
          <a:xfrm flipH="1">
            <a:off x="640550" y="323600"/>
            <a:ext cx="233351" cy="36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70" name="Google Shape;470;p9"/>
          <p:cNvGrpSpPr/>
          <p:nvPr/>
        </p:nvGrpSpPr>
        <p:grpSpPr>
          <a:xfrm flipH="1">
            <a:off x="1202283" y="2204833"/>
            <a:ext cx="233351" cy="36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474" name="Google Shape;474;p9"/>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665867" y="5254567"/>
            <a:ext cx="775733" cy="776467"/>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83" name="Google Shape;483;p9"/>
          <p:cNvGrpSpPr/>
          <p:nvPr/>
        </p:nvGrpSpPr>
        <p:grpSpPr>
          <a:xfrm rot="10800000">
            <a:off x="2426101" y="6115667"/>
            <a:ext cx="389367" cy="390100"/>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88" name="Google Shape;488;p9"/>
          <p:cNvGrpSpPr/>
          <p:nvPr/>
        </p:nvGrpSpPr>
        <p:grpSpPr>
          <a:xfrm rot="10800000">
            <a:off x="283367" y="6194067"/>
            <a:ext cx="233333" cy="233333"/>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93" name="Google Shape;493;p9"/>
          <p:cNvGrpSpPr/>
          <p:nvPr/>
        </p:nvGrpSpPr>
        <p:grpSpPr>
          <a:xfrm rot="10800000">
            <a:off x="640550" y="6469767"/>
            <a:ext cx="233351" cy="36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97" name="Google Shape;497;p9"/>
          <p:cNvGrpSpPr/>
          <p:nvPr/>
        </p:nvGrpSpPr>
        <p:grpSpPr>
          <a:xfrm rot="10800000">
            <a:off x="1405483" y="5198133"/>
            <a:ext cx="233351" cy="36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2292096" y="451104"/>
            <a:ext cx="7437200" cy="7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4925568"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365504"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8473440"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4925568"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365504"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8473440"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348948" y="-1544"/>
            <a:ext cx="11400435" cy="53088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9692944" y="4432733"/>
            <a:ext cx="1510800" cy="4084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9575211" y="2776533"/>
            <a:ext cx="1789600" cy="4204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9643244" y="981833"/>
            <a:ext cx="1776000" cy="5228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10891244" y="-88800"/>
            <a:ext cx="365200" cy="5428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9876444" y="1713233"/>
            <a:ext cx="775733" cy="776467"/>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38" name="Google Shape;1338;p27"/>
          <p:cNvGrpSpPr/>
          <p:nvPr/>
        </p:nvGrpSpPr>
        <p:grpSpPr>
          <a:xfrm rot="5400000" flipH="1">
            <a:off x="10492961" y="3672267"/>
            <a:ext cx="389367" cy="390100"/>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43" name="Google Shape;1343;p27"/>
          <p:cNvGrpSpPr/>
          <p:nvPr/>
        </p:nvGrpSpPr>
        <p:grpSpPr>
          <a:xfrm rot="5400000" flipH="1">
            <a:off x="10683278" y="237567"/>
            <a:ext cx="233333" cy="233333"/>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48" name="Google Shape;1348;p27"/>
          <p:cNvGrpSpPr/>
          <p:nvPr/>
        </p:nvGrpSpPr>
        <p:grpSpPr>
          <a:xfrm rot="5400000">
            <a:off x="10068911" y="5173235"/>
            <a:ext cx="390815" cy="391184"/>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55" name="Google Shape;1355;p27"/>
          <p:cNvGrpSpPr/>
          <p:nvPr/>
        </p:nvGrpSpPr>
        <p:grpSpPr>
          <a:xfrm rot="5400000" flipH="1">
            <a:off x="11012070" y="430859"/>
            <a:ext cx="233351" cy="36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1359" name="Google Shape;1359;p27"/>
          <p:cNvCxnSpPr/>
          <p:nvPr/>
        </p:nvCxnSpPr>
        <p:spPr>
          <a:xfrm rot="5400000" flipH="1">
            <a:off x="987800" y="3464433"/>
            <a:ext cx="2230000" cy="168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1129467" y="4738667"/>
            <a:ext cx="1106000" cy="9912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474367" y="5535000"/>
            <a:ext cx="1062000" cy="1584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828634" y="5416033"/>
            <a:ext cx="775733" cy="776467"/>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69" name="Google Shape;1369;p27"/>
          <p:cNvGrpSpPr/>
          <p:nvPr/>
        </p:nvGrpSpPr>
        <p:grpSpPr>
          <a:xfrm rot="5400000">
            <a:off x="1977101" y="4467734"/>
            <a:ext cx="389367" cy="390100"/>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74" name="Google Shape;1374;p27"/>
          <p:cNvGrpSpPr/>
          <p:nvPr/>
        </p:nvGrpSpPr>
        <p:grpSpPr>
          <a:xfrm rot="5400000">
            <a:off x="2126834" y="6387100"/>
            <a:ext cx="233333" cy="233333"/>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79" name="Google Shape;1379;p27"/>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80" name="Google Shape;1380;p27"/>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81" name="Google Shape;1381;p27"/>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82" name="Google Shape;1382;p27"/>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83" name="Google Shape;1383;p27"/>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84" name="Google Shape;1384;p27"/>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85" name="Google Shape;1385;p27"/>
          <p:cNvGrpSpPr/>
          <p:nvPr/>
        </p:nvGrpSpPr>
        <p:grpSpPr>
          <a:xfrm rot="5400000">
            <a:off x="2268159" y="2020508"/>
            <a:ext cx="233351" cy="36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89" name="Google Shape;1389;p27"/>
          <p:cNvGrpSpPr/>
          <p:nvPr/>
        </p:nvGrpSpPr>
        <p:grpSpPr>
          <a:xfrm rot="5400000">
            <a:off x="2426026" y="6082775"/>
            <a:ext cx="233351" cy="36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93" name="Google Shape;1393;p27"/>
          <p:cNvGrpSpPr/>
          <p:nvPr/>
        </p:nvGrpSpPr>
        <p:grpSpPr>
          <a:xfrm rot="5400000">
            <a:off x="544793" y="5521041"/>
            <a:ext cx="233351" cy="36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348948" y="-1544"/>
            <a:ext cx="11400435" cy="53088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577134" y="0"/>
            <a:ext cx="11037733" cy="68876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410228" y="451100"/>
            <a:ext cx="7371600" cy="81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6608064"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791968"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6608064" y="2962656"/>
            <a:ext cx="27796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0" name="Google Shape;180;p5"/>
          <p:cNvSpPr txBox="1">
            <a:spLocks noGrp="1"/>
          </p:cNvSpPr>
          <p:nvPr>
            <p:ph type="subTitle" idx="4"/>
          </p:nvPr>
        </p:nvSpPr>
        <p:spPr>
          <a:xfrm>
            <a:off x="2791968" y="2938272"/>
            <a:ext cx="2779600" cy="4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1" name="Google Shape;181;p5"/>
          <p:cNvSpPr txBox="1">
            <a:spLocks noGrp="1"/>
          </p:cNvSpPr>
          <p:nvPr>
            <p:ph type="title" idx="5" hasCustomPrompt="1"/>
          </p:nvPr>
        </p:nvSpPr>
        <p:spPr>
          <a:xfrm>
            <a:off x="3706368"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82" name="Google Shape;182;p5"/>
          <p:cNvSpPr txBox="1">
            <a:spLocks noGrp="1"/>
          </p:cNvSpPr>
          <p:nvPr>
            <p:ph type="title" idx="6" hasCustomPrompt="1"/>
          </p:nvPr>
        </p:nvSpPr>
        <p:spPr>
          <a:xfrm>
            <a:off x="7522464"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grpSp>
        <p:nvGrpSpPr>
          <p:cNvPr id="183" name="Google Shape;183;p5"/>
          <p:cNvGrpSpPr/>
          <p:nvPr/>
        </p:nvGrpSpPr>
        <p:grpSpPr>
          <a:xfrm>
            <a:off x="577134" y="0"/>
            <a:ext cx="11037733" cy="68876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9156" y="-8833"/>
            <a:ext cx="12203123" cy="6802733"/>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799502" y="797889"/>
            <a:ext cx="8604973" cy="4841515"/>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50" name="Google Shape;1550;p31"/>
          <p:cNvSpPr txBox="1">
            <a:spLocks noGrp="1"/>
          </p:cNvSpPr>
          <p:nvPr>
            <p:ph type="title"/>
          </p:nvPr>
        </p:nvSpPr>
        <p:spPr>
          <a:xfrm>
            <a:off x="3499104" y="1358037"/>
            <a:ext cx="5206000" cy="2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grpSp>
        <p:nvGrpSpPr>
          <p:cNvPr id="1551" name="Google Shape;1551;p31"/>
          <p:cNvGrpSpPr/>
          <p:nvPr/>
        </p:nvGrpSpPr>
        <p:grpSpPr>
          <a:xfrm>
            <a:off x="-9156" y="-8833"/>
            <a:ext cx="12203123" cy="6802733"/>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1618" name="Google Shape;1618;p31"/>
          <p:cNvSpPr txBox="1">
            <a:spLocks noGrp="1"/>
          </p:cNvSpPr>
          <p:nvPr>
            <p:ph type="subTitle" idx="1"/>
          </p:nvPr>
        </p:nvSpPr>
        <p:spPr>
          <a:xfrm>
            <a:off x="4852400"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843532" y="951004"/>
            <a:ext cx="6504936" cy="4956005"/>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577134" y="0"/>
            <a:ext cx="11037733" cy="68876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extLst>
      <p:ext uri="{BB962C8B-B14F-4D97-AF65-F5344CB8AC3E}">
        <p14:creationId xmlns:p14="http://schemas.microsoft.com/office/powerpoint/2010/main" val="6504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2431300" y="451104"/>
            <a:ext cx="7329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577134" y="0"/>
            <a:ext cx="11037733" cy="68876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1072896" y="2645664"/>
            <a:ext cx="4389200" cy="182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5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5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5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5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5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5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5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5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533">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1072896" y="4425696"/>
            <a:ext cx="4389200" cy="5364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665867" y="1279567"/>
            <a:ext cx="775733" cy="776467"/>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16" name="Google Shape;316;p7"/>
          <p:cNvGrpSpPr/>
          <p:nvPr/>
        </p:nvGrpSpPr>
        <p:grpSpPr>
          <a:xfrm flipH="1">
            <a:off x="2000534" y="517467"/>
            <a:ext cx="389367" cy="390100"/>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321" name="Google Shape;321;p7"/>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2" name="Google Shape;322;p7"/>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3" name="Google Shape;323;p7"/>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4" name="Google Shape;324;p7"/>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5" name="Google Shape;325;p7"/>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26" name="Google Shape;326;p7"/>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327" name="Google Shape;327;p7"/>
          <p:cNvGrpSpPr/>
          <p:nvPr/>
        </p:nvGrpSpPr>
        <p:grpSpPr>
          <a:xfrm flipH="1">
            <a:off x="4702817" y="481467"/>
            <a:ext cx="233351" cy="36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31" name="Google Shape;331;p7"/>
          <p:cNvGrpSpPr/>
          <p:nvPr/>
        </p:nvGrpSpPr>
        <p:grpSpPr>
          <a:xfrm flipH="1">
            <a:off x="640550" y="323600"/>
            <a:ext cx="233351" cy="36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35" name="Google Shape;335;p7"/>
          <p:cNvGrpSpPr/>
          <p:nvPr/>
        </p:nvGrpSpPr>
        <p:grpSpPr>
          <a:xfrm flipH="1">
            <a:off x="1202283" y="2204833"/>
            <a:ext cx="233351" cy="36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339" name="Google Shape;339;p7"/>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665867" y="5254567"/>
            <a:ext cx="775733" cy="776467"/>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48" name="Google Shape;348;p7"/>
          <p:cNvGrpSpPr/>
          <p:nvPr/>
        </p:nvGrpSpPr>
        <p:grpSpPr>
          <a:xfrm rot="10800000">
            <a:off x="2426101" y="6115667"/>
            <a:ext cx="389367" cy="390100"/>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53" name="Google Shape;353;p7"/>
          <p:cNvGrpSpPr/>
          <p:nvPr/>
        </p:nvGrpSpPr>
        <p:grpSpPr>
          <a:xfrm rot="10800000">
            <a:off x="283367" y="6194067"/>
            <a:ext cx="233333" cy="233333"/>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58" name="Google Shape;358;p7"/>
          <p:cNvGrpSpPr/>
          <p:nvPr/>
        </p:nvGrpSpPr>
        <p:grpSpPr>
          <a:xfrm rot="10800000">
            <a:off x="640550" y="6469767"/>
            <a:ext cx="233351" cy="36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62" name="Google Shape;362;p7"/>
          <p:cNvGrpSpPr/>
          <p:nvPr/>
        </p:nvGrpSpPr>
        <p:grpSpPr>
          <a:xfrm rot="10800000">
            <a:off x="1405483" y="5198133"/>
            <a:ext cx="233351" cy="36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799502" y="797889"/>
            <a:ext cx="8604973" cy="4841515"/>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370" name="Google Shape;370;p8"/>
          <p:cNvSpPr txBox="1">
            <a:spLocks noGrp="1"/>
          </p:cNvSpPr>
          <p:nvPr>
            <p:ph type="title"/>
          </p:nvPr>
        </p:nvSpPr>
        <p:spPr>
          <a:xfrm>
            <a:off x="3499104" y="2161004"/>
            <a:ext cx="5206000" cy="253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7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grpSp>
        <p:nvGrpSpPr>
          <p:cNvPr id="371" name="Google Shape;371;p8"/>
          <p:cNvGrpSpPr/>
          <p:nvPr/>
        </p:nvGrpSpPr>
        <p:grpSpPr>
          <a:xfrm>
            <a:off x="-9156" y="-8833"/>
            <a:ext cx="12203123" cy="6802733"/>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1194816" y="2718816"/>
            <a:ext cx="4754800" cy="1816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40" name="Google Shape;440;p9"/>
          <p:cNvSpPr txBox="1">
            <a:spLocks noGrp="1"/>
          </p:cNvSpPr>
          <p:nvPr>
            <p:ph type="body" idx="1"/>
          </p:nvPr>
        </p:nvSpPr>
        <p:spPr>
          <a:xfrm>
            <a:off x="6532200" y="1095800"/>
            <a:ext cx="4128000" cy="4638400"/>
          </a:xfrm>
          <a:prstGeom prst="rect">
            <a:avLst/>
          </a:prstGeom>
          <a:noFill/>
          <a:ln>
            <a:noFill/>
          </a:ln>
        </p:spPr>
        <p:txBody>
          <a:bodyPr spcFirstLastPara="1" wrap="square" lIns="91425" tIns="91425" rIns="91425" bIns="91425" anchor="t" anchorCtr="0">
            <a:noAutofit/>
          </a:bodyPr>
          <a:lstStyle>
            <a:lvl1pPr marL="609585" lvl="0"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1219170" lvl="1"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828754" lvl="2"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2438339" lvl="3"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3047924" lvl="4"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3657509" lvl="5"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4267093" lvl="6"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4876678" lvl="7"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5486263" lvl="8"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665867" y="1279567"/>
            <a:ext cx="775733" cy="776467"/>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51" name="Google Shape;451;p9"/>
          <p:cNvGrpSpPr/>
          <p:nvPr/>
        </p:nvGrpSpPr>
        <p:grpSpPr>
          <a:xfrm flipH="1">
            <a:off x="2000534" y="517467"/>
            <a:ext cx="389367" cy="390100"/>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456" name="Google Shape;456;p9"/>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457" name="Google Shape;457;p9"/>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458" name="Google Shape;458;p9"/>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459" name="Google Shape;459;p9"/>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460" name="Google Shape;460;p9"/>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461" name="Google Shape;461;p9"/>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grpSp>
        <p:nvGrpSpPr>
          <p:cNvPr id="462" name="Google Shape;462;p9"/>
          <p:cNvGrpSpPr/>
          <p:nvPr/>
        </p:nvGrpSpPr>
        <p:grpSpPr>
          <a:xfrm flipH="1">
            <a:off x="4702817" y="481467"/>
            <a:ext cx="233351" cy="36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66" name="Google Shape;466;p9"/>
          <p:cNvGrpSpPr/>
          <p:nvPr/>
        </p:nvGrpSpPr>
        <p:grpSpPr>
          <a:xfrm flipH="1">
            <a:off x="640550" y="323600"/>
            <a:ext cx="233351" cy="36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70" name="Google Shape;470;p9"/>
          <p:cNvGrpSpPr/>
          <p:nvPr/>
        </p:nvGrpSpPr>
        <p:grpSpPr>
          <a:xfrm flipH="1">
            <a:off x="1202283" y="2204833"/>
            <a:ext cx="233351" cy="36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474" name="Google Shape;474;p9"/>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665867" y="5254567"/>
            <a:ext cx="775733" cy="776467"/>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83" name="Google Shape;483;p9"/>
          <p:cNvGrpSpPr/>
          <p:nvPr/>
        </p:nvGrpSpPr>
        <p:grpSpPr>
          <a:xfrm rot="10800000">
            <a:off x="2426101" y="6115667"/>
            <a:ext cx="389367" cy="390100"/>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88" name="Google Shape;488;p9"/>
          <p:cNvGrpSpPr/>
          <p:nvPr/>
        </p:nvGrpSpPr>
        <p:grpSpPr>
          <a:xfrm rot="10800000">
            <a:off x="283367" y="6194067"/>
            <a:ext cx="233333" cy="233333"/>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93" name="Google Shape;493;p9"/>
          <p:cNvGrpSpPr/>
          <p:nvPr/>
        </p:nvGrpSpPr>
        <p:grpSpPr>
          <a:xfrm rot="10800000">
            <a:off x="640550" y="6469767"/>
            <a:ext cx="233351" cy="36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497" name="Google Shape;497;p9"/>
          <p:cNvGrpSpPr/>
          <p:nvPr/>
        </p:nvGrpSpPr>
        <p:grpSpPr>
          <a:xfrm rot="10800000">
            <a:off x="1405483" y="5198133"/>
            <a:ext cx="233351" cy="36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496067" y="2596896"/>
            <a:ext cx="3718400" cy="1816800"/>
          </a:xfrm>
          <a:prstGeom prst="rect">
            <a:avLst/>
          </a:prstGeom>
          <a:noFill/>
          <a:ln>
            <a:noFill/>
          </a:ln>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dk2"/>
              </a:buClr>
              <a:buSzPts val="1600"/>
              <a:buFont typeface="Barlow Semi Condensed"/>
              <a:buNone/>
              <a:defRPr sz="2133">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800800" y="463296"/>
            <a:ext cx="6596000" cy="7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787267" y="5787467"/>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10633" y="5776800"/>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575634" y="5578367"/>
            <a:ext cx="389367" cy="390100"/>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11" name="Google Shape;511;p10"/>
          <p:cNvGrpSpPr/>
          <p:nvPr/>
        </p:nvGrpSpPr>
        <p:grpSpPr>
          <a:xfrm>
            <a:off x="2195619" y="6155433"/>
            <a:ext cx="390815" cy="391184"/>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cxnSp>
        <p:nvCxnSpPr>
          <p:cNvPr id="518" name="Google Shape;518;p10"/>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10752367" y="702567"/>
            <a:ext cx="775733" cy="776467"/>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27" name="Google Shape;527;p10"/>
          <p:cNvGrpSpPr/>
          <p:nvPr/>
        </p:nvGrpSpPr>
        <p:grpSpPr>
          <a:xfrm>
            <a:off x="9378501" y="227834"/>
            <a:ext cx="389367" cy="390100"/>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32" name="Google Shape;532;p10"/>
          <p:cNvGrpSpPr/>
          <p:nvPr/>
        </p:nvGrpSpPr>
        <p:grpSpPr>
          <a:xfrm>
            <a:off x="11677267" y="306200"/>
            <a:ext cx="233333" cy="233333"/>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37" name="Google Shape;537;p10"/>
          <p:cNvGrpSpPr/>
          <p:nvPr/>
        </p:nvGrpSpPr>
        <p:grpSpPr>
          <a:xfrm>
            <a:off x="11320067" y="227833"/>
            <a:ext cx="233351" cy="36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grpSp>
        <p:nvGrpSpPr>
          <p:cNvPr id="541" name="Google Shape;541;p10"/>
          <p:cNvGrpSpPr/>
          <p:nvPr/>
        </p:nvGrpSpPr>
        <p:grpSpPr>
          <a:xfrm>
            <a:off x="10555134" y="1499467"/>
            <a:ext cx="233351" cy="36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000" y="702567"/>
            <a:ext cx="10262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95" r:id="rId14"/>
    <p:sldLayoutId id="2147483662" r:id="rId15"/>
    <p:sldLayoutId id="2147483663" r:id="rId16"/>
    <p:sldLayoutId id="2147483664" r:id="rId17"/>
    <p:sldLayoutId id="2147483665" r:id="rId18"/>
    <p:sldLayoutId id="2147483666" r:id="rId19"/>
    <p:sldLayoutId id="2147483667" r:id="rId20"/>
    <p:sldLayoutId id="2147483668" r:id="rId21"/>
    <p:sldLayoutId id="2147483696" r:id="rId22"/>
    <p:sldLayoutId id="2147483670" r:id="rId23"/>
    <p:sldLayoutId id="2147483671" r:id="rId24"/>
    <p:sldLayoutId id="2147483672" r:id="rId25"/>
    <p:sldLayoutId id="2147483697" r:id="rId26"/>
    <p:sldLayoutId id="2147483698" r:id="rId27"/>
    <p:sldLayoutId id="2147483699" r:id="rId28"/>
    <p:sldLayoutId id="2147483700" r:id="rId29"/>
    <p:sldLayoutId id="2147483701"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000" y="702567"/>
            <a:ext cx="10262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2" r:id="rId2"/>
    <p:sldLayoutId id="2147483693" r:id="rId3"/>
    <p:sldLayoutId id="2147483661" r:id="rId4"/>
    <p:sldLayoutId id="2147483669" r:id="rId5"/>
    <p:sldLayoutId id="2147483673" r:id="rId6"/>
    <p:sldLayoutId id="2147483674" r:id="rId7"/>
    <p:sldLayoutId id="2147483675" r:id="rId8"/>
    <p:sldLayoutId id="2147483676" r:id="rId9"/>
    <p:sldLayoutId id="2147483677" r:id="rId10"/>
    <p:sldLayoutId id="2147483702" r:id="rId11"/>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video" Target="https://www.youtube.com/embed/GSK5aqhtVAA?feature=oembed" TargetMode="Externa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8" Type="http://schemas.openxmlformats.org/officeDocument/2006/relationships/hyperlink" Target="https://aisel.aisnet.org/pacis2022/177/" TargetMode="External"/><Relationship Id="rId3" Type="http://schemas.openxmlformats.org/officeDocument/2006/relationships/hyperlink" Target="https://ssrn.com/abstract=3711188" TargetMode="External"/><Relationship Id="rId7" Type="http://schemas.openxmlformats.org/officeDocument/2006/relationships/hyperlink" Target="https://ieeexplore.ieee.org/document/8276172"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hyperlink" Target="https://studenthcmusedu-my.sharepoint.com/personal/19127041_student_hcmus_edu_vn/Documents/Quy%20m&#244;%20th&#7883;%20tr&#432;&#7901;ng%20e-commerce%20Vi&#7879;t%20Nam%20&#273;&#7841;t%2039%20t&#7881;%20USD%20v&#224;o%20n&#259;m%202025,%20t&#225;c%20gi&#7843;%20Linh%20Chi,%20tr&#237;ch%20t&#7915;%20b&#225;o%20Forbes%20Vi&#7879;t%20Nam" TargetMode="External"/><Relationship Id="rId5" Type="http://schemas.openxmlformats.org/officeDocument/2006/relationships/hyperlink" Target="https://wtocenter.vn/file/18855/bctmdt2022-final-pdf_08c88.pdf" TargetMode="External"/><Relationship Id="rId4" Type="http://schemas.openxmlformats.org/officeDocument/2006/relationships/hyperlink" Target="https://www.researchgate.net/publication/350416264_E-Commerce_industry_and_its_effect_on_the_world_today" TargetMode="External"/><Relationship Id="rId9" Type="http://schemas.openxmlformats.org/officeDocument/2006/relationships/hyperlink" Target="https://ieeexplore.ieee.org/document/7469113"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researchgate.net/publication/313787463_A_Survey_on_Recommendation_System" TargetMode="External"/><Relationship Id="rId3" Type="http://schemas.openxmlformats.org/officeDocument/2006/relationships/hyperlink" Target="https://ieeexplore.ieee.org/document/9832175" TargetMode="External"/><Relationship Id="rId7" Type="http://schemas.openxmlformats.org/officeDocument/2006/relationships/hyperlink" Target="https://asiasoft.com.vn/2022/03/17/saas-la-gi-viet-nam-da-phat-trien-mo-hinh-saas-nhu-the-nao/"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 Id="rId6" Type="http://schemas.openxmlformats.org/officeDocument/2006/relationships/hyperlink" Target="https://ieeexplore.ieee.org/document/5477498" TargetMode="External"/><Relationship Id="rId5" Type="http://schemas.openxmlformats.org/officeDocument/2006/relationships/hyperlink" Target="https://ieeexplore.ieee.org/document/8669948" TargetMode="External"/><Relationship Id="rId4" Type="http://schemas.openxmlformats.org/officeDocument/2006/relationships/hyperlink" Target="https://ieeexplore.ieee.org/abstract/document/4606146"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achinelearningcoban.com/2017/05/24/collaborativefiltering/" TargetMode="External"/><Relationship Id="rId2" Type="http://schemas.openxmlformats.org/officeDocument/2006/relationships/notesSlide" Target="../notesSlides/notesSlide35.xml"/><Relationship Id="rId1" Type="http://schemas.openxmlformats.org/officeDocument/2006/relationships/slideLayout" Target="../slideLayouts/slideLayout34.xml"/><Relationship Id="rId6" Type="http://schemas.openxmlformats.org/officeDocument/2006/relationships/hyperlink" Target="https://www.sciencedirect.com/science/article/abs/pii/S1077314216000527" TargetMode="External"/><Relationship Id="rId5" Type="http://schemas.openxmlformats.org/officeDocument/2006/relationships/hyperlink" Target="https://recostream.com/blog/amazon-recommendation-system" TargetMode="External"/><Relationship Id="rId4" Type="http://schemas.openxmlformats.org/officeDocument/2006/relationships/hyperlink" Target="https://machinelearningcoban.com/2017/05/17/contentbasedrecommendersy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6" name="Google Shape;46;p15">
            <a:extLst>
              <a:ext uri="{FF2B5EF4-FFF2-40B4-BE49-F238E27FC236}">
                <a16:creationId xmlns:a16="http://schemas.microsoft.com/office/drawing/2014/main" id="{8B62355B-0009-9CB3-AFFC-28887213252B}"/>
              </a:ext>
            </a:extLst>
          </p:cNvPr>
          <p:cNvSpPr txBox="1">
            <a:spLocks/>
          </p:cNvSpPr>
          <p:nvPr/>
        </p:nvSpPr>
        <p:spPr>
          <a:xfrm>
            <a:off x="648477" y="1647589"/>
            <a:ext cx="10895045" cy="1869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5200"/>
              <a:buFont typeface="Fjalla One"/>
              <a:buNone/>
              <a:defRPr sz="6933" b="0" i="0" u="none" strike="noStrike" cap="none">
                <a:solidFill>
                  <a:schemeClr val="dk2"/>
                </a:solidFill>
                <a:latin typeface="Fjalla One"/>
                <a:ea typeface="Fjalla One"/>
                <a:cs typeface="Fjalla One"/>
                <a:sym typeface="Fjalla One"/>
              </a:defRPr>
            </a:lvl1pPr>
            <a:lvl2pPr marR="0" lvl="1" algn="r" rtl="0">
              <a:lnSpc>
                <a:spcPct val="100000"/>
              </a:lnSpc>
              <a:spcBef>
                <a:spcPts val="0"/>
              </a:spcBef>
              <a:spcAft>
                <a:spcPts val="0"/>
              </a:spcAft>
              <a:buClr>
                <a:schemeClr val="dk2"/>
              </a:buClr>
              <a:buSzPts val="5200"/>
              <a:buFont typeface="Fjalla One"/>
              <a:buNone/>
              <a:defRPr sz="6933" b="0" i="0" u="none" strike="noStrike" cap="none">
                <a:solidFill>
                  <a:schemeClr val="dk2"/>
                </a:solidFill>
                <a:latin typeface="Fjalla One"/>
                <a:ea typeface="Fjalla One"/>
                <a:cs typeface="Fjalla One"/>
                <a:sym typeface="Fjalla One"/>
              </a:defRPr>
            </a:lvl2pPr>
            <a:lvl3pPr marR="0" lvl="2" algn="r" rtl="0">
              <a:lnSpc>
                <a:spcPct val="100000"/>
              </a:lnSpc>
              <a:spcBef>
                <a:spcPts val="0"/>
              </a:spcBef>
              <a:spcAft>
                <a:spcPts val="0"/>
              </a:spcAft>
              <a:buClr>
                <a:schemeClr val="dk2"/>
              </a:buClr>
              <a:buSzPts val="5200"/>
              <a:buFont typeface="Fjalla One"/>
              <a:buNone/>
              <a:defRPr sz="6933" b="0" i="0" u="none" strike="noStrike" cap="none">
                <a:solidFill>
                  <a:schemeClr val="dk2"/>
                </a:solidFill>
                <a:latin typeface="Fjalla One"/>
                <a:ea typeface="Fjalla One"/>
                <a:cs typeface="Fjalla One"/>
                <a:sym typeface="Fjalla One"/>
              </a:defRPr>
            </a:lvl3pPr>
            <a:lvl4pPr marR="0" lvl="3" algn="r" rtl="0">
              <a:lnSpc>
                <a:spcPct val="100000"/>
              </a:lnSpc>
              <a:spcBef>
                <a:spcPts val="0"/>
              </a:spcBef>
              <a:spcAft>
                <a:spcPts val="0"/>
              </a:spcAft>
              <a:buClr>
                <a:schemeClr val="dk2"/>
              </a:buClr>
              <a:buSzPts val="5200"/>
              <a:buFont typeface="Fjalla One"/>
              <a:buNone/>
              <a:defRPr sz="6933" b="0" i="0" u="none" strike="noStrike" cap="none">
                <a:solidFill>
                  <a:schemeClr val="dk2"/>
                </a:solidFill>
                <a:latin typeface="Fjalla One"/>
                <a:ea typeface="Fjalla One"/>
                <a:cs typeface="Fjalla One"/>
                <a:sym typeface="Fjalla One"/>
              </a:defRPr>
            </a:lvl4pPr>
            <a:lvl5pPr marR="0" lvl="4" algn="r" rtl="0">
              <a:lnSpc>
                <a:spcPct val="100000"/>
              </a:lnSpc>
              <a:spcBef>
                <a:spcPts val="0"/>
              </a:spcBef>
              <a:spcAft>
                <a:spcPts val="0"/>
              </a:spcAft>
              <a:buClr>
                <a:schemeClr val="dk2"/>
              </a:buClr>
              <a:buSzPts val="5200"/>
              <a:buFont typeface="Fjalla One"/>
              <a:buNone/>
              <a:defRPr sz="6933" b="0" i="0" u="none" strike="noStrike" cap="none">
                <a:solidFill>
                  <a:schemeClr val="dk2"/>
                </a:solidFill>
                <a:latin typeface="Fjalla One"/>
                <a:ea typeface="Fjalla One"/>
                <a:cs typeface="Fjalla One"/>
                <a:sym typeface="Fjalla One"/>
              </a:defRPr>
            </a:lvl5pPr>
            <a:lvl6pPr marR="0" lvl="5" algn="r" rtl="0">
              <a:lnSpc>
                <a:spcPct val="100000"/>
              </a:lnSpc>
              <a:spcBef>
                <a:spcPts val="0"/>
              </a:spcBef>
              <a:spcAft>
                <a:spcPts val="0"/>
              </a:spcAft>
              <a:buClr>
                <a:schemeClr val="dk2"/>
              </a:buClr>
              <a:buSzPts val="5200"/>
              <a:buFont typeface="Fjalla One"/>
              <a:buNone/>
              <a:defRPr sz="6933" b="0" i="0" u="none" strike="noStrike" cap="none">
                <a:solidFill>
                  <a:schemeClr val="dk2"/>
                </a:solidFill>
                <a:latin typeface="Fjalla One"/>
                <a:ea typeface="Fjalla One"/>
                <a:cs typeface="Fjalla One"/>
                <a:sym typeface="Fjalla One"/>
              </a:defRPr>
            </a:lvl6pPr>
            <a:lvl7pPr marR="0" lvl="6" algn="r" rtl="0">
              <a:lnSpc>
                <a:spcPct val="100000"/>
              </a:lnSpc>
              <a:spcBef>
                <a:spcPts val="0"/>
              </a:spcBef>
              <a:spcAft>
                <a:spcPts val="0"/>
              </a:spcAft>
              <a:buClr>
                <a:schemeClr val="dk2"/>
              </a:buClr>
              <a:buSzPts val="5200"/>
              <a:buFont typeface="Fjalla One"/>
              <a:buNone/>
              <a:defRPr sz="6933" b="0" i="0" u="none" strike="noStrike" cap="none">
                <a:solidFill>
                  <a:schemeClr val="dk2"/>
                </a:solidFill>
                <a:latin typeface="Fjalla One"/>
                <a:ea typeface="Fjalla One"/>
                <a:cs typeface="Fjalla One"/>
                <a:sym typeface="Fjalla One"/>
              </a:defRPr>
            </a:lvl7pPr>
            <a:lvl8pPr marR="0" lvl="7" algn="r" rtl="0">
              <a:lnSpc>
                <a:spcPct val="100000"/>
              </a:lnSpc>
              <a:spcBef>
                <a:spcPts val="0"/>
              </a:spcBef>
              <a:spcAft>
                <a:spcPts val="0"/>
              </a:spcAft>
              <a:buClr>
                <a:schemeClr val="dk2"/>
              </a:buClr>
              <a:buSzPts val="5200"/>
              <a:buFont typeface="Fjalla One"/>
              <a:buNone/>
              <a:defRPr sz="6933" b="0" i="0" u="none" strike="noStrike" cap="none">
                <a:solidFill>
                  <a:schemeClr val="dk2"/>
                </a:solidFill>
                <a:latin typeface="Fjalla One"/>
                <a:ea typeface="Fjalla One"/>
                <a:cs typeface="Fjalla One"/>
                <a:sym typeface="Fjalla One"/>
              </a:defRPr>
            </a:lvl8pPr>
            <a:lvl9pPr marR="0" lvl="8" algn="r" rtl="0">
              <a:lnSpc>
                <a:spcPct val="100000"/>
              </a:lnSpc>
              <a:spcBef>
                <a:spcPts val="0"/>
              </a:spcBef>
              <a:spcAft>
                <a:spcPts val="0"/>
              </a:spcAft>
              <a:buClr>
                <a:schemeClr val="dk2"/>
              </a:buClr>
              <a:buSzPts val="5200"/>
              <a:buFont typeface="Fjalla One"/>
              <a:buNone/>
              <a:defRPr sz="6933" b="0" i="0" u="none" strike="noStrike" cap="none">
                <a:solidFill>
                  <a:schemeClr val="dk2"/>
                </a:solidFill>
                <a:latin typeface="Fjalla One"/>
                <a:ea typeface="Fjalla One"/>
                <a:cs typeface="Fjalla One"/>
                <a:sym typeface="Fjalla One"/>
              </a:defRPr>
            </a:lvl9pPr>
          </a:lstStyle>
          <a:p>
            <a:pPr algn="ctr"/>
            <a:r>
              <a:rPr lang="vi-VN" sz="4800" kern="0">
                <a:latin typeface="iCiel Cadena"/>
              </a:rPr>
              <a:t>Hệ thống gợi ý sản phẩm </a:t>
            </a:r>
            <a:endParaRPr lang="en-US" sz="7200">
              <a:latin typeface="iCiel Cadena"/>
            </a:endParaRPr>
          </a:p>
          <a:p>
            <a:pPr algn="ctr"/>
            <a:r>
              <a:rPr lang="vi-VN" sz="4800" kern="0">
                <a:latin typeface="iCiel Cadena"/>
              </a:rPr>
              <a:t>dựa trên dịch vụ tương tác </a:t>
            </a:r>
            <a:endParaRPr lang="vi-VN" sz="7200">
              <a:latin typeface="iCiel Cadena"/>
            </a:endParaRPr>
          </a:p>
          <a:p>
            <a:pPr algn="ctr"/>
            <a:r>
              <a:rPr lang="vi-VN" sz="4800" kern="0">
                <a:latin typeface="iCiel Cadena"/>
              </a:rPr>
              <a:t>cho doanh nghiệp vừa và nhỏ</a:t>
            </a:r>
            <a:endParaRPr lang="vi-VN" sz="7200">
              <a:latin typeface="iCiel Cadena"/>
            </a:endParaRPr>
          </a:p>
        </p:txBody>
      </p:sp>
      <p:sp>
        <p:nvSpPr>
          <p:cNvPr id="7" name="Google Shape;47;p15">
            <a:extLst>
              <a:ext uri="{FF2B5EF4-FFF2-40B4-BE49-F238E27FC236}">
                <a16:creationId xmlns:a16="http://schemas.microsoft.com/office/drawing/2014/main" id="{B39FC33B-694F-8382-8339-D0EE78058E7F}"/>
              </a:ext>
            </a:extLst>
          </p:cNvPr>
          <p:cNvSpPr txBox="1">
            <a:spLocks/>
          </p:cNvSpPr>
          <p:nvPr/>
        </p:nvSpPr>
        <p:spPr>
          <a:xfrm>
            <a:off x="6994247" y="4348065"/>
            <a:ext cx="5087600" cy="16930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609585" marR="0" lvl="0" indent="-406390" algn="l" rtl="0">
              <a:lnSpc>
                <a:spcPct val="100000"/>
              </a:lnSpc>
              <a:spcBef>
                <a:spcPts val="0"/>
              </a:spcBef>
              <a:spcAft>
                <a:spcPts val="0"/>
              </a:spcAft>
              <a:buClr>
                <a:srgbClr val="000000"/>
              </a:buClr>
              <a:buSzPts val="1200"/>
              <a:buFont typeface="Arial"/>
              <a:buAutoNum type="arabicPeriod"/>
              <a:defRPr sz="1867" b="0" i="0" u="none" strike="noStrike" cap="none">
                <a:solidFill>
                  <a:srgbClr val="000000"/>
                </a:solidFill>
                <a:latin typeface="Arial"/>
                <a:ea typeface="Arial"/>
                <a:cs typeface="Arial"/>
                <a:sym typeface="Arial"/>
              </a:defRPr>
            </a:lvl1pPr>
            <a:lvl2pPr marL="1219170" marR="0" lvl="1" indent="-406390" algn="l" rtl="0">
              <a:lnSpc>
                <a:spcPct val="100000"/>
              </a:lnSpc>
              <a:spcBef>
                <a:spcPts val="0"/>
              </a:spcBef>
              <a:spcAft>
                <a:spcPts val="0"/>
              </a:spcAft>
              <a:buClr>
                <a:srgbClr val="000000"/>
              </a:buClr>
              <a:buSzPts val="1200"/>
              <a:buFont typeface="Arial"/>
              <a:buAutoNum type="alphaLcPeriod"/>
              <a:defRPr sz="1867" b="0" i="0" u="none" strike="noStrike" cap="none">
                <a:solidFill>
                  <a:srgbClr val="000000"/>
                </a:solidFill>
                <a:latin typeface="Arial"/>
                <a:ea typeface="Arial"/>
                <a:cs typeface="Arial"/>
                <a:sym typeface="Arial"/>
              </a:defRPr>
            </a:lvl2pPr>
            <a:lvl3pPr marL="1828754" marR="0" lvl="2" indent="-406390" algn="l" rtl="0">
              <a:lnSpc>
                <a:spcPct val="100000"/>
              </a:lnSpc>
              <a:spcBef>
                <a:spcPts val="0"/>
              </a:spcBef>
              <a:spcAft>
                <a:spcPts val="0"/>
              </a:spcAft>
              <a:buClr>
                <a:srgbClr val="000000"/>
              </a:buClr>
              <a:buSzPts val="1200"/>
              <a:buFont typeface="Arial"/>
              <a:buAutoNum type="romanLcPeriod"/>
              <a:defRPr sz="1867" b="0" i="0" u="none" strike="noStrike" cap="none">
                <a:solidFill>
                  <a:srgbClr val="000000"/>
                </a:solidFill>
                <a:latin typeface="Arial"/>
                <a:ea typeface="Arial"/>
                <a:cs typeface="Arial"/>
                <a:sym typeface="Arial"/>
              </a:defRPr>
            </a:lvl3pPr>
            <a:lvl4pPr marL="2438339" marR="0" lvl="3" indent="-406390" algn="l" rtl="0">
              <a:lnSpc>
                <a:spcPct val="100000"/>
              </a:lnSpc>
              <a:spcBef>
                <a:spcPts val="0"/>
              </a:spcBef>
              <a:spcAft>
                <a:spcPts val="0"/>
              </a:spcAft>
              <a:buClr>
                <a:srgbClr val="000000"/>
              </a:buClr>
              <a:buSzPts val="1200"/>
              <a:buFont typeface="Arial"/>
              <a:buAutoNum type="arabicPeriod"/>
              <a:defRPr sz="1867" b="0" i="0" u="none" strike="noStrike" cap="none">
                <a:solidFill>
                  <a:srgbClr val="000000"/>
                </a:solidFill>
                <a:latin typeface="Arial"/>
                <a:ea typeface="Arial"/>
                <a:cs typeface="Arial"/>
                <a:sym typeface="Arial"/>
              </a:defRPr>
            </a:lvl4pPr>
            <a:lvl5pPr marL="3047924" marR="0" lvl="4" indent="-406390" algn="l" rtl="0">
              <a:lnSpc>
                <a:spcPct val="100000"/>
              </a:lnSpc>
              <a:spcBef>
                <a:spcPts val="0"/>
              </a:spcBef>
              <a:spcAft>
                <a:spcPts val="0"/>
              </a:spcAft>
              <a:buClr>
                <a:srgbClr val="000000"/>
              </a:buClr>
              <a:buSzPts val="1200"/>
              <a:buFont typeface="Arial"/>
              <a:buAutoNum type="alphaLcPeriod"/>
              <a:defRPr sz="1867" b="0" i="0" u="none" strike="noStrike" cap="none">
                <a:solidFill>
                  <a:srgbClr val="000000"/>
                </a:solidFill>
                <a:latin typeface="Arial"/>
                <a:ea typeface="Arial"/>
                <a:cs typeface="Arial"/>
                <a:sym typeface="Arial"/>
              </a:defRPr>
            </a:lvl5pPr>
            <a:lvl6pPr marL="3657509" marR="0" lvl="5" indent="-406390" algn="l" rtl="0">
              <a:lnSpc>
                <a:spcPct val="100000"/>
              </a:lnSpc>
              <a:spcBef>
                <a:spcPts val="0"/>
              </a:spcBef>
              <a:spcAft>
                <a:spcPts val="0"/>
              </a:spcAft>
              <a:buClr>
                <a:srgbClr val="000000"/>
              </a:buClr>
              <a:buSzPts val="1200"/>
              <a:buFont typeface="Arial"/>
              <a:buAutoNum type="romanLcPeriod"/>
              <a:defRPr sz="1867" b="0" i="0" u="none" strike="noStrike" cap="none">
                <a:solidFill>
                  <a:srgbClr val="000000"/>
                </a:solidFill>
                <a:latin typeface="Arial"/>
                <a:ea typeface="Arial"/>
                <a:cs typeface="Arial"/>
                <a:sym typeface="Arial"/>
              </a:defRPr>
            </a:lvl6pPr>
            <a:lvl7pPr marL="4267093" marR="0" lvl="6" indent="-406390" algn="l" rtl="0">
              <a:lnSpc>
                <a:spcPct val="100000"/>
              </a:lnSpc>
              <a:spcBef>
                <a:spcPts val="0"/>
              </a:spcBef>
              <a:spcAft>
                <a:spcPts val="0"/>
              </a:spcAft>
              <a:buClr>
                <a:srgbClr val="000000"/>
              </a:buClr>
              <a:buSzPts val="1200"/>
              <a:buFont typeface="Arial"/>
              <a:buAutoNum type="arabicPeriod"/>
              <a:defRPr sz="1867" b="0" i="0" u="none" strike="noStrike" cap="none">
                <a:solidFill>
                  <a:srgbClr val="000000"/>
                </a:solidFill>
                <a:latin typeface="Arial"/>
                <a:ea typeface="Arial"/>
                <a:cs typeface="Arial"/>
                <a:sym typeface="Arial"/>
              </a:defRPr>
            </a:lvl7pPr>
            <a:lvl8pPr marL="4876678" marR="0" lvl="7" indent="-406390" algn="l" rtl="0">
              <a:lnSpc>
                <a:spcPct val="100000"/>
              </a:lnSpc>
              <a:spcBef>
                <a:spcPts val="0"/>
              </a:spcBef>
              <a:spcAft>
                <a:spcPts val="0"/>
              </a:spcAft>
              <a:buClr>
                <a:srgbClr val="000000"/>
              </a:buClr>
              <a:buSzPts val="1200"/>
              <a:buFont typeface="Arial"/>
              <a:buAutoNum type="alphaLcPeriod"/>
              <a:defRPr sz="1867" b="0" i="0" u="none" strike="noStrike" cap="none">
                <a:solidFill>
                  <a:srgbClr val="000000"/>
                </a:solidFill>
                <a:latin typeface="Arial"/>
                <a:ea typeface="Arial"/>
                <a:cs typeface="Arial"/>
                <a:sym typeface="Arial"/>
              </a:defRPr>
            </a:lvl8pPr>
            <a:lvl9pPr marL="5486263" marR="0" lvl="8" indent="-406390" algn="l" rtl="0">
              <a:lnSpc>
                <a:spcPct val="100000"/>
              </a:lnSpc>
              <a:spcBef>
                <a:spcPts val="0"/>
              </a:spcBef>
              <a:spcAft>
                <a:spcPts val="0"/>
              </a:spcAft>
              <a:buClr>
                <a:srgbClr val="000000"/>
              </a:buClr>
              <a:buSzPts val="1200"/>
              <a:buFont typeface="Arial"/>
              <a:buAutoNum type="romanLcPeriod"/>
              <a:defRPr sz="1867" b="0" i="0" u="none" strike="noStrike" cap="none">
                <a:solidFill>
                  <a:srgbClr val="000000"/>
                </a:solidFill>
                <a:latin typeface="Arial"/>
                <a:ea typeface="Arial"/>
                <a:cs typeface="Arial"/>
                <a:sym typeface="Arial"/>
              </a:defRPr>
            </a:lvl9pPr>
          </a:lstStyle>
          <a:p>
            <a:pPr marL="0" indent="0">
              <a:buFont typeface="Arial"/>
              <a:buNone/>
            </a:pPr>
            <a:r>
              <a:rPr lang="vi-VN" b="1" kern="0"/>
              <a:t>Sinh viên thực hiện:</a:t>
            </a:r>
          </a:p>
          <a:p>
            <a:pPr marL="0" indent="0">
              <a:buFont typeface="Arial"/>
              <a:buNone/>
            </a:pPr>
            <a:r>
              <a:rPr lang="vi-VN" kern="0"/>
              <a:t>Lê Thị Phương Linh – 19127041</a:t>
            </a:r>
          </a:p>
          <a:p>
            <a:pPr marL="0" indent="0">
              <a:buFont typeface="Arial"/>
              <a:buNone/>
            </a:pPr>
            <a:r>
              <a:rPr lang="vi-VN" kern="0"/>
              <a:t>Bùi Đăng Khoa - 19127645</a:t>
            </a:r>
          </a:p>
        </p:txBody>
      </p:sp>
      <p:sp>
        <p:nvSpPr>
          <p:cNvPr id="8" name="Google Shape;47;p15">
            <a:extLst>
              <a:ext uri="{FF2B5EF4-FFF2-40B4-BE49-F238E27FC236}">
                <a16:creationId xmlns:a16="http://schemas.microsoft.com/office/drawing/2014/main" id="{459572F4-0189-3D84-4F61-774EF6CB93FE}"/>
              </a:ext>
            </a:extLst>
          </p:cNvPr>
          <p:cNvSpPr txBox="1">
            <a:spLocks/>
          </p:cNvSpPr>
          <p:nvPr/>
        </p:nvSpPr>
        <p:spPr>
          <a:xfrm>
            <a:off x="3552200" y="348087"/>
            <a:ext cx="5087600" cy="468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lgn="ctr"/>
            <a:r>
              <a:rPr lang="en-US" kern="0"/>
              <a:t>TRƯỜNG ĐẠI HỌC KHOA HỌC TỰ NHIÊN</a:t>
            </a:r>
          </a:p>
          <a:p>
            <a:pPr marL="0" indent="0" algn="ctr"/>
            <a:r>
              <a:rPr lang="en-US" kern="0"/>
              <a:t>KHOA CÔNG NGHỆ THÔNG TIN</a:t>
            </a:r>
          </a:p>
          <a:p>
            <a:pPr marL="0" indent="0" algn="ctr"/>
            <a:r>
              <a:rPr lang="en-US" kern="0"/>
              <a:t>CHUYÊN NGÀNH HỆ THỐNG THÔNG TIN</a:t>
            </a:r>
            <a:endParaRPr lang="vi-VN" kern="0"/>
          </a:p>
        </p:txBody>
      </p:sp>
      <p:sp>
        <p:nvSpPr>
          <p:cNvPr id="9" name="Google Shape;47;p15">
            <a:extLst>
              <a:ext uri="{FF2B5EF4-FFF2-40B4-BE49-F238E27FC236}">
                <a16:creationId xmlns:a16="http://schemas.microsoft.com/office/drawing/2014/main" id="{0A78C88D-D48C-E873-07DC-13149E5225B4}"/>
              </a:ext>
            </a:extLst>
          </p:cNvPr>
          <p:cNvSpPr txBox="1">
            <a:spLocks/>
          </p:cNvSpPr>
          <p:nvPr/>
        </p:nvSpPr>
        <p:spPr>
          <a:xfrm>
            <a:off x="1147063" y="4348065"/>
            <a:ext cx="5087600" cy="16930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b="1" kern="0" err="1"/>
              <a:t>Giảng</a:t>
            </a:r>
            <a:r>
              <a:rPr lang="en-US" b="1" kern="0"/>
              <a:t> </a:t>
            </a:r>
            <a:r>
              <a:rPr lang="en-US" b="1" kern="0" err="1"/>
              <a:t>viên</a:t>
            </a:r>
            <a:r>
              <a:rPr lang="en-US" b="1" kern="0"/>
              <a:t> </a:t>
            </a:r>
            <a:r>
              <a:rPr lang="en-US" b="1" kern="0" err="1"/>
              <a:t>hướng</a:t>
            </a:r>
            <a:r>
              <a:rPr lang="en-US" b="1" kern="0"/>
              <a:t> </a:t>
            </a:r>
            <a:r>
              <a:rPr lang="en-US" b="1" kern="0" err="1"/>
              <a:t>dẫn</a:t>
            </a:r>
            <a:r>
              <a:rPr lang="vi-VN" b="1" kern="0"/>
              <a:t>:</a:t>
            </a:r>
          </a:p>
          <a:p>
            <a:pPr marL="0" indent="0"/>
            <a:r>
              <a:rPr lang="en-US" kern="0"/>
              <a:t>TS. </a:t>
            </a:r>
            <a:r>
              <a:rPr lang="en-US" kern="0" err="1"/>
              <a:t>Phạm</a:t>
            </a:r>
            <a:r>
              <a:rPr lang="en-US" kern="0"/>
              <a:t> Nguyễn </a:t>
            </a:r>
            <a:r>
              <a:rPr lang="en-US" kern="0" err="1"/>
              <a:t>Cương</a:t>
            </a:r>
            <a:endParaRPr lang="en-US" kern="0"/>
          </a:p>
          <a:p>
            <a:pPr marL="0" indent="0"/>
            <a:r>
              <a:rPr lang="en-US" kern="0"/>
              <a:t>TS. Vũ Thị </a:t>
            </a:r>
            <a:r>
              <a:rPr lang="en-US" kern="0" err="1"/>
              <a:t>Mỹ</a:t>
            </a:r>
            <a:r>
              <a:rPr lang="en-US" kern="0"/>
              <a:t> </a:t>
            </a:r>
            <a:r>
              <a:rPr lang="en-US" kern="0" err="1"/>
              <a:t>Hằng</a:t>
            </a:r>
            <a:endParaRPr lang="vi-VN" kern="0"/>
          </a:p>
        </p:txBody>
      </p:sp>
      <p:sp>
        <p:nvSpPr>
          <p:cNvPr id="3" name="Google Shape;47;p15">
            <a:extLst>
              <a:ext uri="{FF2B5EF4-FFF2-40B4-BE49-F238E27FC236}">
                <a16:creationId xmlns:a16="http://schemas.microsoft.com/office/drawing/2014/main" id="{F5A46B97-6302-FEBE-9C35-C2B0BBAAA364}"/>
              </a:ext>
            </a:extLst>
          </p:cNvPr>
          <p:cNvSpPr txBox="1">
            <a:spLocks/>
          </p:cNvSpPr>
          <p:nvPr/>
        </p:nvSpPr>
        <p:spPr>
          <a:xfrm>
            <a:off x="1147063" y="6189850"/>
            <a:ext cx="3701708"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1850" kern="0" dirty="0"/>
              <a:t>TP </a:t>
            </a:r>
            <a:r>
              <a:rPr lang="en-US" sz="1850" kern="0" dirty="0" err="1"/>
              <a:t>Hồ</a:t>
            </a:r>
            <a:r>
              <a:rPr lang="en-US" sz="1850" kern="0" dirty="0"/>
              <a:t> Chí Minh, 05/04/2023</a:t>
            </a:r>
            <a:endParaRPr lang="vi-VN" kern="0" dirty="0"/>
          </a:p>
        </p:txBody>
      </p:sp>
    </p:spTree>
    <p:extLst>
      <p:ext uri="{BB962C8B-B14F-4D97-AF65-F5344CB8AC3E}">
        <p14:creationId xmlns:p14="http://schemas.microsoft.com/office/powerpoint/2010/main" val="565324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02</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21934" y="343471"/>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Nền tảng lý thuyết</a:t>
            </a:r>
            <a:endParaRPr sz="3500" b="1">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DE3E0B3D-566F-C8BB-B3AF-4837A877CEA1}"/>
              </a:ext>
            </a:extLst>
          </p:cNvPr>
          <p:cNvSpPr txBox="1">
            <a:spLocks/>
          </p:cNvSpPr>
          <p:nvPr/>
        </p:nvSpPr>
        <p:spPr>
          <a:xfrm>
            <a:off x="2721934" y="1064113"/>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err="1">
                <a:solidFill>
                  <a:schemeClr val="tx1"/>
                </a:solidFill>
                <a:latin typeface="iCiel Cadena" panose="02000503000000020004" pitchFamily="50" charset="0"/>
              </a:rPr>
              <a:t>Các</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thuật</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toán</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gợi</a:t>
            </a:r>
            <a:r>
              <a:rPr lang="en-US" sz="2500" kern="0">
                <a:solidFill>
                  <a:schemeClr val="tx1"/>
                </a:solidFill>
                <a:latin typeface="iCiel Cadena" panose="02000503000000020004" pitchFamily="50" charset="0"/>
              </a:rPr>
              <a:t> ý</a:t>
            </a:r>
          </a:p>
        </p:txBody>
      </p:sp>
      <p:pic>
        <p:nvPicPr>
          <p:cNvPr id="3" name="Picture 2" descr="Diagram&#10;&#10;Description automatically generated">
            <a:extLst>
              <a:ext uri="{FF2B5EF4-FFF2-40B4-BE49-F238E27FC236}">
                <a16:creationId xmlns:a16="http://schemas.microsoft.com/office/drawing/2014/main" id="{F467AC9D-D91B-7E46-B57C-E2BDB42E5368}"/>
              </a:ext>
            </a:extLst>
          </p:cNvPr>
          <p:cNvPicPr>
            <a:picLocks noChangeAspect="1"/>
          </p:cNvPicPr>
          <p:nvPr/>
        </p:nvPicPr>
        <p:blipFill>
          <a:blip r:embed="rId3"/>
          <a:stretch>
            <a:fillRect/>
          </a:stretch>
        </p:blipFill>
        <p:spPr>
          <a:xfrm>
            <a:off x="1324709" y="1784755"/>
            <a:ext cx="9542582" cy="3768767"/>
          </a:xfrm>
          <a:prstGeom prst="rect">
            <a:avLst/>
          </a:prstGeom>
        </p:spPr>
      </p:pic>
      <p:sp>
        <p:nvSpPr>
          <p:cNvPr id="7" name="TextBox 6">
            <a:extLst>
              <a:ext uri="{FF2B5EF4-FFF2-40B4-BE49-F238E27FC236}">
                <a16:creationId xmlns:a16="http://schemas.microsoft.com/office/drawing/2014/main" id="{F2522BBC-7ECE-8AD4-4272-7B9EBF2B8567}"/>
              </a:ext>
            </a:extLst>
          </p:cNvPr>
          <p:cNvSpPr txBox="1"/>
          <p:nvPr/>
        </p:nvSpPr>
        <p:spPr>
          <a:xfrm>
            <a:off x="3850079" y="5807668"/>
            <a:ext cx="5118709" cy="369332"/>
          </a:xfrm>
          <a:prstGeom prst="rect">
            <a:avLst/>
          </a:prstGeom>
          <a:noFill/>
        </p:spPr>
        <p:txBody>
          <a:bodyPr wrap="none" lIns="91440" tIns="45720" rIns="91440" bIns="45720" rtlCol="0" anchor="t">
            <a:spAutoFit/>
          </a:bodyPr>
          <a:lstStyle/>
          <a:p>
            <a:r>
              <a:rPr lang="en-US"/>
              <a:t>Hình 1. </a:t>
            </a:r>
            <a:r>
              <a:rPr lang="en-US" err="1"/>
              <a:t>Phân</a:t>
            </a:r>
            <a:r>
              <a:rPr lang="en-US"/>
              <a:t> </a:t>
            </a:r>
            <a:r>
              <a:rPr lang="en-US" err="1"/>
              <a:t>loại</a:t>
            </a:r>
            <a:r>
              <a:rPr lang="en-US"/>
              <a:t> </a:t>
            </a:r>
            <a:r>
              <a:rPr lang="en-US" err="1"/>
              <a:t>các</a:t>
            </a:r>
            <a:r>
              <a:rPr lang="en-US"/>
              <a:t> </a:t>
            </a:r>
            <a:r>
              <a:rPr lang="en-US" err="1"/>
              <a:t>thuật</a:t>
            </a:r>
            <a:r>
              <a:rPr lang="en-US"/>
              <a:t> </a:t>
            </a:r>
            <a:r>
              <a:rPr lang="en-US" err="1"/>
              <a:t>toán</a:t>
            </a:r>
            <a:r>
              <a:rPr lang="en-US"/>
              <a:t> </a:t>
            </a:r>
            <a:r>
              <a:rPr lang="en-US" err="1"/>
              <a:t>gợi</a:t>
            </a:r>
            <a:r>
              <a:rPr lang="en-US"/>
              <a:t> ý </a:t>
            </a:r>
            <a:r>
              <a:rPr lang="en-US" err="1"/>
              <a:t>sản</a:t>
            </a:r>
            <a:r>
              <a:rPr lang="en-US"/>
              <a:t> </a:t>
            </a:r>
            <a:r>
              <a:rPr lang="en-US" err="1"/>
              <a:t>phẩm</a:t>
            </a:r>
            <a:endParaRPr lang="en-US"/>
          </a:p>
        </p:txBody>
      </p:sp>
      <p:sp>
        <p:nvSpPr>
          <p:cNvPr id="8" name="Google Shape;47;p15">
            <a:extLst>
              <a:ext uri="{FF2B5EF4-FFF2-40B4-BE49-F238E27FC236}">
                <a16:creationId xmlns:a16="http://schemas.microsoft.com/office/drawing/2014/main" id="{DB142837-E817-78A5-0919-8A26FA36E6A4}"/>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10</a:t>
            </a:r>
            <a:endParaRPr lang="vi-VN" sz="2000" kern="0"/>
          </a:p>
        </p:txBody>
      </p:sp>
    </p:spTree>
    <p:extLst>
      <p:ext uri="{BB962C8B-B14F-4D97-AF65-F5344CB8AC3E}">
        <p14:creationId xmlns:p14="http://schemas.microsoft.com/office/powerpoint/2010/main" val="238927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pic>
        <p:nvPicPr>
          <p:cNvPr id="5" name="Picture 5" descr="Shape, circle&#10;&#10;Description automatically generated">
            <a:extLst>
              <a:ext uri="{FF2B5EF4-FFF2-40B4-BE49-F238E27FC236}">
                <a16:creationId xmlns:a16="http://schemas.microsoft.com/office/drawing/2014/main" id="{2C3CA183-B0BE-4E7C-B3F6-EDE63622D9CA}"/>
              </a:ext>
            </a:extLst>
          </p:cNvPr>
          <p:cNvPicPr>
            <a:picLocks noChangeAspect="1"/>
          </p:cNvPicPr>
          <p:nvPr/>
        </p:nvPicPr>
        <p:blipFill>
          <a:blip r:embed="rId3"/>
          <a:stretch>
            <a:fillRect/>
          </a:stretch>
        </p:blipFill>
        <p:spPr>
          <a:xfrm>
            <a:off x="5928547" y="1394213"/>
            <a:ext cx="6261570" cy="4220093"/>
          </a:xfrm>
          <a:prstGeom prst="rect">
            <a:avLst/>
          </a:prstGeom>
        </p:spPr>
      </p:pic>
      <p:grpSp>
        <p:nvGrpSpPr>
          <p:cNvPr id="2106" name="Google Shape;2106;p37"/>
          <p:cNvGrpSpPr/>
          <p:nvPr/>
        </p:nvGrpSpPr>
        <p:grpSpPr>
          <a:xfrm>
            <a:off x="885882" y="751188"/>
            <a:ext cx="846800" cy="97952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grpSp>
      </p:grpSp>
      <p:grpSp>
        <p:nvGrpSpPr>
          <p:cNvPr id="2114" name="Google Shape;2114;p37"/>
          <p:cNvGrpSpPr/>
          <p:nvPr/>
        </p:nvGrpSpPr>
        <p:grpSpPr>
          <a:xfrm>
            <a:off x="885882" y="2116012"/>
            <a:ext cx="846800" cy="977988"/>
            <a:chOff x="731647" y="1650460"/>
            <a:chExt cx="635100" cy="733491"/>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grpSp>
      </p:grpSp>
      <p:grpSp>
        <p:nvGrpSpPr>
          <p:cNvPr id="2122" name="Google Shape;2122;p37"/>
          <p:cNvGrpSpPr/>
          <p:nvPr/>
        </p:nvGrpSpPr>
        <p:grpSpPr>
          <a:xfrm>
            <a:off x="885882" y="3482077"/>
            <a:ext cx="846800" cy="979977"/>
            <a:chOff x="731647" y="2728277"/>
            <a:chExt cx="635100" cy="734983"/>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grpSp>
      </p:grpSp>
      <p:grpSp>
        <p:nvGrpSpPr>
          <p:cNvPr id="2130" name="Google Shape;2130;p37"/>
          <p:cNvGrpSpPr/>
          <p:nvPr/>
        </p:nvGrpSpPr>
        <p:grpSpPr>
          <a:xfrm>
            <a:off x="885882" y="4848919"/>
            <a:ext cx="846800" cy="979605"/>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121900" tIns="121900" rIns="121900" bIns="121900" anchor="ctr" anchorCtr="0">
                <a:noAutofit/>
              </a:bodyPr>
              <a:lstStyle/>
              <a:p>
                <a:endParaRPr sz="2533">
                  <a:solidFill>
                    <a:srgbClr val="595959"/>
                  </a:solidFill>
                </a:endParaRPr>
              </a:p>
            </p:txBody>
          </p:sp>
        </p:grpSp>
      </p:grpSp>
      <p:sp>
        <p:nvSpPr>
          <p:cNvPr id="2140" name="Google Shape;2140;p37"/>
          <p:cNvSpPr txBox="1">
            <a:spLocks noGrp="1"/>
          </p:cNvSpPr>
          <p:nvPr>
            <p:ph type="subTitle" idx="1"/>
          </p:nvPr>
        </p:nvSpPr>
        <p:spPr>
          <a:xfrm>
            <a:off x="2129297" y="822856"/>
            <a:ext cx="2376726" cy="512000"/>
          </a:xfrm>
          <a:prstGeom prst="rect">
            <a:avLst/>
          </a:prstGeom>
        </p:spPr>
        <p:txBody>
          <a:bodyPr spcFirstLastPara="1" wrap="square" lIns="121900" tIns="121900" rIns="121900" bIns="121900" anchor="t" anchorCtr="0">
            <a:noAutofit/>
          </a:bodyPr>
          <a:lstStyle/>
          <a:p>
            <a:pPr>
              <a:lnSpc>
                <a:spcPct val="115000"/>
              </a:lnSpc>
            </a:pPr>
            <a:r>
              <a:rPr lang="en" err="1"/>
              <a:t>Khảo</a:t>
            </a:r>
            <a:r>
              <a:rPr lang="en"/>
              <a:t> </a:t>
            </a:r>
            <a:r>
              <a:rPr lang="en" err="1"/>
              <a:t>sát</a:t>
            </a:r>
            <a:r>
              <a:rPr lang="en"/>
              <a:t> </a:t>
            </a:r>
            <a:r>
              <a:rPr lang="en" err="1"/>
              <a:t>thực</a:t>
            </a:r>
            <a:r>
              <a:rPr lang="en"/>
              <a:t> </a:t>
            </a:r>
            <a:r>
              <a:rPr lang="en" err="1"/>
              <a:t>tế</a:t>
            </a:r>
            <a:endParaRPr err="1"/>
          </a:p>
        </p:txBody>
      </p:sp>
      <p:sp>
        <p:nvSpPr>
          <p:cNvPr id="2141" name="Google Shape;2141;p37"/>
          <p:cNvSpPr txBox="1">
            <a:spLocks noGrp="1"/>
          </p:cNvSpPr>
          <p:nvPr>
            <p:ph type="subTitle" idx="3"/>
          </p:nvPr>
        </p:nvSpPr>
        <p:spPr>
          <a:xfrm>
            <a:off x="2129297" y="2270228"/>
            <a:ext cx="3486800" cy="483778"/>
          </a:xfrm>
          <a:prstGeom prst="rect">
            <a:avLst/>
          </a:prstGeom>
        </p:spPr>
        <p:txBody>
          <a:bodyPr spcFirstLastPara="1" wrap="square" lIns="121900" tIns="121900" rIns="121900" bIns="121900" anchor="t" anchorCtr="0">
            <a:noAutofit/>
          </a:bodyPr>
          <a:lstStyle/>
          <a:p>
            <a:pPr>
              <a:lnSpc>
                <a:spcPct val="115000"/>
              </a:lnSpc>
            </a:pPr>
            <a:r>
              <a:rPr lang="en"/>
              <a:t>Use cases</a:t>
            </a:r>
          </a:p>
        </p:txBody>
      </p:sp>
      <p:sp>
        <p:nvSpPr>
          <p:cNvPr id="2143" name="Google Shape;2143;p37"/>
          <p:cNvSpPr txBox="1">
            <a:spLocks noGrp="1"/>
          </p:cNvSpPr>
          <p:nvPr>
            <p:ph type="subTitle" idx="5"/>
          </p:nvPr>
        </p:nvSpPr>
        <p:spPr>
          <a:xfrm>
            <a:off x="2129297" y="3181294"/>
            <a:ext cx="3486800" cy="512000"/>
          </a:xfrm>
          <a:prstGeom prst="rect">
            <a:avLst/>
          </a:prstGeom>
        </p:spPr>
        <p:txBody>
          <a:bodyPr spcFirstLastPara="1" wrap="square" lIns="121900" tIns="121900" rIns="121900" bIns="121900" anchor="t" anchorCtr="0">
            <a:noAutofit/>
          </a:bodyPr>
          <a:lstStyle/>
          <a:p>
            <a:pPr>
              <a:lnSpc>
                <a:spcPct val="115000"/>
              </a:lnSpc>
            </a:pPr>
            <a:r>
              <a:rPr lang="en" err="1"/>
              <a:t>Kiến</a:t>
            </a:r>
            <a:r>
              <a:rPr lang="en"/>
              <a:t> </a:t>
            </a:r>
            <a:r>
              <a:rPr lang="en" err="1"/>
              <a:t>trúc</a:t>
            </a:r>
            <a:r>
              <a:rPr lang="en"/>
              <a:t> </a:t>
            </a:r>
            <a:r>
              <a:rPr lang="en" err="1"/>
              <a:t>hệ</a:t>
            </a:r>
            <a:r>
              <a:rPr lang="en"/>
              <a:t> </a:t>
            </a:r>
            <a:r>
              <a:rPr lang="en" err="1"/>
              <a:t>thống</a:t>
            </a:r>
          </a:p>
        </p:txBody>
      </p:sp>
      <p:sp>
        <p:nvSpPr>
          <p:cNvPr id="2145" name="Google Shape;2145;p37"/>
          <p:cNvSpPr txBox="1">
            <a:spLocks noGrp="1"/>
          </p:cNvSpPr>
          <p:nvPr>
            <p:ph type="subTitle" idx="7"/>
          </p:nvPr>
        </p:nvSpPr>
        <p:spPr>
          <a:xfrm>
            <a:off x="2129296" y="5031649"/>
            <a:ext cx="5044013" cy="512000"/>
          </a:xfrm>
          <a:prstGeom prst="rect">
            <a:avLst/>
          </a:prstGeom>
        </p:spPr>
        <p:txBody>
          <a:bodyPr spcFirstLastPara="1" wrap="square" lIns="121900" tIns="121900" rIns="121900" bIns="121900" anchor="t" anchorCtr="0">
            <a:noAutofit/>
          </a:bodyPr>
          <a:lstStyle/>
          <a:p>
            <a:pPr>
              <a:lnSpc>
                <a:spcPct val="115000"/>
              </a:lnSpc>
            </a:pPr>
            <a:r>
              <a:rPr lang="en"/>
              <a:t>Phương thức phân phối dịch vụ</a:t>
            </a:r>
            <a:endParaRPr/>
          </a:p>
        </p:txBody>
      </p:sp>
      <p:sp>
        <p:nvSpPr>
          <p:cNvPr id="2147" name="Google Shape;2147;p37"/>
          <p:cNvSpPr txBox="1">
            <a:spLocks noGrp="1"/>
          </p:cNvSpPr>
          <p:nvPr>
            <p:ph type="title" idx="9"/>
          </p:nvPr>
        </p:nvSpPr>
        <p:spPr>
          <a:xfrm>
            <a:off x="995441" y="949592"/>
            <a:ext cx="609600" cy="463200"/>
          </a:xfrm>
          <a:prstGeom prst="rect">
            <a:avLst/>
          </a:prstGeom>
        </p:spPr>
        <p:txBody>
          <a:bodyPr spcFirstLastPara="1" wrap="square" lIns="121900" tIns="121900" rIns="121900" bIns="121900" anchor="ctr" anchorCtr="0">
            <a:noAutofit/>
          </a:bodyPr>
          <a:lstStyle/>
          <a:p>
            <a:r>
              <a:rPr lang="en"/>
              <a:t>01</a:t>
            </a:r>
            <a:endParaRPr/>
          </a:p>
        </p:txBody>
      </p:sp>
      <p:sp>
        <p:nvSpPr>
          <p:cNvPr id="2148" name="Google Shape;2148;p37"/>
          <p:cNvSpPr txBox="1">
            <a:spLocks noGrp="1"/>
          </p:cNvSpPr>
          <p:nvPr>
            <p:ph type="title" idx="13"/>
          </p:nvPr>
        </p:nvSpPr>
        <p:spPr>
          <a:xfrm>
            <a:off x="995441" y="2317224"/>
            <a:ext cx="609600" cy="463200"/>
          </a:xfrm>
          <a:prstGeom prst="rect">
            <a:avLst/>
          </a:prstGeom>
        </p:spPr>
        <p:txBody>
          <a:bodyPr spcFirstLastPara="1" wrap="square" lIns="121900" tIns="121900" rIns="121900" bIns="121900" anchor="ctr" anchorCtr="0">
            <a:noAutofit/>
          </a:bodyPr>
          <a:lstStyle/>
          <a:p>
            <a:r>
              <a:rPr lang="en"/>
              <a:t>02</a:t>
            </a:r>
            <a:endParaRPr/>
          </a:p>
        </p:txBody>
      </p:sp>
      <p:sp>
        <p:nvSpPr>
          <p:cNvPr id="2149" name="Google Shape;2149;p37"/>
          <p:cNvSpPr txBox="1">
            <a:spLocks noGrp="1"/>
          </p:cNvSpPr>
          <p:nvPr>
            <p:ph type="title" idx="14"/>
          </p:nvPr>
        </p:nvSpPr>
        <p:spPr>
          <a:xfrm>
            <a:off x="995441" y="3684856"/>
            <a:ext cx="609600" cy="463200"/>
          </a:xfrm>
          <a:prstGeom prst="rect">
            <a:avLst/>
          </a:prstGeom>
        </p:spPr>
        <p:txBody>
          <a:bodyPr spcFirstLastPara="1" wrap="square" lIns="121900" tIns="121900" rIns="121900" bIns="121900" anchor="ctr" anchorCtr="0">
            <a:noAutofit/>
          </a:bodyPr>
          <a:lstStyle/>
          <a:p>
            <a:r>
              <a:rPr lang="en"/>
              <a:t>03</a:t>
            </a:r>
            <a:endParaRPr/>
          </a:p>
        </p:txBody>
      </p:sp>
      <p:sp>
        <p:nvSpPr>
          <p:cNvPr id="2150" name="Google Shape;2150;p37"/>
          <p:cNvSpPr txBox="1">
            <a:spLocks noGrp="1"/>
          </p:cNvSpPr>
          <p:nvPr>
            <p:ph type="title" idx="15"/>
          </p:nvPr>
        </p:nvSpPr>
        <p:spPr>
          <a:xfrm>
            <a:off x="995441" y="5052488"/>
            <a:ext cx="609600" cy="463200"/>
          </a:xfrm>
          <a:prstGeom prst="rect">
            <a:avLst/>
          </a:prstGeom>
        </p:spPr>
        <p:txBody>
          <a:bodyPr spcFirstLastPara="1" wrap="square" lIns="121900" tIns="121900" rIns="121900" bIns="121900" anchor="ctr" anchorCtr="0">
            <a:noAutofit/>
          </a:bodyPr>
          <a:lstStyle/>
          <a:p>
            <a:r>
              <a:rPr lang="en"/>
              <a:t>04</a:t>
            </a:r>
            <a:endParaRPr/>
          </a:p>
        </p:txBody>
      </p:sp>
      <p:sp>
        <p:nvSpPr>
          <p:cNvPr id="7" name="Google Shape;2155;p38">
            <a:extLst>
              <a:ext uri="{FF2B5EF4-FFF2-40B4-BE49-F238E27FC236}">
                <a16:creationId xmlns:a16="http://schemas.microsoft.com/office/drawing/2014/main" id="{33F0D10D-9219-F66B-FE57-5371A79BFBAA}"/>
              </a:ext>
            </a:extLst>
          </p:cNvPr>
          <p:cNvSpPr txBox="1">
            <a:spLocks noGrp="1"/>
          </p:cNvSpPr>
          <p:nvPr>
            <p:ph type="title"/>
          </p:nvPr>
        </p:nvSpPr>
        <p:spPr>
          <a:xfrm>
            <a:off x="6323659" y="3238255"/>
            <a:ext cx="5650088" cy="1035171"/>
          </a:xfrm>
          <a:prstGeom prst="rect">
            <a:avLst/>
          </a:prstGeom>
        </p:spPr>
        <p:txBody>
          <a:bodyPr spcFirstLastPara="1" wrap="square" lIns="121900" tIns="121900" rIns="121900" bIns="121900" anchor="ctr" anchorCtr="0">
            <a:noAutofit/>
          </a:bodyPr>
          <a:lstStyle/>
          <a:p>
            <a:r>
              <a:rPr lang="en" sz="5400" err="1">
                <a:latin typeface="Arial"/>
              </a:rPr>
              <a:t>Đề</a:t>
            </a:r>
            <a:r>
              <a:rPr lang="en" sz="5400">
                <a:latin typeface="Arial"/>
              </a:rPr>
              <a:t> </a:t>
            </a:r>
            <a:r>
              <a:rPr lang="en" sz="5400" err="1">
                <a:latin typeface="Arial"/>
              </a:rPr>
              <a:t>xuất</a:t>
            </a:r>
            <a:r>
              <a:rPr lang="en" sz="5400">
                <a:latin typeface="Arial"/>
              </a:rPr>
              <a:t> </a:t>
            </a:r>
            <a:r>
              <a:rPr lang="en" sz="5400" err="1">
                <a:latin typeface="Arial"/>
              </a:rPr>
              <a:t>giải</a:t>
            </a:r>
            <a:r>
              <a:rPr lang="en" sz="5400">
                <a:latin typeface="Arial"/>
              </a:rPr>
              <a:t> </a:t>
            </a:r>
            <a:r>
              <a:rPr lang="en" sz="5400" err="1">
                <a:latin typeface="Arial"/>
              </a:rPr>
              <a:t>pháp</a:t>
            </a:r>
            <a:endParaRPr lang="en" sz="5400">
              <a:latin typeface="Arial"/>
            </a:endParaRPr>
          </a:p>
        </p:txBody>
      </p:sp>
      <p:sp>
        <p:nvSpPr>
          <p:cNvPr id="11" name="Google Shape;2156;p38">
            <a:extLst>
              <a:ext uri="{FF2B5EF4-FFF2-40B4-BE49-F238E27FC236}">
                <a16:creationId xmlns:a16="http://schemas.microsoft.com/office/drawing/2014/main" id="{2FDB1E8A-2A59-2F3B-65C0-0DB300A6F4E4}"/>
              </a:ext>
            </a:extLst>
          </p:cNvPr>
          <p:cNvSpPr txBox="1">
            <a:spLocks/>
          </p:cNvSpPr>
          <p:nvPr/>
        </p:nvSpPr>
        <p:spPr>
          <a:xfrm>
            <a:off x="8176920" y="1680086"/>
            <a:ext cx="2047097" cy="141699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2133" b="0" i="0" u="none" strike="noStrike" cap="none">
                <a:solidFill>
                  <a:schemeClr val="dk2"/>
                </a:solidFill>
                <a:latin typeface="Barlow Semi Condensed"/>
                <a:ea typeface="Barlow Semi Condensed"/>
                <a:cs typeface="Barlow Semi Condensed"/>
                <a:sym typeface="Barlow Semi Condensed"/>
              </a:defRPr>
            </a:lvl9pPr>
          </a:lstStyle>
          <a:p>
            <a:r>
              <a:rPr lang="en" sz="9600" kern="0">
                <a:latin typeface="Fjalla One"/>
              </a:rPr>
              <a:t>03</a:t>
            </a:r>
          </a:p>
        </p:txBody>
      </p:sp>
      <p:sp>
        <p:nvSpPr>
          <p:cNvPr id="21" name="Google Shape;2141;p37">
            <a:extLst>
              <a:ext uri="{FF2B5EF4-FFF2-40B4-BE49-F238E27FC236}">
                <a16:creationId xmlns:a16="http://schemas.microsoft.com/office/drawing/2014/main" id="{2B2F6DC6-160F-D469-9D6E-495AA5F2A75F}"/>
              </a:ext>
            </a:extLst>
          </p:cNvPr>
          <p:cNvSpPr txBox="1">
            <a:spLocks/>
          </p:cNvSpPr>
          <p:nvPr/>
        </p:nvSpPr>
        <p:spPr>
          <a:xfrm>
            <a:off x="2019968" y="3678177"/>
            <a:ext cx="4106135" cy="119049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285750" indent="-285750">
              <a:lnSpc>
                <a:spcPct val="114999"/>
              </a:lnSpc>
              <a:buChar char="•"/>
            </a:pPr>
            <a:r>
              <a:rPr lang="en-US" sz="1800" b="1" kern="0" err="1">
                <a:solidFill>
                  <a:schemeClr val="tx1"/>
                </a:solidFill>
                <a:latin typeface="barlow semi condensed"/>
              </a:rPr>
              <a:t>Lược</a:t>
            </a:r>
            <a:r>
              <a:rPr lang="en-US" sz="1800" b="1" kern="0">
                <a:solidFill>
                  <a:schemeClr val="tx1"/>
                </a:solidFill>
                <a:latin typeface="barlow semi condensed"/>
              </a:rPr>
              <a:t> </a:t>
            </a:r>
            <a:r>
              <a:rPr lang="en-US" sz="1800" b="1" kern="0" err="1">
                <a:solidFill>
                  <a:schemeClr val="tx1"/>
                </a:solidFill>
                <a:latin typeface="barlow semi condensed"/>
              </a:rPr>
              <a:t>đồ</a:t>
            </a:r>
            <a:r>
              <a:rPr lang="en-US" sz="1800" b="1" kern="0">
                <a:solidFill>
                  <a:schemeClr val="tx1"/>
                </a:solidFill>
                <a:latin typeface="barlow semi condensed"/>
              </a:rPr>
              <a:t> </a:t>
            </a:r>
            <a:r>
              <a:rPr lang="en-US" sz="1800" b="1" kern="0" err="1">
                <a:solidFill>
                  <a:schemeClr val="tx1"/>
                </a:solidFill>
                <a:latin typeface="barlow semi condensed"/>
              </a:rPr>
              <a:t>thực</a:t>
            </a:r>
            <a:r>
              <a:rPr lang="en-US" sz="1800" b="1" kern="0">
                <a:solidFill>
                  <a:schemeClr val="tx1"/>
                </a:solidFill>
                <a:latin typeface="barlow semi condensed"/>
              </a:rPr>
              <a:t> </a:t>
            </a:r>
            <a:r>
              <a:rPr lang="en-US" sz="1800" b="1" kern="0" err="1">
                <a:solidFill>
                  <a:schemeClr val="tx1"/>
                </a:solidFill>
                <a:latin typeface="barlow semi condensed"/>
              </a:rPr>
              <a:t>thể</a:t>
            </a:r>
            <a:r>
              <a:rPr lang="en-US" sz="1800" b="1" kern="0">
                <a:solidFill>
                  <a:schemeClr val="tx1"/>
                </a:solidFill>
                <a:latin typeface="barlow semi condensed"/>
              </a:rPr>
              <a:t> </a:t>
            </a:r>
            <a:r>
              <a:rPr lang="en-US" sz="1800" b="1" kern="0" err="1">
                <a:solidFill>
                  <a:schemeClr val="tx1"/>
                </a:solidFill>
                <a:latin typeface="barlow semi condensed"/>
              </a:rPr>
              <a:t>kết</a:t>
            </a:r>
            <a:r>
              <a:rPr lang="en-US" sz="1800" b="1" kern="0">
                <a:solidFill>
                  <a:schemeClr val="tx1"/>
                </a:solidFill>
                <a:latin typeface="barlow semi condensed"/>
              </a:rPr>
              <a:t> </a:t>
            </a:r>
            <a:r>
              <a:rPr lang="en-US" sz="1800" b="1" kern="0" err="1">
                <a:solidFill>
                  <a:schemeClr val="tx1"/>
                </a:solidFill>
                <a:latin typeface="barlow semi condensed"/>
              </a:rPr>
              <a:t>hợp</a:t>
            </a:r>
            <a:endParaRPr lang="en-US" sz="1800" b="1" kern="0">
              <a:solidFill>
                <a:schemeClr val="tx1"/>
              </a:solidFill>
              <a:latin typeface="barlow semi condensed"/>
            </a:endParaRPr>
          </a:p>
          <a:p>
            <a:pPr marL="285750" indent="-285750">
              <a:lnSpc>
                <a:spcPct val="114999"/>
              </a:lnSpc>
              <a:buChar char="•"/>
            </a:pPr>
            <a:r>
              <a:rPr lang="en" sz="1800" b="1" kern="0">
                <a:solidFill>
                  <a:schemeClr val="tx1"/>
                </a:solidFill>
                <a:latin typeface="barlow semi condensed"/>
              </a:rPr>
              <a:t>Quy trình bắt sự kiện và trả kết quả</a:t>
            </a:r>
          </a:p>
          <a:p>
            <a:pPr marL="285750" indent="-285750">
              <a:lnSpc>
                <a:spcPct val="114999"/>
              </a:lnSpc>
              <a:buChar char="•"/>
            </a:pPr>
            <a:endParaRPr lang="en" sz="1800" kern="0">
              <a:solidFill>
                <a:schemeClr val="tx1"/>
              </a:solidFill>
              <a:latin typeface="barlow semi condensed"/>
            </a:endParaRPr>
          </a:p>
          <a:p>
            <a:pPr marL="285750" indent="-285750">
              <a:lnSpc>
                <a:spcPct val="114999"/>
              </a:lnSpc>
              <a:buChar char="•"/>
            </a:pPr>
            <a:endParaRPr lang="en" sz="1800" kern="0">
              <a:solidFill>
                <a:schemeClr val="tx1"/>
              </a:solidFill>
              <a:latin typeface="barlow semi condensed"/>
            </a:endParaRPr>
          </a:p>
        </p:txBody>
      </p:sp>
      <p:sp>
        <p:nvSpPr>
          <p:cNvPr id="15" name="Google Shape;47;p15">
            <a:extLst>
              <a:ext uri="{FF2B5EF4-FFF2-40B4-BE49-F238E27FC236}">
                <a16:creationId xmlns:a16="http://schemas.microsoft.com/office/drawing/2014/main" id="{DD49D9E1-B3DA-F492-5CE4-5AD42E9264A1}"/>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11</a:t>
            </a:r>
            <a:endParaRPr lang="vi-VN" sz="2000" kern="0"/>
          </a:p>
        </p:txBody>
      </p:sp>
    </p:spTree>
    <p:extLst>
      <p:ext uri="{BB962C8B-B14F-4D97-AF65-F5344CB8AC3E}">
        <p14:creationId xmlns:p14="http://schemas.microsoft.com/office/powerpoint/2010/main" val="3330569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71854B9-997D-1A8A-A240-98F8A196831E}"/>
              </a:ext>
            </a:extLst>
          </p:cNvPr>
          <p:cNvSpPr/>
          <p:nvPr/>
        </p:nvSpPr>
        <p:spPr>
          <a:xfrm>
            <a:off x="7623136" y="1788248"/>
            <a:ext cx="3969196" cy="4782615"/>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9C85A8B-FE1B-4368-DD4E-A40A845568A3}"/>
              </a:ext>
            </a:extLst>
          </p:cNvPr>
          <p:cNvSpPr/>
          <p:nvPr/>
        </p:nvSpPr>
        <p:spPr>
          <a:xfrm>
            <a:off x="1267160" y="1788247"/>
            <a:ext cx="6266331" cy="4782617"/>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Đề xuất giải pháp</a:t>
            </a:r>
            <a:endParaRPr sz="3500" b="1">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826BC96E-0C4C-F13C-0713-A6272BBE1C69}"/>
              </a:ext>
            </a:extLst>
          </p:cNvPr>
          <p:cNvSpPr txBox="1">
            <a:spLocks/>
          </p:cNvSpPr>
          <p:nvPr/>
        </p:nvSpPr>
        <p:spPr>
          <a:xfrm>
            <a:off x="2721934" y="1064113"/>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panose="02000503000000020004" pitchFamily="50" charset="0"/>
              </a:rPr>
              <a:t>3.1. </a:t>
            </a:r>
            <a:r>
              <a:rPr lang="en-US" sz="2500" kern="0" err="1">
                <a:solidFill>
                  <a:schemeClr val="tx1"/>
                </a:solidFill>
                <a:latin typeface="iCiel Cadena" panose="02000503000000020004" pitchFamily="50" charset="0"/>
              </a:rPr>
              <a:t>Khảo</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sát</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hệ</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thống</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thực</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tế</a:t>
            </a:r>
            <a:endParaRPr lang="en-US" sz="2500" kern="0">
              <a:solidFill>
                <a:schemeClr val="tx1"/>
              </a:solidFill>
              <a:latin typeface="iCiel Cadena" panose="02000503000000020004" pitchFamily="50" charset="0"/>
            </a:endParaRPr>
          </a:p>
        </p:txBody>
      </p:sp>
      <p:sp>
        <p:nvSpPr>
          <p:cNvPr id="7" name="Google Shape;494;p26">
            <a:extLst>
              <a:ext uri="{FF2B5EF4-FFF2-40B4-BE49-F238E27FC236}">
                <a16:creationId xmlns:a16="http://schemas.microsoft.com/office/drawing/2014/main" id="{9E9F6D09-CA8C-EBC4-98D2-0E53D419E870}"/>
              </a:ext>
            </a:extLst>
          </p:cNvPr>
          <p:cNvSpPr/>
          <p:nvPr/>
        </p:nvSpPr>
        <p:spPr>
          <a:xfrm>
            <a:off x="7670299" y="2823856"/>
            <a:ext cx="3787038" cy="2175632"/>
          </a:xfrm>
          <a:prstGeom prst="roundRect">
            <a:avLst>
              <a:gd name="adj" fmla="val 0"/>
            </a:avLst>
          </a:prstGeom>
          <a:solidFill>
            <a:srgbClr val="434343">
              <a:alpha val="25099"/>
            </a:srgbClr>
          </a:solidFill>
          <a:ln>
            <a:noFill/>
          </a:ln>
        </p:spPr>
        <p:txBody>
          <a:bodyPr spcFirstLastPara="1" wrap="square" lIns="121900" tIns="121900" rIns="121900" bIns="121900" anchor="ctr" anchorCtr="0">
            <a:noAutofit/>
          </a:bodyPr>
          <a:lstStyle/>
          <a:p>
            <a:endParaRPr sz="2400"/>
          </a:p>
        </p:txBody>
      </p:sp>
      <p:grpSp>
        <p:nvGrpSpPr>
          <p:cNvPr id="50" name="Group 49">
            <a:extLst>
              <a:ext uri="{FF2B5EF4-FFF2-40B4-BE49-F238E27FC236}">
                <a16:creationId xmlns:a16="http://schemas.microsoft.com/office/drawing/2014/main" id="{D9298A7F-17C5-0229-41A9-3C573025A095}"/>
              </a:ext>
            </a:extLst>
          </p:cNvPr>
          <p:cNvGrpSpPr/>
          <p:nvPr/>
        </p:nvGrpSpPr>
        <p:grpSpPr>
          <a:xfrm>
            <a:off x="4462891" y="2823856"/>
            <a:ext cx="2977741" cy="2175633"/>
            <a:chOff x="6999148" y="1519434"/>
            <a:chExt cx="3207407" cy="2175633"/>
          </a:xfrm>
        </p:grpSpPr>
        <p:sp>
          <p:nvSpPr>
            <p:cNvPr id="3" name="Google Shape;493;p26">
              <a:extLst>
                <a:ext uri="{FF2B5EF4-FFF2-40B4-BE49-F238E27FC236}">
                  <a16:creationId xmlns:a16="http://schemas.microsoft.com/office/drawing/2014/main" id="{7037334F-3200-AA67-2BAE-C120EAD4C3F1}"/>
                </a:ext>
              </a:extLst>
            </p:cNvPr>
            <p:cNvSpPr/>
            <p:nvPr/>
          </p:nvSpPr>
          <p:spPr>
            <a:xfrm>
              <a:off x="6999148" y="1519434"/>
              <a:ext cx="3207407" cy="2175633"/>
            </a:xfrm>
            <a:prstGeom prst="roundRect">
              <a:avLst>
                <a:gd name="adj" fmla="val 0"/>
              </a:avLst>
            </a:prstGeom>
            <a:solidFill>
              <a:srgbClr val="1642C5">
                <a:alpha val="25099"/>
              </a:srgbClr>
            </a:solidFill>
            <a:ln>
              <a:noFill/>
            </a:ln>
          </p:spPr>
          <p:txBody>
            <a:bodyPr spcFirstLastPara="1" wrap="square" lIns="121900" tIns="121900" rIns="121900" bIns="121900" anchor="ctr" anchorCtr="0">
              <a:noAutofit/>
            </a:bodyPr>
            <a:lstStyle/>
            <a:p>
              <a:endParaRPr sz="2400"/>
            </a:p>
          </p:txBody>
        </p:sp>
        <p:sp>
          <p:nvSpPr>
            <p:cNvPr id="11" name="Google Shape;497;p26">
              <a:extLst>
                <a:ext uri="{FF2B5EF4-FFF2-40B4-BE49-F238E27FC236}">
                  <a16:creationId xmlns:a16="http://schemas.microsoft.com/office/drawing/2014/main" id="{63706012-79BF-EE24-8345-56967AEA80B6}"/>
                </a:ext>
              </a:extLst>
            </p:cNvPr>
            <p:cNvSpPr txBox="1"/>
            <p:nvPr/>
          </p:nvSpPr>
          <p:spPr>
            <a:xfrm>
              <a:off x="7171833" y="2305741"/>
              <a:ext cx="2977741" cy="1150134"/>
            </a:xfrm>
            <a:prstGeom prst="rect">
              <a:avLst/>
            </a:prstGeom>
            <a:noFill/>
            <a:ln>
              <a:noFill/>
            </a:ln>
          </p:spPr>
          <p:txBody>
            <a:bodyPr spcFirstLastPara="1" wrap="square" lIns="121900" tIns="121900" rIns="121900" bIns="121900" anchor="ctr" anchorCtr="0">
              <a:noAutofit/>
            </a:bodyPr>
            <a:lstStyle/>
            <a:p>
              <a:r>
                <a:rPr lang="en" sz="2400" b="1">
                  <a:solidFill>
                    <a:schemeClr val="dk1"/>
                  </a:solidFill>
                  <a:latin typeface="iCiel Cadena" panose="02000503000000020004" pitchFamily="50" charset="0"/>
                  <a:ea typeface="Fira Sans Extra Condensed"/>
                  <a:cs typeface="Fira Sans Extra Condensed"/>
                  <a:sym typeface="Fira Sans Extra Condensed"/>
                </a:rPr>
                <a:t>Chatbot giúp tăng doanh thu khách hàng (2023)</a:t>
              </a:r>
              <a:endParaRPr sz="2400" b="1">
                <a:solidFill>
                  <a:schemeClr val="dk1"/>
                </a:solidFill>
                <a:latin typeface="iCiel Cadena" panose="02000503000000020004" pitchFamily="50" charset="0"/>
                <a:ea typeface="Fira Sans Extra Condensed"/>
                <a:cs typeface="Fira Sans Extra Condensed"/>
                <a:sym typeface="Fira Sans Extra Condensed"/>
              </a:endParaRPr>
            </a:p>
          </p:txBody>
        </p:sp>
        <p:sp>
          <p:nvSpPr>
            <p:cNvPr id="10" name="Google Shape;499;p26">
              <a:extLst>
                <a:ext uri="{FF2B5EF4-FFF2-40B4-BE49-F238E27FC236}">
                  <a16:creationId xmlns:a16="http://schemas.microsoft.com/office/drawing/2014/main" id="{1EEE5D73-5E99-B52B-6997-B19B313801DB}"/>
                </a:ext>
              </a:extLst>
            </p:cNvPr>
            <p:cNvSpPr txBox="1"/>
            <p:nvPr/>
          </p:nvSpPr>
          <p:spPr>
            <a:xfrm>
              <a:off x="7246528" y="1787510"/>
              <a:ext cx="2335322" cy="420834"/>
            </a:xfrm>
            <a:prstGeom prst="rect">
              <a:avLst/>
            </a:prstGeom>
            <a:noFill/>
            <a:ln>
              <a:noFill/>
            </a:ln>
          </p:spPr>
          <p:txBody>
            <a:bodyPr spcFirstLastPara="1" wrap="square" lIns="121900" tIns="121900" rIns="121900" bIns="121900" anchor="ctr" anchorCtr="0">
              <a:noAutofit/>
            </a:bodyPr>
            <a:lstStyle/>
            <a:p>
              <a:r>
                <a:rPr lang="en" sz="4000" b="1">
                  <a:solidFill>
                    <a:schemeClr val="accent3">
                      <a:lumMod val="50000"/>
                    </a:schemeClr>
                  </a:solidFill>
                  <a:latin typeface="Fira Sans Extra Condensed"/>
                  <a:ea typeface="Fira Sans Extra Condensed"/>
                  <a:cs typeface="Fira Sans Extra Condensed"/>
                  <a:sym typeface="Fira Sans Extra Condensed"/>
                </a:rPr>
                <a:t>$7.3 tỷ</a:t>
              </a:r>
              <a:endParaRPr sz="4000" b="1">
                <a:solidFill>
                  <a:schemeClr val="accent3">
                    <a:lumMod val="50000"/>
                  </a:schemeClr>
                </a:solidFill>
                <a:latin typeface="Fira Sans Extra Condensed"/>
                <a:ea typeface="Fira Sans Extra Condensed"/>
                <a:cs typeface="Fira Sans Extra Condensed"/>
                <a:sym typeface="Fira Sans Extra Condensed"/>
              </a:endParaRPr>
            </a:p>
          </p:txBody>
        </p:sp>
      </p:grpSp>
      <p:sp>
        <p:nvSpPr>
          <p:cNvPr id="18" name="Google Shape;505;p26">
            <a:extLst>
              <a:ext uri="{FF2B5EF4-FFF2-40B4-BE49-F238E27FC236}">
                <a16:creationId xmlns:a16="http://schemas.microsoft.com/office/drawing/2014/main" id="{02A3B3B9-208C-0CAE-177C-8E06E27E86EF}"/>
              </a:ext>
            </a:extLst>
          </p:cNvPr>
          <p:cNvSpPr/>
          <p:nvPr/>
        </p:nvSpPr>
        <p:spPr>
          <a:xfrm>
            <a:off x="1328369" y="2805650"/>
            <a:ext cx="2977741" cy="2193839"/>
          </a:xfrm>
          <a:prstGeom prst="roundRect">
            <a:avLst>
              <a:gd name="adj" fmla="val 0"/>
            </a:avLst>
          </a:prstGeom>
          <a:solidFill>
            <a:srgbClr val="2A8BFD">
              <a:alpha val="25099"/>
            </a:srgbClr>
          </a:solidFill>
          <a:ln>
            <a:noFill/>
          </a:ln>
        </p:spPr>
        <p:txBody>
          <a:bodyPr spcFirstLastPara="1" wrap="square" lIns="121900" tIns="121900" rIns="121900" bIns="121900" anchor="ctr" anchorCtr="0">
            <a:noAutofit/>
          </a:bodyPr>
          <a:lstStyle/>
          <a:p>
            <a:endParaRPr sz="2400"/>
          </a:p>
        </p:txBody>
      </p:sp>
      <p:sp>
        <p:nvSpPr>
          <p:cNvPr id="51" name="Google Shape;497;p26">
            <a:extLst>
              <a:ext uri="{FF2B5EF4-FFF2-40B4-BE49-F238E27FC236}">
                <a16:creationId xmlns:a16="http://schemas.microsoft.com/office/drawing/2014/main" id="{627F2198-462A-2106-1E26-77BD66FE87B3}"/>
              </a:ext>
            </a:extLst>
          </p:cNvPr>
          <p:cNvSpPr txBox="1"/>
          <p:nvPr/>
        </p:nvSpPr>
        <p:spPr>
          <a:xfrm>
            <a:off x="1558035" y="3526292"/>
            <a:ext cx="2977741" cy="992524"/>
          </a:xfrm>
          <a:prstGeom prst="rect">
            <a:avLst/>
          </a:prstGeom>
          <a:noFill/>
          <a:ln>
            <a:noFill/>
          </a:ln>
        </p:spPr>
        <p:txBody>
          <a:bodyPr spcFirstLastPara="1" wrap="square" lIns="121900" tIns="121900" rIns="121900" bIns="121900" anchor="ctr" anchorCtr="0">
            <a:noAutofit/>
          </a:bodyPr>
          <a:lstStyle/>
          <a:p>
            <a:r>
              <a:rPr lang="en" sz="2400" b="1">
                <a:solidFill>
                  <a:schemeClr val="dk1"/>
                </a:solidFill>
                <a:latin typeface="iCiel Cadena" panose="02000503000000020004" pitchFamily="50" charset="0"/>
                <a:ea typeface="Fira Sans Extra Condensed"/>
                <a:cs typeface="Fira Sans Extra Condensed"/>
                <a:sym typeface="Fira Sans Extra Condensed"/>
              </a:rPr>
              <a:t>Doanh nghiệp tin dùng CRM</a:t>
            </a:r>
            <a:endParaRPr sz="2400" b="1">
              <a:solidFill>
                <a:schemeClr val="dk1"/>
              </a:solidFill>
              <a:latin typeface="iCiel Cadena" panose="02000503000000020004" pitchFamily="50" charset="0"/>
              <a:ea typeface="Fira Sans Extra Condensed"/>
              <a:cs typeface="Fira Sans Extra Condensed"/>
              <a:sym typeface="Fira Sans Extra Condensed"/>
            </a:endParaRPr>
          </a:p>
        </p:txBody>
      </p:sp>
      <p:sp>
        <p:nvSpPr>
          <p:cNvPr id="52" name="Google Shape;499;p26">
            <a:extLst>
              <a:ext uri="{FF2B5EF4-FFF2-40B4-BE49-F238E27FC236}">
                <a16:creationId xmlns:a16="http://schemas.microsoft.com/office/drawing/2014/main" id="{EDF82BBC-6982-8E32-1751-DA96ADFF78B5}"/>
              </a:ext>
            </a:extLst>
          </p:cNvPr>
          <p:cNvSpPr txBox="1"/>
          <p:nvPr/>
        </p:nvSpPr>
        <p:spPr>
          <a:xfrm>
            <a:off x="1594370" y="3059210"/>
            <a:ext cx="2335322" cy="420834"/>
          </a:xfrm>
          <a:prstGeom prst="rect">
            <a:avLst/>
          </a:prstGeom>
          <a:noFill/>
          <a:ln>
            <a:noFill/>
          </a:ln>
        </p:spPr>
        <p:txBody>
          <a:bodyPr spcFirstLastPara="1" wrap="square" lIns="121900" tIns="121900" rIns="121900" bIns="121900" anchor="ctr" anchorCtr="0">
            <a:noAutofit/>
          </a:bodyPr>
          <a:lstStyle/>
          <a:p>
            <a:r>
              <a:rPr lang="en" sz="4000" b="1">
                <a:solidFill>
                  <a:schemeClr val="accent3">
                    <a:lumMod val="50000"/>
                  </a:schemeClr>
                </a:solidFill>
                <a:latin typeface="Fira Sans Extra Condensed"/>
                <a:ea typeface="Fira Sans Extra Condensed"/>
                <a:cs typeface="Fira Sans Extra Condensed"/>
                <a:sym typeface="Fira Sans Extra Condensed"/>
              </a:rPr>
              <a:t>92%</a:t>
            </a:r>
            <a:endParaRPr sz="4000" b="1">
              <a:solidFill>
                <a:schemeClr val="accent3">
                  <a:lumMod val="50000"/>
                </a:schemeClr>
              </a:solidFill>
              <a:latin typeface="Fira Sans Extra Condensed"/>
              <a:ea typeface="Fira Sans Extra Condensed"/>
              <a:cs typeface="Fira Sans Extra Condensed"/>
              <a:sym typeface="Fira Sans Extra Condensed"/>
            </a:endParaRPr>
          </a:p>
        </p:txBody>
      </p:sp>
      <p:sp>
        <p:nvSpPr>
          <p:cNvPr id="53" name="Google Shape;497;p26">
            <a:extLst>
              <a:ext uri="{FF2B5EF4-FFF2-40B4-BE49-F238E27FC236}">
                <a16:creationId xmlns:a16="http://schemas.microsoft.com/office/drawing/2014/main" id="{737258D5-158D-C4C0-A4CE-E77075758F41}"/>
              </a:ext>
            </a:extLst>
          </p:cNvPr>
          <p:cNvSpPr txBox="1"/>
          <p:nvPr/>
        </p:nvSpPr>
        <p:spPr>
          <a:xfrm>
            <a:off x="7794113" y="3610163"/>
            <a:ext cx="3505908" cy="1150134"/>
          </a:xfrm>
          <a:prstGeom prst="rect">
            <a:avLst/>
          </a:prstGeom>
          <a:noFill/>
          <a:ln>
            <a:noFill/>
          </a:ln>
        </p:spPr>
        <p:txBody>
          <a:bodyPr spcFirstLastPara="1" wrap="square" lIns="121900" tIns="121900" rIns="121900" bIns="121900" anchor="ctr" anchorCtr="0">
            <a:noAutofit/>
          </a:bodyPr>
          <a:lstStyle/>
          <a:p>
            <a:r>
              <a:rPr lang="en" sz="2400" b="1">
                <a:solidFill>
                  <a:schemeClr val="dk1"/>
                </a:solidFill>
                <a:latin typeface="iCiel Cadena" panose="02000503000000020004" pitchFamily="50" charset="0"/>
                <a:ea typeface="Fira Sans Extra Condensed"/>
                <a:cs typeface="Fira Sans Extra Condensed"/>
                <a:sym typeface="Fira Sans Extra Condensed"/>
              </a:rPr>
              <a:t>Doanh số bán hàng Amazon tăng nhờ vào hệ thống gợi ý sản phẩm</a:t>
            </a:r>
            <a:endParaRPr sz="2400" b="1">
              <a:solidFill>
                <a:schemeClr val="dk1"/>
              </a:solidFill>
              <a:latin typeface="iCiel Cadena" panose="02000503000000020004" pitchFamily="50" charset="0"/>
              <a:ea typeface="Fira Sans Extra Condensed"/>
              <a:cs typeface="Fira Sans Extra Condensed"/>
              <a:sym typeface="Fira Sans Extra Condensed"/>
            </a:endParaRPr>
          </a:p>
        </p:txBody>
      </p:sp>
      <p:sp>
        <p:nvSpPr>
          <p:cNvPr id="54" name="Google Shape;499;p26">
            <a:extLst>
              <a:ext uri="{FF2B5EF4-FFF2-40B4-BE49-F238E27FC236}">
                <a16:creationId xmlns:a16="http://schemas.microsoft.com/office/drawing/2014/main" id="{9D9A3ECC-C263-6F69-9968-56C11BC50E46}"/>
              </a:ext>
            </a:extLst>
          </p:cNvPr>
          <p:cNvSpPr txBox="1"/>
          <p:nvPr/>
        </p:nvSpPr>
        <p:spPr>
          <a:xfrm>
            <a:off x="7863459" y="3091932"/>
            <a:ext cx="2168102" cy="420834"/>
          </a:xfrm>
          <a:prstGeom prst="rect">
            <a:avLst/>
          </a:prstGeom>
          <a:noFill/>
          <a:ln>
            <a:noFill/>
          </a:ln>
        </p:spPr>
        <p:txBody>
          <a:bodyPr spcFirstLastPara="1" wrap="square" lIns="121900" tIns="121900" rIns="121900" bIns="121900" anchor="ctr" anchorCtr="0">
            <a:noAutofit/>
          </a:bodyPr>
          <a:lstStyle/>
          <a:p>
            <a:r>
              <a:rPr lang="en" sz="4000" b="1">
                <a:solidFill>
                  <a:schemeClr val="accent3">
                    <a:lumMod val="50000"/>
                  </a:schemeClr>
                </a:solidFill>
                <a:latin typeface="Fira Sans Extra Condensed"/>
                <a:ea typeface="Fira Sans Extra Condensed"/>
                <a:cs typeface="Fira Sans Extra Condensed"/>
                <a:sym typeface="Fira Sans Extra Condensed"/>
              </a:rPr>
              <a:t>37%</a:t>
            </a:r>
            <a:endParaRPr sz="4000" b="1">
              <a:solidFill>
                <a:schemeClr val="accent3">
                  <a:lumMod val="50000"/>
                </a:schemeClr>
              </a:solidFill>
              <a:latin typeface="Fira Sans Extra Condensed"/>
              <a:ea typeface="Fira Sans Extra Condensed"/>
              <a:cs typeface="Fira Sans Extra Condensed"/>
              <a:sym typeface="Fira Sans Extra Condensed"/>
            </a:endParaRPr>
          </a:p>
        </p:txBody>
      </p:sp>
      <p:sp>
        <p:nvSpPr>
          <p:cNvPr id="8" name="Google Shape;47;p15">
            <a:extLst>
              <a:ext uri="{FF2B5EF4-FFF2-40B4-BE49-F238E27FC236}">
                <a16:creationId xmlns:a16="http://schemas.microsoft.com/office/drawing/2014/main" id="{C0115CD5-FFB8-8880-2C00-D06DC951C1BA}"/>
              </a:ext>
            </a:extLst>
          </p:cNvPr>
          <p:cNvSpPr txBox="1">
            <a:spLocks/>
          </p:cNvSpPr>
          <p:nvPr/>
        </p:nvSpPr>
        <p:spPr>
          <a:xfrm>
            <a:off x="11584716" y="6329973"/>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12</a:t>
            </a:r>
            <a:endParaRPr lang="vi-VN" sz="2000" kern="0"/>
          </a:p>
        </p:txBody>
      </p:sp>
      <p:sp>
        <p:nvSpPr>
          <p:cNvPr id="9" name="Google Shape;505;p26">
            <a:extLst>
              <a:ext uri="{FF2B5EF4-FFF2-40B4-BE49-F238E27FC236}">
                <a16:creationId xmlns:a16="http://schemas.microsoft.com/office/drawing/2014/main" id="{DBAFFA89-A425-3F7F-9B5A-2C860C9D0CEF}"/>
              </a:ext>
            </a:extLst>
          </p:cNvPr>
          <p:cNvSpPr/>
          <p:nvPr/>
        </p:nvSpPr>
        <p:spPr>
          <a:xfrm>
            <a:off x="1368733" y="1850420"/>
            <a:ext cx="6071899" cy="794400"/>
          </a:xfrm>
          <a:prstGeom prst="roundRect">
            <a:avLst>
              <a:gd name="adj" fmla="val 0"/>
            </a:avLst>
          </a:prstGeom>
          <a:solidFill>
            <a:srgbClr val="FFC000">
              <a:alpha val="25099"/>
            </a:srgbClr>
          </a:solidFill>
          <a:ln>
            <a:noFill/>
          </a:ln>
        </p:spPr>
        <p:txBody>
          <a:bodyPr spcFirstLastPara="1" wrap="square" lIns="121900" tIns="121900" rIns="121900" bIns="121900" anchor="ctr" anchorCtr="0">
            <a:noAutofit/>
          </a:bodyPr>
          <a:lstStyle/>
          <a:p>
            <a:endParaRPr sz="2400"/>
          </a:p>
        </p:txBody>
      </p:sp>
      <p:sp>
        <p:nvSpPr>
          <p:cNvPr id="12" name="Google Shape;505;p26">
            <a:extLst>
              <a:ext uri="{FF2B5EF4-FFF2-40B4-BE49-F238E27FC236}">
                <a16:creationId xmlns:a16="http://schemas.microsoft.com/office/drawing/2014/main" id="{C5A39157-7599-D722-494C-15F2A39217D7}"/>
              </a:ext>
            </a:extLst>
          </p:cNvPr>
          <p:cNvSpPr/>
          <p:nvPr/>
        </p:nvSpPr>
        <p:spPr>
          <a:xfrm>
            <a:off x="7670299" y="1859272"/>
            <a:ext cx="3876067" cy="794400"/>
          </a:xfrm>
          <a:prstGeom prst="roundRect">
            <a:avLst>
              <a:gd name="adj" fmla="val 0"/>
            </a:avLst>
          </a:prstGeom>
          <a:solidFill>
            <a:srgbClr val="FFC000">
              <a:alpha val="25099"/>
            </a:srgbClr>
          </a:solidFill>
          <a:ln>
            <a:noFill/>
          </a:ln>
        </p:spPr>
        <p:txBody>
          <a:bodyPr spcFirstLastPara="1" wrap="square" lIns="121900" tIns="121900" rIns="121900" bIns="121900" anchor="ctr" anchorCtr="0">
            <a:noAutofit/>
          </a:bodyPr>
          <a:lstStyle/>
          <a:p>
            <a:endParaRPr sz="2400"/>
          </a:p>
        </p:txBody>
      </p:sp>
      <p:sp>
        <p:nvSpPr>
          <p:cNvPr id="13" name="Google Shape;497;p26">
            <a:extLst>
              <a:ext uri="{FF2B5EF4-FFF2-40B4-BE49-F238E27FC236}">
                <a16:creationId xmlns:a16="http://schemas.microsoft.com/office/drawing/2014/main" id="{7D16171F-840B-32DD-913A-324B55EE34DB}"/>
              </a:ext>
            </a:extLst>
          </p:cNvPr>
          <p:cNvSpPr txBox="1"/>
          <p:nvPr/>
        </p:nvSpPr>
        <p:spPr>
          <a:xfrm>
            <a:off x="7668575" y="1788248"/>
            <a:ext cx="3969196" cy="1010453"/>
          </a:xfrm>
          <a:prstGeom prst="rect">
            <a:avLst/>
          </a:prstGeom>
          <a:noFill/>
          <a:ln>
            <a:noFill/>
          </a:ln>
        </p:spPr>
        <p:txBody>
          <a:bodyPr spcFirstLastPara="1" wrap="square" lIns="121900" tIns="121900" rIns="121900" bIns="121900" anchor="ctr" anchorCtr="0">
            <a:noAutofit/>
          </a:bodyPr>
          <a:lstStyle/>
          <a:p>
            <a:pPr algn="ctr"/>
            <a:r>
              <a:rPr lang="en" sz="2400" b="1">
                <a:solidFill>
                  <a:schemeClr val="dk1"/>
                </a:solidFill>
                <a:latin typeface="iCiel Cadena"/>
                <a:ea typeface="Fira Sans Extra Condensed"/>
                <a:cs typeface="Fira Sans Extra Condensed"/>
                <a:sym typeface="Fira Sans Extra Condensed"/>
              </a:rPr>
              <a:t>Hệ thống gợi ý </a:t>
            </a:r>
            <a:r>
              <a:rPr lang="en-US" sz="2400" b="1" err="1">
                <a:solidFill>
                  <a:schemeClr val="dk1"/>
                </a:solidFill>
                <a:latin typeface="iCiel Cadena"/>
                <a:ea typeface="Fira Sans Extra Condensed"/>
                <a:cs typeface="Fira Sans Extra Condensed"/>
                <a:sym typeface="Fira Sans Extra Condensed"/>
              </a:rPr>
              <a:t>sản</a:t>
            </a:r>
            <a:r>
              <a:rPr lang="en-US" sz="2400" b="1">
                <a:solidFill>
                  <a:schemeClr val="dk1"/>
                </a:solidFill>
                <a:latin typeface="iCiel Cadena"/>
                <a:ea typeface="Fira Sans Extra Condensed"/>
                <a:cs typeface="Fira Sans Extra Condensed"/>
                <a:sym typeface="Fira Sans Extra Condensed"/>
              </a:rPr>
              <a:t> </a:t>
            </a:r>
            <a:r>
              <a:rPr lang="en-US" sz="2400" b="1" err="1">
                <a:solidFill>
                  <a:schemeClr val="dk1"/>
                </a:solidFill>
                <a:latin typeface="iCiel Cadena"/>
                <a:ea typeface="Fira Sans Extra Condensed"/>
                <a:cs typeface="Fira Sans Extra Condensed"/>
                <a:sym typeface="Fira Sans Extra Condensed"/>
              </a:rPr>
              <a:t>phẩm</a:t>
            </a:r>
            <a:endParaRPr lang="en-US" sz="2400" b="1">
              <a:solidFill>
                <a:schemeClr val="dk1"/>
              </a:solidFill>
              <a:latin typeface="iCiel Cadena"/>
              <a:ea typeface="Fira Sans Extra Condensed"/>
              <a:cs typeface="Fira Sans Extra Condensed"/>
            </a:endParaRPr>
          </a:p>
        </p:txBody>
      </p:sp>
      <p:sp>
        <p:nvSpPr>
          <p:cNvPr id="14" name="Google Shape;497;p26">
            <a:extLst>
              <a:ext uri="{FF2B5EF4-FFF2-40B4-BE49-F238E27FC236}">
                <a16:creationId xmlns:a16="http://schemas.microsoft.com/office/drawing/2014/main" id="{A95F5574-D339-1DE2-A1B7-7A9F1123FDAA}"/>
              </a:ext>
            </a:extLst>
          </p:cNvPr>
          <p:cNvSpPr txBox="1"/>
          <p:nvPr/>
        </p:nvSpPr>
        <p:spPr>
          <a:xfrm>
            <a:off x="2378872" y="1747461"/>
            <a:ext cx="4793949" cy="992524"/>
          </a:xfrm>
          <a:prstGeom prst="rect">
            <a:avLst/>
          </a:prstGeom>
          <a:noFill/>
          <a:ln>
            <a:noFill/>
          </a:ln>
        </p:spPr>
        <p:txBody>
          <a:bodyPr spcFirstLastPara="1" wrap="square" lIns="121900" tIns="121900" rIns="121900" bIns="121900" anchor="ctr" anchorCtr="0">
            <a:noAutofit/>
          </a:bodyPr>
          <a:lstStyle/>
          <a:p>
            <a:r>
              <a:rPr lang="en" sz="2400" b="1">
                <a:solidFill>
                  <a:schemeClr val="dk1"/>
                </a:solidFill>
                <a:latin typeface="iCiel Cadena" panose="02000503000000020004" pitchFamily="50" charset="0"/>
                <a:ea typeface="Fira Sans Extra Condensed"/>
                <a:cs typeface="Fira Sans Extra Condensed"/>
                <a:sym typeface="Fira Sans Extra Condensed"/>
              </a:rPr>
              <a:t>Hệ thống dịch vụ tương tác</a:t>
            </a:r>
            <a:endParaRPr sz="2400" b="1">
              <a:solidFill>
                <a:schemeClr val="dk1"/>
              </a:solidFill>
              <a:latin typeface="iCiel Cadena" panose="02000503000000020004" pitchFamily="50" charset="0"/>
              <a:ea typeface="Fira Sans Extra Condensed"/>
              <a:cs typeface="Fira Sans Extra Condensed"/>
              <a:sym typeface="Fira Sans Extra Condensed"/>
            </a:endParaRPr>
          </a:p>
        </p:txBody>
      </p:sp>
      <p:sp>
        <p:nvSpPr>
          <p:cNvPr id="21" name="Rectangle 20">
            <a:extLst>
              <a:ext uri="{FF2B5EF4-FFF2-40B4-BE49-F238E27FC236}">
                <a16:creationId xmlns:a16="http://schemas.microsoft.com/office/drawing/2014/main" id="{4DCED42F-C5B8-01E8-4369-A3A136FDBA0B}"/>
              </a:ext>
            </a:extLst>
          </p:cNvPr>
          <p:cNvSpPr/>
          <p:nvPr/>
        </p:nvSpPr>
        <p:spPr>
          <a:xfrm>
            <a:off x="1538441" y="5151181"/>
            <a:ext cx="9741986" cy="12692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2" name="Google Shape;497;p26">
            <a:extLst>
              <a:ext uri="{FF2B5EF4-FFF2-40B4-BE49-F238E27FC236}">
                <a16:creationId xmlns:a16="http://schemas.microsoft.com/office/drawing/2014/main" id="{58AA2328-EE3D-72D1-1CE0-E18798AC229E}"/>
              </a:ext>
            </a:extLst>
          </p:cNvPr>
          <p:cNvSpPr txBox="1"/>
          <p:nvPr/>
        </p:nvSpPr>
        <p:spPr>
          <a:xfrm>
            <a:off x="1909135" y="5294870"/>
            <a:ext cx="9015705" cy="992524"/>
          </a:xfrm>
          <a:prstGeom prst="rect">
            <a:avLst/>
          </a:prstGeom>
          <a:noFill/>
          <a:ln>
            <a:noFill/>
          </a:ln>
        </p:spPr>
        <p:txBody>
          <a:bodyPr spcFirstLastPara="1" wrap="square" lIns="121900" tIns="121900" rIns="121900" bIns="121900" anchor="ctr" anchorCtr="0">
            <a:noAutofit/>
          </a:bodyPr>
          <a:lstStyle/>
          <a:p>
            <a:r>
              <a:rPr lang="vi-VN" sz="2800" b="1">
                <a:solidFill>
                  <a:schemeClr val="dk1"/>
                </a:solidFill>
                <a:latin typeface="iCiel Cadena" panose="02000503000000020004" pitchFamily="50" charset="0"/>
                <a:ea typeface="Fira Sans Extra Condensed"/>
                <a:cs typeface="Fira Sans Extra Condensed"/>
                <a:sym typeface="Wingdings" panose="05000000000000000000" pitchFamily="2" charset="2"/>
              </a:rPr>
              <a:t> </a:t>
            </a:r>
            <a:r>
              <a:rPr lang="vi-VN" sz="2800" b="1">
                <a:solidFill>
                  <a:schemeClr val="dk1"/>
                </a:solidFill>
                <a:latin typeface="iCiel Cadena" panose="02000503000000020004" pitchFamily="50" charset="0"/>
                <a:ea typeface="Fira Sans Extra Condensed"/>
                <a:cs typeface="Fira Sans Extra Condensed"/>
                <a:sym typeface="Fira Sans Extra Condensed"/>
              </a:rPr>
              <a:t>Hệ thống gợi ý sản phẩm dựa trên dịch vụ tương tác</a:t>
            </a:r>
          </a:p>
        </p:txBody>
      </p:sp>
    </p:spTree>
    <p:extLst>
      <p:ext uri="{BB962C8B-B14F-4D97-AF65-F5344CB8AC3E}">
        <p14:creationId xmlns:p14="http://schemas.microsoft.com/office/powerpoint/2010/main" val="284584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9D7C727-C058-E117-68C1-FFFC8E591AB8}"/>
              </a:ext>
            </a:extLst>
          </p:cNvPr>
          <p:cNvSpPr/>
          <p:nvPr/>
        </p:nvSpPr>
        <p:spPr>
          <a:xfrm>
            <a:off x="7332978" y="4427218"/>
            <a:ext cx="3784600" cy="1231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4B3F7A28-B20C-FD24-9254-7BAB33D40E89}"/>
              </a:ext>
            </a:extLst>
          </p:cNvPr>
          <p:cNvSpPr/>
          <p:nvPr/>
        </p:nvSpPr>
        <p:spPr>
          <a:xfrm>
            <a:off x="1452879" y="4427219"/>
            <a:ext cx="3784600" cy="1231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Đề xuất giải pháp</a:t>
            </a:r>
            <a:endParaRPr sz="3500" b="1">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826BC96E-0C4C-F13C-0713-A6272BBE1C69}"/>
              </a:ext>
            </a:extLst>
          </p:cNvPr>
          <p:cNvSpPr txBox="1">
            <a:spLocks/>
          </p:cNvSpPr>
          <p:nvPr/>
        </p:nvSpPr>
        <p:spPr>
          <a:xfrm>
            <a:off x="2721934" y="1064113"/>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v"/>
            </a:pPr>
            <a:r>
              <a:rPr lang="en-US" sz="2500" kern="0">
                <a:solidFill>
                  <a:schemeClr val="tx1"/>
                </a:solidFill>
                <a:latin typeface="iCiel Cadena" panose="02000503000000020004" pitchFamily="50" charset="0"/>
              </a:rPr>
              <a:t>Mô </a:t>
            </a:r>
            <a:r>
              <a:rPr lang="en-US" sz="2500" kern="0" err="1">
                <a:solidFill>
                  <a:schemeClr val="tx1"/>
                </a:solidFill>
                <a:latin typeface="iCiel Cadena" panose="02000503000000020004" pitchFamily="50" charset="0"/>
              </a:rPr>
              <a:t>hình</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kinh</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doanh</a:t>
            </a:r>
            <a:endParaRPr lang="en-US" sz="2500" kern="0">
              <a:solidFill>
                <a:schemeClr val="tx1"/>
              </a:solidFill>
              <a:latin typeface="iCiel Cadena" panose="02000503000000020004" pitchFamily="50" charset="0"/>
            </a:endParaRPr>
          </a:p>
        </p:txBody>
      </p:sp>
      <p:sp>
        <p:nvSpPr>
          <p:cNvPr id="8" name="Google Shape;47;p15">
            <a:extLst>
              <a:ext uri="{FF2B5EF4-FFF2-40B4-BE49-F238E27FC236}">
                <a16:creationId xmlns:a16="http://schemas.microsoft.com/office/drawing/2014/main" id="{C0115CD5-FFB8-8880-2C00-D06DC951C1BA}"/>
              </a:ext>
            </a:extLst>
          </p:cNvPr>
          <p:cNvSpPr txBox="1">
            <a:spLocks/>
          </p:cNvSpPr>
          <p:nvPr/>
        </p:nvSpPr>
        <p:spPr>
          <a:xfrm>
            <a:off x="11584716" y="6329973"/>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13</a:t>
            </a:r>
            <a:endParaRPr lang="vi-VN" sz="2000" kern="0"/>
          </a:p>
        </p:txBody>
      </p:sp>
      <p:sp>
        <p:nvSpPr>
          <p:cNvPr id="17" name="TextBox 16">
            <a:extLst>
              <a:ext uri="{FF2B5EF4-FFF2-40B4-BE49-F238E27FC236}">
                <a16:creationId xmlns:a16="http://schemas.microsoft.com/office/drawing/2014/main" id="{E922BDF5-D15D-B814-5E79-D24FD51B8DB9}"/>
              </a:ext>
            </a:extLst>
          </p:cNvPr>
          <p:cNvSpPr txBox="1"/>
          <p:nvPr/>
        </p:nvSpPr>
        <p:spPr>
          <a:xfrm>
            <a:off x="1599258" y="1710913"/>
            <a:ext cx="9609516" cy="1685846"/>
          </a:xfrm>
          <a:prstGeom prst="rect">
            <a:avLst/>
          </a:prstGeom>
          <a:noFill/>
        </p:spPr>
        <p:txBody>
          <a:bodyPr wrap="square" lIns="91440" tIns="45720" rIns="91440" bIns="45720" anchor="t">
            <a:spAutoFit/>
          </a:bodyPr>
          <a:lstStyle/>
          <a:p>
            <a:pPr marL="342900" indent="-342900" algn="just">
              <a:lnSpc>
                <a:spcPct val="150000"/>
              </a:lnSpc>
              <a:buFont typeface="Arial"/>
              <a:buChar char="•"/>
            </a:pPr>
            <a:r>
              <a:rPr lang="en-US" sz="2400" err="1">
                <a:latin typeface="+mj-lt"/>
                <a:cs typeface="Arial"/>
              </a:rPr>
              <a:t>Phân</a:t>
            </a:r>
            <a:r>
              <a:rPr lang="en-US" sz="2400">
                <a:latin typeface="+mj-lt"/>
                <a:cs typeface="Arial"/>
              </a:rPr>
              <a:t> </a:t>
            </a:r>
            <a:r>
              <a:rPr lang="en-US" sz="2400" err="1">
                <a:latin typeface="+mj-lt"/>
                <a:cs typeface="Arial"/>
              </a:rPr>
              <a:t>phối</a:t>
            </a:r>
            <a:r>
              <a:rPr lang="en-US" sz="2400">
                <a:latin typeface="+mj-lt"/>
                <a:cs typeface="Arial"/>
              </a:rPr>
              <a:t> </a:t>
            </a:r>
            <a:r>
              <a:rPr lang="en-US" sz="2400" err="1">
                <a:latin typeface="+mj-lt"/>
                <a:cs typeface="Arial"/>
              </a:rPr>
              <a:t>phần</a:t>
            </a:r>
            <a:r>
              <a:rPr lang="en-US" sz="2400">
                <a:latin typeface="+mj-lt"/>
                <a:cs typeface="Arial"/>
              </a:rPr>
              <a:t> </a:t>
            </a:r>
            <a:r>
              <a:rPr lang="en-US" sz="2400" err="1">
                <a:latin typeface="+mj-lt"/>
                <a:cs typeface="Arial"/>
              </a:rPr>
              <a:t>mềm</a:t>
            </a:r>
            <a:r>
              <a:rPr lang="en-US" sz="2400">
                <a:latin typeface="+mj-lt"/>
                <a:cs typeface="Arial"/>
              </a:rPr>
              <a:t> </a:t>
            </a:r>
            <a:r>
              <a:rPr lang="en-US" sz="2400" err="1">
                <a:latin typeface="+mj-lt"/>
                <a:cs typeface="Arial"/>
              </a:rPr>
              <a:t>dưới</a:t>
            </a:r>
            <a:r>
              <a:rPr lang="en-US" sz="2400">
                <a:latin typeface="+mj-lt"/>
                <a:cs typeface="Arial"/>
              </a:rPr>
              <a:t> </a:t>
            </a:r>
            <a:r>
              <a:rPr lang="en-US" sz="2400" err="1">
                <a:latin typeface="+mj-lt"/>
                <a:cs typeface="Arial"/>
              </a:rPr>
              <a:t>dạng</a:t>
            </a:r>
            <a:r>
              <a:rPr lang="en-US" sz="2400">
                <a:latin typeface="+mj-lt"/>
                <a:cs typeface="Arial"/>
              </a:rPr>
              <a:t> </a:t>
            </a:r>
            <a:r>
              <a:rPr lang="en-US" sz="2400" err="1">
                <a:latin typeface="+mj-lt"/>
                <a:cs typeface="Arial"/>
              </a:rPr>
              <a:t>dịch</a:t>
            </a:r>
            <a:r>
              <a:rPr lang="en-US" sz="2400">
                <a:latin typeface="+mj-lt"/>
                <a:cs typeface="Arial"/>
              </a:rPr>
              <a:t> </a:t>
            </a:r>
            <a:r>
              <a:rPr lang="en-US" sz="2400" err="1">
                <a:latin typeface="+mj-lt"/>
                <a:cs typeface="Arial"/>
              </a:rPr>
              <a:t>vụ</a:t>
            </a:r>
            <a:r>
              <a:rPr lang="en-US" sz="2400">
                <a:latin typeface="+mj-lt"/>
                <a:cs typeface="Arial"/>
              </a:rPr>
              <a:t>, </a:t>
            </a:r>
            <a:r>
              <a:rPr lang="en-US" sz="2400" err="1">
                <a:latin typeface="+mj-lt"/>
                <a:cs typeface="Arial"/>
              </a:rPr>
              <a:t>doanh</a:t>
            </a:r>
            <a:r>
              <a:rPr lang="en-US" sz="2400">
                <a:latin typeface="+mj-lt"/>
                <a:cs typeface="Arial"/>
              </a:rPr>
              <a:t> </a:t>
            </a:r>
            <a:r>
              <a:rPr lang="en-US" sz="2400" err="1">
                <a:latin typeface="+mj-lt"/>
                <a:cs typeface="Arial"/>
              </a:rPr>
              <a:t>nghiệp</a:t>
            </a:r>
            <a:r>
              <a:rPr lang="en-US" sz="2400">
                <a:latin typeface="+mj-lt"/>
                <a:cs typeface="Arial"/>
              </a:rPr>
              <a:t> </a:t>
            </a:r>
            <a:r>
              <a:rPr lang="en-US" sz="2400" err="1">
                <a:latin typeface="+mj-lt"/>
                <a:cs typeface="Arial"/>
              </a:rPr>
              <a:t>nhúng</a:t>
            </a:r>
            <a:r>
              <a:rPr lang="en-US" sz="2400">
                <a:latin typeface="+mj-lt"/>
                <a:cs typeface="Arial"/>
              </a:rPr>
              <a:t> </a:t>
            </a:r>
            <a:r>
              <a:rPr lang="en-US" sz="2400" err="1">
                <a:latin typeface="+mj-lt"/>
                <a:cs typeface="Arial"/>
              </a:rPr>
              <a:t>mã</a:t>
            </a:r>
            <a:r>
              <a:rPr lang="en-US" sz="2400">
                <a:latin typeface="+mj-lt"/>
                <a:cs typeface="Arial"/>
              </a:rPr>
              <a:t> script </a:t>
            </a:r>
            <a:r>
              <a:rPr lang="en-US" sz="2400" err="1">
                <a:latin typeface="+mj-lt"/>
                <a:cs typeface="Arial"/>
              </a:rPr>
              <a:t>đã</a:t>
            </a:r>
            <a:r>
              <a:rPr lang="en-US" sz="2400">
                <a:latin typeface="+mj-lt"/>
                <a:cs typeface="Arial"/>
              </a:rPr>
              <a:t> </a:t>
            </a:r>
            <a:r>
              <a:rPr lang="en-US" sz="2400" err="1">
                <a:latin typeface="+mj-lt"/>
                <a:cs typeface="Arial"/>
              </a:rPr>
              <a:t>được</a:t>
            </a:r>
            <a:r>
              <a:rPr lang="en-US" sz="2400">
                <a:latin typeface="+mj-lt"/>
                <a:cs typeface="Arial"/>
              </a:rPr>
              <a:t> </a:t>
            </a:r>
            <a:r>
              <a:rPr lang="en-US" sz="2400" err="1">
                <a:latin typeface="+mj-lt"/>
                <a:cs typeface="Arial"/>
              </a:rPr>
              <a:t>cài</a:t>
            </a:r>
            <a:r>
              <a:rPr lang="en-US" sz="2400">
                <a:latin typeface="+mj-lt"/>
                <a:cs typeface="Arial"/>
              </a:rPr>
              <a:t> </a:t>
            </a:r>
            <a:r>
              <a:rPr lang="en-US" sz="2400" err="1">
                <a:latin typeface="+mj-lt"/>
                <a:cs typeface="Arial"/>
              </a:rPr>
              <a:t>đặt</a:t>
            </a:r>
            <a:r>
              <a:rPr lang="en-US" sz="2400">
                <a:latin typeface="+mj-lt"/>
                <a:cs typeface="Arial"/>
              </a:rPr>
              <a:t> </a:t>
            </a:r>
            <a:r>
              <a:rPr lang="en-US" sz="2400" err="1">
                <a:latin typeface="+mj-lt"/>
                <a:cs typeface="Arial"/>
              </a:rPr>
              <a:t>hệ</a:t>
            </a:r>
            <a:r>
              <a:rPr lang="en-US" sz="2400">
                <a:latin typeface="+mj-lt"/>
                <a:cs typeface="Arial"/>
              </a:rPr>
              <a:t> </a:t>
            </a:r>
            <a:r>
              <a:rPr lang="en-US" sz="2400" err="1">
                <a:latin typeface="+mj-lt"/>
                <a:cs typeface="Arial"/>
              </a:rPr>
              <a:t>thống</a:t>
            </a:r>
            <a:r>
              <a:rPr lang="en-US" sz="2400">
                <a:latin typeface="+mj-lt"/>
                <a:cs typeface="Arial"/>
              </a:rPr>
              <a:t> </a:t>
            </a:r>
            <a:r>
              <a:rPr lang="en-US" sz="2400" err="1">
                <a:latin typeface="+mj-lt"/>
                <a:cs typeface="Arial"/>
              </a:rPr>
              <a:t>gợi</a:t>
            </a:r>
            <a:r>
              <a:rPr lang="en-US" sz="2400">
                <a:latin typeface="+mj-lt"/>
                <a:cs typeface="Arial"/>
              </a:rPr>
              <a:t> ý </a:t>
            </a:r>
            <a:r>
              <a:rPr lang="en-US" sz="2400" err="1">
                <a:latin typeface="+mj-lt"/>
                <a:cs typeface="Arial"/>
              </a:rPr>
              <a:t>sản</a:t>
            </a:r>
            <a:r>
              <a:rPr lang="en-US" sz="2400">
                <a:latin typeface="+mj-lt"/>
                <a:cs typeface="Arial"/>
              </a:rPr>
              <a:t> </a:t>
            </a:r>
            <a:r>
              <a:rPr lang="en-US" sz="2400" err="1">
                <a:latin typeface="+mj-lt"/>
                <a:cs typeface="Arial"/>
              </a:rPr>
              <a:t>phẩm</a:t>
            </a:r>
            <a:r>
              <a:rPr lang="en-US" sz="2400">
                <a:latin typeface="+mj-lt"/>
                <a:cs typeface="Arial"/>
              </a:rPr>
              <a:t> </a:t>
            </a:r>
            <a:r>
              <a:rPr lang="en-US" sz="2400" err="1">
                <a:latin typeface="+mj-lt"/>
                <a:cs typeface="Arial"/>
              </a:rPr>
              <a:t>vào</a:t>
            </a:r>
            <a:r>
              <a:rPr lang="en-US" sz="2400">
                <a:latin typeface="+mj-lt"/>
                <a:cs typeface="Arial"/>
              </a:rPr>
              <a:t> website.</a:t>
            </a:r>
          </a:p>
          <a:p>
            <a:pPr marL="342900" indent="-342900" algn="just">
              <a:lnSpc>
                <a:spcPct val="150000"/>
              </a:lnSpc>
              <a:buFont typeface="Arial"/>
              <a:buChar char="•"/>
            </a:pPr>
            <a:r>
              <a:rPr lang="en-US" sz="2400" err="1">
                <a:latin typeface="+mj-lt"/>
                <a:cs typeface="Arial"/>
              </a:rPr>
              <a:t>Triển</a:t>
            </a:r>
            <a:r>
              <a:rPr lang="en-US" sz="2400">
                <a:latin typeface="+mj-lt"/>
                <a:cs typeface="Arial"/>
              </a:rPr>
              <a:t> </a:t>
            </a:r>
            <a:r>
              <a:rPr lang="en-US" sz="2400" err="1">
                <a:latin typeface="+mj-lt"/>
                <a:cs typeface="Arial"/>
              </a:rPr>
              <a:t>khai</a:t>
            </a:r>
            <a:r>
              <a:rPr lang="en-US" sz="2400">
                <a:latin typeface="+mj-lt"/>
                <a:cs typeface="Arial"/>
              </a:rPr>
              <a:t> </a:t>
            </a:r>
            <a:r>
              <a:rPr lang="en-US" sz="2400" err="1">
                <a:latin typeface="+mj-lt"/>
                <a:cs typeface="Arial"/>
              </a:rPr>
              <a:t>hệ</a:t>
            </a:r>
            <a:r>
              <a:rPr lang="en-US" sz="2400">
                <a:latin typeface="+mj-lt"/>
                <a:cs typeface="Arial"/>
              </a:rPr>
              <a:t> </a:t>
            </a:r>
            <a:r>
              <a:rPr lang="en-US" sz="2400" err="1">
                <a:latin typeface="+mj-lt"/>
                <a:cs typeface="Arial"/>
              </a:rPr>
              <a:t>thống</a:t>
            </a:r>
            <a:r>
              <a:rPr lang="en-US" sz="2400">
                <a:latin typeface="+mj-lt"/>
                <a:cs typeface="Arial"/>
              </a:rPr>
              <a:t> </a:t>
            </a:r>
            <a:r>
              <a:rPr lang="en-US" sz="2400" err="1">
                <a:latin typeface="+mj-lt"/>
                <a:cs typeface="Arial"/>
              </a:rPr>
              <a:t>trên</a:t>
            </a:r>
            <a:r>
              <a:rPr lang="en-US" sz="2400">
                <a:latin typeface="+mj-lt"/>
                <a:cs typeface="Arial"/>
              </a:rPr>
              <a:t> Cloud.</a:t>
            </a:r>
          </a:p>
        </p:txBody>
      </p:sp>
      <p:pic>
        <p:nvPicPr>
          <p:cNvPr id="3" name="Picture 6" descr="A picture containing logo&#10;&#10;Description automatically generated">
            <a:extLst>
              <a:ext uri="{FF2B5EF4-FFF2-40B4-BE49-F238E27FC236}">
                <a16:creationId xmlns:a16="http://schemas.microsoft.com/office/drawing/2014/main" id="{7148E4F3-F21D-740C-26D3-0E46F51C3F71}"/>
              </a:ext>
            </a:extLst>
          </p:cNvPr>
          <p:cNvPicPr>
            <a:picLocks noChangeAspect="1"/>
          </p:cNvPicPr>
          <p:nvPr/>
        </p:nvPicPr>
        <p:blipFill>
          <a:blip r:embed="rId3"/>
          <a:stretch>
            <a:fillRect/>
          </a:stretch>
        </p:blipFill>
        <p:spPr>
          <a:xfrm>
            <a:off x="5334000" y="4076700"/>
            <a:ext cx="1993900" cy="1993900"/>
          </a:xfrm>
          <a:prstGeom prst="rect">
            <a:avLst/>
          </a:prstGeom>
        </p:spPr>
      </p:pic>
      <p:sp>
        <p:nvSpPr>
          <p:cNvPr id="7" name="Google Shape;2224;p41">
            <a:extLst>
              <a:ext uri="{FF2B5EF4-FFF2-40B4-BE49-F238E27FC236}">
                <a16:creationId xmlns:a16="http://schemas.microsoft.com/office/drawing/2014/main" id="{77E2AC6B-D4CA-CE82-66FE-86E46BAED533}"/>
              </a:ext>
            </a:extLst>
          </p:cNvPr>
          <p:cNvSpPr txBox="1">
            <a:spLocks/>
          </p:cNvSpPr>
          <p:nvPr/>
        </p:nvSpPr>
        <p:spPr>
          <a:xfrm>
            <a:off x="1591633" y="4518513"/>
            <a:ext cx="3514201" cy="104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algn="ctr"/>
            <a:r>
              <a:rPr lang="en-US" sz="2500" kern="0" dirty="0" err="1">
                <a:solidFill>
                  <a:schemeClr val="tx1"/>
                </a:solidFill>
                <a:latin typeface="iCiel Cadena"/>
              </a:rPr>
              <a:t>Dịch</a:t>
            </a:r>
            <a:r>
              <a:rPr lang="en-US" sz="2500" kern="0" dirty="0">
                <a:solidFill>
                  <a:schemeClr val="tx1"/>
                </a:solidFill>
                <a:latin typeface="iCiel Cadena"/>
              </a:rPr>
              <a:t> </a:t>
            </a:r>
            <a:r>
              <a:rPr lang="en-US" sz="2500" kern="0" dirty="0" err="1">
                <a:solidFill>
                  <a:schemeClr val="tx1"/>
                </a:solidFill>
                <a:latin typeface="iCiel Cadena"/>
              </a:rPr>
              <a:t>vụ</a:t>
            </a:r>
            <a:r>
              <a:rPr lang="en-US" sz="2500" kern="0" dirty="0">
                <a:solidFill>
                  <a:schemeClr val="tx1"/>
                </a:solidFill>
                <a:latin typeface="iCiel Cadena"/>
              </a:rPr>
              <a:t> </a:t>
            </a:r>
            <a:r>
              <a:rPr lang="en-US" sz="2500" kern="0" dirty="0" err="1">
                <a:solidFill>
                  <a:schemeClr val="tx1"/>
                </a:solidFill>
                <a:latin typeface="iCiel Cadena"/>
              </a:rPr>
              <a:t>hệ</a:t>
            </a:r>
            <a:r>
              <a:rPr lang="en-US" sz="2500" kern="0" dirty="0">
                <a:solidFill>
                  <a:schemeClr val="tx1"/>
                </a:solidFill>
                <a:latin typeface="iCiel Cadena"/>
              </a:rPr>
              <a:t> </a:t>
            </a:r>
            <a:r>
              <a:rPr lang="en-US" sz="2500" kern="0" dirty="0" err="1">
                <a:solidFill>
                  <a:schemeClr val="tx1"/>
                </a:solidFill>
                <a:latin typeface="iCiel Cadena"/>
              </a:rPr>
              <a:t>thống</a:t>
            </a:r>
            <a:r>
              <a:rPr lang="en-US" sz="2500" kern="0" dirty="0">
                <a:solidFill>
                  <a:schemeClr val="tx1"/>
                </a:solidFill>
                <a:latin typeface="iCiel Cadena"/>
              </a:rPr>
              <a:t> </a:t>
            </a:r>
            <a:r>
              <a:rPr lang="en-US" sz="2500" kern="0" dirty="0" err="1">
                <a:solidFill>
                  <a:schemeClr val="tx1"/>
                </a:solidFill>
                <a:latin typeface="iCiel Cadena"/>
              </a:rPr>
              <a:t>gợi</a:t>
            </a:r>
            <a:r>
              <a:rPr lang="en-US" sz="2500" kern="0" dirty="0">
                <a:solidFill>
                  <a:schemeClr val="tx1"/>
                </a:solidFill>
                <a:latin typeface="iCiel Cadena"/>
              </a:rPr>
              <a:t> ý </a:t>
            </a:r>
            <a:r>
              <a:rPr lang="en-US" sz="2500" kern="0" dirty="0" err="1">
                <a:solidFill>
                  <a:schemeClr val="tx1"/>
                </a:solidFill>
                <a:latin typeface="iCiel Cadena"/>
              </a:rPr>
              <a:t>sản</a:t>
            </a:r>
            <a:r>
              <a:rPr lang="en-US" sz="2500" kern="0" dirty="0">
                <a:solidFill>
                  <a:schemeClr val="tx1"/>
                </a:solidFill>
                <a:latin typeface="iCiel Cadena"/>
              </a:rPr>
              <a:t> </a:t>
            </a:r>
            <a:r>
              <a:rPr lang="en-US" sz="2500" kern="0" dirty="0" err="1">
                <a:solidFill>
                  <a:schemeClr val="tx1"/>
                </a:solidFill>
                <a:latin typeface="iCiel Cadena"/>
              </a:rPr>
              <a:t>phẩm</a:t>
            </a:r>
            <a:endParaRPr lang="en-US" sz="2500" kern="0" dirty="0" err="1">
              <a:solidFill>
                <a:schemeClr val="tx1"/>
              </a:solidFill>
              <a:latin typeface="iCiel Cadena" panose="02000503000000020004" pitchFamily="50" charset="0"/>
            </a:endParaRPr>
          </a:p>
        </p:txBody>
      </p:sp>
      <p:sp>
        <p:nvSpPr>
          <p:cNvPr id="9" name="Google Shape;2224;p41">
            <a:extLst>
              <a:ext uri="{FF2B5EF4-FFF2-40B4-BE49-F238E27FC236}">
                <a16:creationId xmlns:a16="http://schemas.microsoft.com/office/drawing/2014/main" id="{F5878E60-8A68-D7ED-842F-70E0DDCD0DE4}"/>
              </a:ext>
            </a:extLst>
          </p:cNvPr>
          <p:cNvSpPr txBox="1">
            <a:spLocks/>
          </p:cNvSpPr>
          <p:nvPr/>
        </p:nvSpPr>
        <p:spPr>
          <a:xfrm>
            <a:off x="7420932" y="4518513"/>
            <a:ext cx="3692001" cy="89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algn="ctr"/>
            <a:r>
              <a:rPr lang="en-US" sz="2500" kern="0" dirty="0">
                <a:solidFill>
                  <a:schemeClr val="tx1"/>
                </a:solidFill>
                <a:latin typeface="iCiel Cadena"/>
              </a:rPr>
              <a:t>Cài </a:t>
            </a:r>
            <a:r>
              <a:rPr lang="en-US" sz="2500" kern="0" dirty="0" err="1">
                <a:solidFill>
                  <a:schemeClr val="tx1"/>
                </a:solidFill>
                <a:latin typeface="iCiel Cadena"/>
              </a:rPr>
              <a:t>đặt</a:t>
            </a:r>
            <a:r>
              <a:rPr lang="en-US" sz="2500" kern="0" dirty="0">
                <a:solidFill>
                  <a:schemeClr val="tx1"/>
                </a:solidFill>
                <a:latin typeface="iCiel Cadena"/>
              </a:rPr>
              <a:t> </a:t>
            </a:r>
            <a:r>
              <a:rPr lang="en-US" sz="2500" kern="0" dirty="0" err="1">
                <a:solidFill>
                  <a:schemeClr val="tx1"/>
                </a:solidFill>
                <a:latin typeface="iCiel Cadena"/>
              </a:rPr>
              <a:t>thư</a:t>
            </a:r>
            <a:r>
              <a:rPr lang="en-US" sz="2500" kern="0" dirty="0">
                <a:solidFill>
                  <a:schemeClr val="tx1"/>
                </a:solidFill>
                <a:latin typeface="iCiel Cadena"/>
              </a:rPr>
              <a:t> </a:t>
            </a:r>
            <a:r>
              <a:rPr lang="en-US" sz="2500" kern="0" dirty="0" err="1">
                <a:solidFill>
                  <a:schemeClr val="tx1"/>
                </a:solidFill>
                <a:latin typeface="iCiel Cadena"/>
              </a:rPr>
              <a:t>viện</a:t>
            </a:r>
            <a:r>
              <a:rPr lang="en-US" sz="2500" kern="0" dirty="0">
                <a:solidFill>
                  <a:schemeClr val="tx1"/>
                </a:solidFill>
                <a:latin typeface="iCiel Cadena"/>
              </a:rPr>
              <a:t> </a:t>
            </a:r>
            <a:r>
              <a:rPr lang="en-US" sz="2500" kern="0" dirty="0" err="1">
                <a:solidFill>
                  <a:schemeClr val="tx1"/>
                </a:solidFill>
                <a:latin typeface="iCiel Cadena"/>
              </a:rPr>
              <a:t>gợi</a:t>
            </a:r>
            <a:r>
              <a:rPr lang="en-US" sz="2500" kern="0" dirty="0">
                <a:solidFill>
                  <a:schemeClr val="tx1"/>
                </a:solidFill>
                <a:latin typeface="iCiel Cadena"/>
              </a:rPr>
              <a:t> ý </a:t>
            </a:r>
            <a:r>
              <a:rPr lang="en-US" sz="2500" kern="0" dirty="0" err="1">
                <a:solidFill>
                  <a:schemeClr val="tx1"/>
                </a:solidFill>
                <a:latin typeface="iCiel Cadena"/>
              </a:rPr>
              <a:t>sản</a:t>
            </a:r>
            <a:r>
              <a:rPr lang="en-US" sz="2500" kern="0" dirty="0">
                <a:solidFill>
                  <a:schemeClr val="tx1"/>
                </a:solidFill>
                <a:latin typeface="iCiel Cadena"/>
              </a:rPr>
              <a:t> </a:t>
            </a:r>
            <a:r>
              <a:rPr lang="en-US" sz="2500" kern="0" dirty="0" err="1">
                <a:solidFill>
                  <a:schemeClr val="tx1"/>
                </a:solidFill>
                <a:latin typeface="iCiel Cadena"/>
              </a:rPr>
              <a:t>phẩm</a:t>
            </a:r>
            <a:endParaRPr lang="en-US" sz="2500" kern="0" dirty="0" err="1">
              <a:solidFill>
                <a:schemeClr val="tx1"/>
              </a:solidFill>
              <a:latin typeface="iCiel Cadena" panose="02000503000000020004" pitchFamily="50" charset="0"/>
            </a:endParaRPr>
          </a:p>
        </p:txBody>
      </p:sp>
    </p:spTree>
    <p:extLst>
      <p:ext uri="{BB962C8B-B14F-4D97-AF65-F5344CB8AC3E}">
        <p14:creationId xmlns:p14="http://schemas.microsoft.com/office/powerpoint/2010/main" val="282971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3797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Đề xuất giải pháp</a:t>
            </a:r>
            <a:endParaRPr sz="3500" b="1">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826BC96E-0C4C-F13C-0713-A6272BBE1C69}"/>
              </a:ext>
            </a:extLst>
          </p:cNvPr>
          <p:cNvSpPr txBox="1">
            <a:spLocks/>
          </p:cNvSpPr>
          <p:nvPr/>
        </p:nvSpPr>
        <p:spPr>
          <a:xfrm>
            <a:off x="2721933" y="759314"/>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a:rPr>
              <a:t>3.2.  </a:t>
            </a:r>
            <a:r>
              <a:rPr lang="en-US" sz="2500" kern="0" err="1">
                <a:solidFill>
                  <a:schemeClr val="tx1"/>
                </a:solidFill>
                <a:latin typeface="iCiel Cadena"/>
              </a:rPr>
              <a:t>Sơ</a:t>
            </a:r>
            <a:r>
              <a:rPr lang="en-US" sz="2500" kern="0">
                <a:solidFill>
                  <a:schemeClr val="tx1"/>
                </a:solidFill>
                <a:latin typeface="iCiel Cadena"/>
              </a:rPr>
              <a:t> </a:t>
            </a:r>
            <a:r>
              <a:rPr lang="en-US" sz="2500" kern="0" err="1">
                <a:solidFill>
                  <a:schemeClr val="tx1"/>
                </a:solidFill>
                <a:latin typeface="iCiel Cadena"/>
              </a:rPr>
              <a:t>đồ</a:t>
            </a:r>
            <a:r>
              <a:rPr lang="en-US" sz="2500" kern="0">
                <a:solidFill>
                  <a:schemeClr val="tx1"/>
                </a:solidFill>
                <a:latin typeface="iCiel Cadena"/>
              </a:rPr>
              <a:t> use case</a:t>
            </a:r>
          </a:p>
        </p:txBody>
      </p:sp>
      <p:pic>
        <p:nvPicPr>
          <p:cNvPr id="3" name="Picture 2">
            <a:extLst>
              <a:ext uri="{FF2B5EF4-FFF2-40B4-BE49-F238E27FC236}">
                <a16:creationId xmlns:a16="http://schemas.microsoft.com/office/drawing/2014/main" id="{7BD6A390-447B-099C-B2CC-3DA721B010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3026" y="1316081"/>
            <a:ext cx="6380646" cy="4922493"/>
          </a:xfrm>
          <a:prstGeom prst="rect">
            <a:avLst/>
          </a:prstGeom>
          <a:noFill/>
          <a:ln>
            <a:noFill/>
          </a:ln>
        </p:spPr>
      </p:pic>
      <p:sp>
        <p:nvSpPr>
          <p:cNvPr id="7" name="Google Shape;47;p15">
            <a:extLst>
              <a:ext uri="{FF2B5EF4-FFF2-40B4-BE49-F238E27FC236}">
                <a16:creationId xmlns:a16="http://schemas.microsoft.com/office/drawing/2014/main" id="{CB35820B-B738-6D76-E11C-F79F2CA58CED}"/>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14</a:t>
            </a:r>
            <a:endParaRPr lang="vi-VN" sz="2000" kern="0"/>
          </a:p>
        </p:txBody>
      </p:sp>
      <p:sp>
        <p:nvSpPr>
          <p:cNvPr id="8" name="TextBox 7">
            <a:extLst>
              <a:ext uri="{FF2B5EF4-FFF2-40B4-BE49-F238E27FC236}">
                <a16:creationId xmlns:a16="http://schemas.microsoft.com/office/drawing/2014/main" id="{3EADF172-CCDF-9350-6380-877A2F7A03D7}"/>
              </a:ext>
            </a:extLst>
          </p:cNvPr>
          <p:cNvSpPr txBox="1"/>
          <p:nvPr/>
        </p:nvSpPr>
        <p:spPr>
          <a:xfrm>
            <a:off x="4773736" y="6268070"/>
            <a:ext cx="2605200" cy="369332"/>
          </a:xfrm>
          <a:prstGeom prst="rect">
            <a:avLst/>
          </a:prstGeom>
          <a:noFill/>
        </p:spPr>
        <p:txBody>
          <a:bodyPr wrap="none" rtlCol="0">
            <a:spAutoFit/>
          </a:bodyPr>
          <a:lstStyle/>
          <a:p>
            <a:r>
              <a:rPr lang="en-US" err="1"/>
              <a:t>Hình</a:t>
            </a:r>
            <a:r>
              <a:rPr lang="en-US"/>
              <a:t> 7. </a:t>
            </a:r>
            <a:r>
              <a:rPr lang="en-US" err="1"/>
              <a:t>Sơ</a:t>
            </a:r>
            <a:r>
              <a:rPr lang="en-US"/>
              <a:t> </a:t>
            </a:r>
            <a:r>
              <a:rPr lang="en-US" err="1"/>
              <a:t>đồ</a:t>
            </a:r>
            <a:r>
              <a:rPr lang="en-US"/>
              <a:t> use case</a:t>
            </a:r>
          </a:p>
        </p:txBody>
      </p:sp>
    </p:spTree>
    <p:extLst>
      <p:ext uri="{BB962C8B-B14F-4D97-AF65-F5344CB8AC3E}">
        <p14:creationId xmlns:p14="http://schemas.microsoft.com/office/powerpoint/2010/main" val="2606249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161629"/>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Đề xuất giải pháp</a:t>
            </a:r>
            <a:endParaRPr sz="3500" b="1">
              <a:solidFill>
                <a:schemeClr val="accent1"/>
              </a:solidFill>
              <a:latin typeface="iCiel Cadena" panose="02000503000000020004" pitchFamily="50" charset="0"/>
            </a:endParaRPr>
          </a:p>
        </p:txBody>
      </p:sp>
      <p:sp>
        <p:nvSpPr>
          <p:cNvPr id="10" name="Google Shape;2224;p41">
            <a:extLst>
              <a:ext uri="{FF2B5EF4-FFF2-40B4-BE49-F238E27FC236}">
                <a16:creationId xmlns:a16="http://schemas.microsoft.com/office/drawing/2014/main" id="{A74AA9B0-DC2A-8FF4-07E1-C55E12CE13BF}"/>
              </a:ext>
            </a:extLst>
          </p:cNvPr>
          <p:cNvSpPr txBox="1">
            <a:spLocks/>
          </p:cNvSpPr>
          <p:nvPr/>
        </p:nvSpPr>
        <p:spPr>
          <a:xfrm>
            <a:off x="2743199" y="846845"/>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a:rPr>
              <a:t>3.3. </a:t>
            </a:r>
            <a:r>
              <a:rPr lang="en-US" sz="2500" kern="0" err="1">
                <a:solidFill>
                  <a:schemeClr val="tx1"/>
                </a:solidFill>
                <a:latin typeface="iCiel Cadena"/>
              </a:rPr>
              <a:t>Kiến</a:t>
            </a:r>
            <a:r>
              <a:rPr lang="en-US" sz="2500" kern="0">
                <a:solidFill>
                  <a:schemeClr val="tx1"/>
                </a:solidFill>
                <a:latin typeface="iCiel Cadena"/>
              </a:rPr>
              <a:t> </a:t>
            </a:r>
            <a:r>
              <a:rPr lang="en-US" sz="2500" kern="0" err="1">
                <a:solidFill>
                  <a:schemeClr val="tx1"/>
                </a:solidFill>
                <a:latin typeface="iCiel Cadena"/>
              </a:rPr>
              <a:t>trúc</a:t>
            </a:r>
            <a:r>
              <a:rPr lang="en-US" sz="2500" kern="0">
                <a:solidFill>
                  <a:schemeClr val="tx1"/>
                </a:solidFill>
                <a:latin typeface="iCiel Cadena"/>
              </a:rPr>
              <a:t> </a:t>
            </a:r>
            <a:r>
              <a:rPr lang="en-US" sz="2500" kern="0" err="1">
                <a:solidFill>
                  <a:schemeClr val="tx1"/>
                </a:solidFill>
                <a:latin typeface="iCiel Cadena"/>
              </a:rPr>
              <a:t>hệ</a:t>
            </a:r>
            <a:r>
              <a:rPr lang="en-US" sz="2500" kern="0">
                <a:solidFill>
                  <a:schemeClr val="tx1"/>
                </a:solidFill>
                <a:latin typeface="iCiel Cadena"/>
              </a:rPr>
              <a:t> </a:t>
            </a:r>
            <a:r>
              <a:rPr lang="en-US" sz="2500" kern="0" err="1">
                <a:solidFill>
                  <a:schemeClr val="tx1"/>
                </a:solidFill>
                <a:latin typeface="iCiel Cadena"/>
              </a:rPr>
              <a:t>thống</a:t>
            </a:r>
            <a:endParaRPr lang="en-US" sz="2500" kern="0">
              <a:solidFill>
                <a:schemeClr val="tx1"/>
              </a:solidFill>
              <a:latin typeface="iCiel Cadena" panose="02000503000000020004" pitchFamily="50" charset="0"/>
            </a:endParaRPr>
          </a:p>
        </p:txBody>
      </p:sp>
      <p:sp>
        <p:nvSpPr>
          <p:cNvPr id="2" name="Google Shape;47;p15">
            <a:extLst>
              <a:ext uri="{FF2B5EF4-FFF2-40B4-BE49-F238E27FC236}">
                <a16:creationId xmlns:a16="http://schemas.microsoft.com/office/drawing/2014/main" id="{8476F813-FCD5-9A3D-C629-0A52BA3DCBBF}"/>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15</a:t>
            </a:r>
            <a:endParaRPr lang="vi-VN" sz="2000" kern="0"/>
          </a:p>
        </p:txBody>
      </p:sp>
      <p:sp>
        <p:nvSpPr>
          <p:cNvPr id="3" name="TextBox 2">
            <a:extLst>
              <a:ext uri="{FF2B5EF4-FFF2-40B4-BE49-F238E27FC236}">
                <a16:creationId xmlns:a16="http://schemas.microsoft.com/office/drawing/2014/main" id="{096CD54F-737D-B2D9-A2BD-82A9E73D5FC5}"/>
              </a:ext>
            </a:extLst>
          </p:cNvPr>
          <p:cNvSpPr txBox="1"/>
          <p:nvPr/>
        </p:nvSpPr>
        <p:spPr>
          <a:xfrm>
            <a:off x="4115031" y="6386199"/>
            <a:ext cx="2864887" cy="369332"/>
          </a:xfrm>
          <a:prstGeom prst="rect">
            <a:avLst/>
          </a:prstGeom>
          <a:noFill/>
        </p:spPr>
        <p:txBody>
          <a:bodyPr wrap="none" lIns="91440" tIns="45720" rIns="91440" bIns="45720" rtlCol="0" anchor="t">
            <a:spAutoFit/>
          </a:bodyPr>
          <a:lstStyle/>
          <a:p>
            <a:r>
              <a:rPr lang="en-US"/>
              <a:t>Hình 2. </a:t>
            </a:r>
            <a:r>
              <a:rPr lang="en-US" err="1"/>
              <a:t>Kiến</a:t>
            </a:r>
            <a:r>
              <a:rPr lang="en-US"/>
              <a:t> </a:t>
            </a:r>
            <a:r>
              <a:rPr lang="en-US" err="1"/>
              <a:t>trúc</a:t>
            </a:r>
            <a:r>
              <a:rPr lang="en-US"/>
              <a:t> </a:t>
            </a:r>
            <a:r>
              <a:rPr lang="en-US" err="1"/>
              <a:t>hệ</a:t>
            </a:r>
            <a:r>
              <a:rPr lang="en-US"/>
              <a:t> </a:t>
            </a:r>
            <a:r>
              <a:rPr lang="en-US" err="1"/>
              <a:t>thống</a:t>
            </a:r>
            <a:endParaRPr lang="en-US"/>
          </a:p>
        </p:txBody>
      </p:sp>
      <p:pic>
        <p:nvPicPr>
          <p:cNvPr id="7" name="Picture 8" descr="Diagram&#10;&#10;Description automatically generated">
            <a:extLst>
              <a:ext uri="{FF2B5EF4-FFF2-40B4-BE49-F238E27FC236}">
                <a16:creationId xmlns:a16="http://schemas.microsoft.com/office/drawing/2014/main" id="{E78B8793-D002-E5AD-59A5-0052C0366EFB}"/>
              </a:ext>
            </a:extLst>
          </p:cNvPr>
          <p:cNvPicPr>
            <a:picLocks noChangeAspect="1"/>
          </p:cNvPicPr>
          <p:nvPr/>
        </p:nvPicPr>
        <p:blipFill>
          <a:blip r:embed="rId3"/>
          <a:stretch>
            <a:fillRect/>
          </a:stretch>
        </p:blipFill>
        <p:spPr>
          <a:xfrm>
            <a:off x="1577789" y="1429311"/>
            <a:ext cx="8731622" cy="4922742"/>
          </a:xfrm>
          <a:prstGeom prst="rect">
            <a:avLst/>
          </a:prstGeom>
        </p:spPr>
      </p:pic>
    </p:spTree>
    <p:extLst>
      <p:ext uri="{BB962C8B-B14F-4D97-AF65-F5344CB8AC3E}">
        <p14:creationId xmlns:p14="http://schemas.microsoft.com/office/powerpoint/2010/main" val="69531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Đề xuất giải pháp</a:t>
            </a:r>
            <a:endParaRPr sz="3500" b="1">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826BC96E-0C4C-F13C-0713-A6272BBE1C69}"/>
              </a:ext>
            </a:extLst>
          </p:cNvPr>
          <p:cNvSpPr txBox="1">
            <a:spLocks/>
          </p:cNvSpPr>
          <p:nvPr/>
        </p:nvSpPr>
        <p:spPr>
          <a:xfrm>
            <a:off x="2745500" y="916629"/>
            <a:ext cx="8246980" cy="80225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Char char="•"/>
            </a:pPr>
            <a:r>
              <a:rPr lang="en-US" sz="2500" kern="0" err="1">
                <a:solidFill>
                  <a:schemeClr val="tx1"/>
                </a:solidFill>
                <a:latin typeface="iCiel Cadena"/>
              </a:rPr>
              <a:t>Lược</a:t>
            </a:r>
            <a:r>
              <a:rPr lang="en-US" sz="2500" kern="0">
                <a:solidFill>
                  <a:schemeClr val="tx1"/>
                </a:solidFill>
                <a:latin typeface="iCiel Cadena"/>
              </a:rPr>
              <a:t> </a:t>
            </a:r>
            <a:r>
              <a:rPr lang="en-US" sz="2500" kern="0" err="1">
                <a:solidFill>
                  <a:schemeClr val="tx1"/>
                </a:solidFill>
                <a:latin typeface="iCiel Cadena"/>
              </a:rPr>
              <a:t>đồ</a:t>
            </a:r>
            <a:r>
              <a:rPr lang="en-US" sz="2500" kern="0">
                <a:solidFill>
                  <a:schemeClr val="tx1"/>
                </a:solidFill>
                <a:latin typeface="iCiel Cadena"/>
              </a:rPr>
              <a:t> </a:t>
            </a:r>
            <a:r>
              <a:rPr lang="en-US" sz="2500" kern="0" err="1">
                <a:solidFill>
                  <a:schemeClr val="tx1"/>
                </a:solidFill>
                <a:latin typeface="iCiel Cadena"/>
              </a:rPr>
              <a:t>thực</a:t>
            </a:r>
            <a:r>
              <a:rPr lang="en-US" sz="2500" kern="0">
                <a:solidFill>
                  <a:schemeClr val="tx1"/>
                </a:solidFill>
                <a:latin typeface="iCiel Cadena"/>
              </a:rPr>
              <a:t> </a:t>
            </a:r>
            <a:r>
              <a:rPr lang="en-US" sz="2500" kern="0" err="1">
                <a:solidFill>
                  <a:schemeClr val="tx1"/>
                </a:solidFill>
                <a:latin typeface="iCiel Cadena"/>
              </a:rPr>
              <a:t>thể</a:t>
            </a:r>
            <a:r>
              <a:rPr lang="en-US" sz="2500" kern="0">
                <a:solidFill>
                  <a:schemeClr val="tx1"/>
                </a:solidFill>
                <a:latin typeface="iCiel Cadena"/>
              </a:rPr>
              <a:t> </a:t>
            </a:r>
            <a:r>
              <a:rPr lang="en-US" sz="2500" kern="0" err="1">
                <a:solidFill>
                  <a:schemeClr val="tx1"/>
                </a:solidFill>
                <a:latin typeface="iCiel Cadena"/>
              </a:rPr>
              <a:t>kết</a:t>
            </a:r>
            <a:r>
              <a:rPr lang="en-US" sz="2500" kern="0">
                <a:solidFill>
                  <a:schemeClr val="tx1"/>
                </a:solidFill>
                <a:latin typeface="iCiel Cadena"/>
              </a:rPr>
              <a:t> </a:t>
            </a:r>
            <a:r>
              <a:rPr lang="en-US" sz="2500" kern="0" err="1">
                <a:solidFill>
                  <a:schemeClr val="tx1"/>
                </a:solidFill>
                <a:latin typeface="iCiel Cadena"/>
              </a:rPr>
              <a:t>hợp</a:t>
            </a:r>
            <a:r>
              <a:rPr lang="en-US" sz="2500" kern="0">
                <a:solidFill>
                  <a:schemeClr val="tx1"/>
                </a:solidFill>
                <a:latin typeface="iCiel Cadena"/>
              </a:rPr>
              <a:t> - </a:t>
            </a:r>
            <a:r>
              <a:rPr lang="en-US" sz="2500" kern="0" err="1">
                <a:solidFill>
                  <a:schemeClr val="tx1"/>
                </a:solidFill>
                <a:latin typeface="iCiel Cadena"/>
              </a:rPr>
              <a:t>sử</a:t>
            </a:r>
            <a:r>
              <a:rPr lang="en-US" sz="2500" kern="0">
                <a:solidFill>
                  <a:schemeClr val="tx1"/>
                </a:solidFill>
                <a:latin typeface="iCiel Cadena"/>
              </a:rPr>
              <a:t> </a:t>
            </a:r>
            <a:r>
              <a:rPr lang="en-US" sz="2500" kern="0" err="1">
                <a:solidFill>
                  <a:schemeClr val="tx1"/>
                </a:solidFill>
                <a:latin typeface="iCiel Cadena"/>
              </a:rPr>
              <a:t>dụng</a:t>
            </a:r>
            <a:r>
              <a:rPr lang="en-US" sz="2500" kern="0">
                <a:solidFill>
                  <a:schemeClr val="tx1"/>
                </a:solidFill>
                <a:latin typeface="iCiel Cadena"/>
              </a:rPr>
              <a:t> ở </a:t>
            </a:r>
            <a:r>
              <a:rPr lang="en-US" sz="2500" kern="0" err="1">
                <a:solidFill>
                  <a:schemeClr val="tx1"/>
                </a:solidFill>
                <a:latin typeface="iCiel Cadena"/>
              </a:rPr>
              <a:t>các</a:t>
            </a:r>
            <a:r>
              <a:rPr lang="en-US" sz="2500" kern="0">
                <a:solidFill>
                  <a:schemeClr val="tx1"/>
                </a:solidFill>
                <a:latin typeface="iCiel Cadena"/>
              </a:rPr>
              <a:t> CSDL</a:t>
            </a:r>
            <a:endParaRPr lang="en-US"/>
          </a:p>
        </p:txBody>
      </p:sp>
      <p:pic>
        <p:nvPicPr>
          <p:cNvPr id="3" name="Picture 2">
            <a:extLst>
              <a:ext uri="{FF2B5EF4-FFF2-40B4-BE49-F238E27FC236}">
                <a16:creationId xmlns:a16="http://schemas.microsoft.com/office/drawing/2014/main" id="{03CD6456-7A14-1790-16DA-F4D372F183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1531" y="1454908"/>
            <a:ext cx="5656873" cy="5115957"/>
          </a:xfrm>
          <a:prstGeom prst="rect">
            <a:avLst/>
          </a:prstGeom>
          <a:noFill/>
          <a:ln>
            <a:noFill/>
          </a:ln>
        </p:spPr>
      </p:pic>
      <p:sp>
        <p:nvSpPr>
          <p:cNvPr id="7" name="Google Shape;47;p15">
            <a:extLst>
              <a:ext uri="{FF2B5EF4-FFF2-40B4-BE49-F238E27FC236}">
                <a16:creationId xmlns:a16="http://schemas.microsoft.com/office/drawing/2014/main" id="{6E254192-04A5-7F5A-5289-F6F7E3724EFD}"/>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16</a:t>
            </a:r>
            <a:endParaRPr lang="vi-VN" sz="2000" kern="0"/>
          </a:p>
        </p:txBody>
      </p:sp>
      <p:sp>
        <p:nvSpPr>
          <p:cNvPr id="8" name="TextBox 7">
            <a:extLst>
              <a:ext uri="{FF2B5EF4-FFF2-40B4-BE49-F238E27FC236}">
                <a16:creationId xmlns:a16="http://schemas.microsoft.com/office/drawing/2014/main" id="{7962CDB8-CEA1-62C3-179C-C24F555FC424}"/>
              </a:ext>
            </a:extLst>
          </p:cNvPr>
          <p:cNvSpPr txBox="1"/>
          <p:nvPr/>
        </p:nvSpPr>
        <p:spPr>
          <a:xfrm>
            <a:off x="4115031" y="6386199"/>
            <a:ext cx="3615092" cy="369332"/>
          </a:xfrm>
          <a:prstGeom prst="rect">
            <a:avLst/>
          </a:prstGeom>
          <a:noFill/>
        </p:spPr>
        <p:txBody>
          <a:bodyPr wrap="none" lIns="91440" tIns="45720" rIns="91440" bIns="45720" rtlCol="0" anchor="t">
            <a:spAutoFit/>
          </a:bodyPr>
          <a:lstStyle/>
          <a:p>
            <a:r>
              <a:rPr lang="en-US"/>
              <a:t>Hình 3. </a:t>
            </a:r>
            <a:r>
              <a:rPr lang="en-US" err="1"/>
              <a:t>Lược</a:t>
            </a:r>
            <a:r>
              <a:rPr lang="en-US"/>
              <a:t> </a:t>
            </a:r>
            <a:r>
              <a:rPr lang="en-US" err="1"/>
              <a:t>đồ</a:t>
            </a:r>
            <a:r>
              <a:rPr lang="en-US"/>
              <a:t> </a:t>
            </a:r>
            <a:r>
              <a:rPr lang="en-US" err="1"/>
              <a:t>thực</a:t>
            </a:r>
            <a:r>
              <a:rPr lang="en-US"/>
              <a:t> </a:t>
            </a:r>
            <a:r>
              <a:rPr lang="en-US" err="1"/>
              <a:t>thể</a:t>
            </a:r>
            <a:r>
              <a:rPr lang="en-US"/>
              <a:t> </a:t>
            </a:r>
            <a:r>
              <a:rPr lang="en-US" err="1"/>
              <a:t>kết</a:t>
            </a:r>
            <a:r>
              <a:rPr lang="en-US"/>
              <a:t> </a:t>
            </a:r>
            <a:r>
              <a:rPr lang="en-US" err="1"/>
              <a:t>hợp</a:t>
            </a:r>
            <a:endParaRPr lang="en-US"/>
          </a:p>
        </p:txBody>
      </p:sp>
    </p:spTree>
    <p:extLst>
      <p:ext uri="{BB962C8B-B14F-4D97-AF65-F5344CB8AC3E}">
        <p14:creationId xmlns:p14="http://schemas.microsoft.com/office/powerpoint/2010/main" val="53846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82529" y="285135"/>
            <a:ext cx="7335671" cy="796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500" b="1">
                <a:solidFill>
                  <a:schemeClr val="accent1"/>
                </a:solidFill>
                <a:latin typeface="iCiel Cadena" panose="02000503000000020004" pitchFamily="50" charset="0"/>
              </a:rPr>
              <a:t>Đề xuất giải pháp</a:t>
            </a:r>
          </a:p>
          <a:p>
            <a:pPr marL="0" lvl="0" indent="0">
              <a:spcBef>
                <a:spcPts val="0"/>
              </a:spcBef>
              <a:spcAft>
                <a:spcPts val="0"/>
              </a:spcAft>
              <a:buNone/>
            </a:pPr>
            <a:endParaRPr lang="en" sz="3500" b="1">
              <a:solidFill>
                <a:schemeClr val="accent1"/>
              </a:solidFill>
              <a:latin typeface="iCiel Cadena" panose="02000503000000020004" pitchFamily="50" charset="0"/>
            </a:endParaRPr>
          </a:p>
        </p:txBody>
      </p:sp>
      <p:sp>
        <p:nvSpPr>
          <p:cNvPr id="3" name="Google Shape;2224;p41">
            <a:extLst>
              <a:ext uri="{FF2B5EF4-FFF2-40B4-BE49-F238E27FC236}">
                <a16:creationId xmlns:a16="http://schemas.microsoft.com/office/drawing/2014/main" id="{0B921282-76EC-C64E-7AFC-F47C78DF91C4}"/>
              </a:ext>
            </a:extLst>
          </p:cNvPr>
          <p:cNvSpPr txBox="1">
            <a:spLocks/>
          </p:cNvSpPr>
          <p:nvPr/>
        </p:nvSpPr>
        <p:spPr>
          <a:xfrm>
            <a:off x="2787905" y="1054229"/>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Char char="•"/>
            </a:pPr>
            <a:r>
              <a:rPr lang="en-US" sz="2500" kern="0">
                <a:solidFill>
                  <a:schemeClr val="tx1"/>
                </a:solidFill>
                <a:latin typeface="iCiel Cadena"/>
              </a:rPr>
              <a:t>Quy </a:t>
            </a:r>
            <a:r>
              <a:rPr lang="en-US" sz="2500" kern="0" err="1">
                <a:solidFill>
                  <a:schemeClr val="tx1"/>
                </a:solidFill>
                <a:latin typeface="iCiel Cadena"/>
              </a:rPr>
              <a:t>trình</a:t>
            </a:r>
            <a:r>
              <a:rPr lang="en-US" sz="2500" kern="0">
                <a:solidFill>
                  <a:schemeClr val="tx1"/>
                </a:solidFill>
                <a:latin typeface="iCiel Cadena"/>
              </a:rPr>
              <a:t> </a:t>
            </a:r>
            <a:r>
              <a:rPr lang="en-US" sz="2500" kern="0" err="1">
                <a:solidFill>
                  <a:schemeClr val="tx1"/>
                </a:solidFill>
                <a:latin typeface="iCiel Cadena"/>
              </a:rPr>
              <a:t>bắt</a:t>
            </a:r>
            <a:r>
              <a:rPr lang="en-US" sz="2500" kern="0">
                <a:solidFill>
                  <a:schemeClr val="tx1"/>
                </a:solidFill>
                <a:latin typeface="iCiel Cadena"/>
              </a:rPr>
              <a:t> </a:t>
            </a:r>
            <a:r>
              <a:rPr lang="en-US" sz="2500" kern="0" err="1">
                <a:solidFill>
                  <a:schemeClr val="tx1"/>
                </a:solidFill>
                <a:latin typeface="iCiel Cadena"/>
              </a:rPr>
              <a:t>sự</a:t>
            </a:r>
            <a:r>
              <a:rPr lang="en-US" sz="2500" kern="0">
                <a:solidFill>
                  <a:schemeClr val="tx1"/>
                </a:solidFill>
                <a:latin typeface="iCiel Cadena"/>
              </a:rPr>
              <a:t> </a:t>
            </a:r>
            <a:r>
              <a:rPr lang="en-US" sz="2500" kern="0" err="1">
                <a:solidFill>
                  <a:schemeClr val="tx1"/>
                </a:solidFill>
                <a:latin typeface="iCiel Cadena"/>
              </a:rPr>
              <a:t>kiện</a:t>
            </a:r>
            <a:r>
              <a:rPr lang="en-US" sz="2500" kern="0">
                <a:solidFill>
                  <a:schemeClr val="tx1"/>
                </a:solidFill>
                <a:latin typeface="iCiel Cadena"/>
              </a:rPr>
              <a:t> </a:t>
            </a:r>
            <a:r>
              <a:rPr lang="en-US" sz="2500" kern="0" err="1">
                <a:solidFill>
                  <a:schemeClr val="tx1"/>
                </a:solidFill>
                <a:latin typeface="iCiel Cadena"/>
              </a:rPr>
              <a:t>và</a:t>
            </a:r>
            <a:r>
              <a:rPr lang="en-US" sz="2500" kern="0">
                <a:solidFill>
                  <a:schemeClr val="tx1"/>
                </a:solidFill>
                <a:latin typeface="iCiel Cadena"/>
              </a:rPr>
              <a:t> </a:t>
            </a:r>
            <a:r>
              <a:rPr lang="en-US" sz="2500" kern="0" err="1">
                <a:solidFill>
                  <a:schemeClr val="tx1"/>
                </a:solidFill>
                <a:latin typeface="iCiel Cadena"/>
              </a:rPr>
              <a:t>trả</a:t>
            </a:r>
            <a:r>
              <a:rPr lang="en-US" sz="2500" kern="0">
                <a:solidFill>
                  <a:schemeClr val="tx1"/>
                </a:solidFill>
                <a:latin typeface="iCiel Cadena"/>
              </a:rPr>
              <a:t> </a:t>
            </a:r>
            <a:r>
              <a:rPr lang="en-US" sz="2500" kern="0" err="1">
                <a:solidFill>
                  <a:schemeClr val="tx1"/>
                </a:solidFill>
                <a:latin typeface="iCiel Cadena"/>
              </a:rPr>
              <a:t>kết</a:t>
            </a:r>
            <a:r>
              <a:rPr lang="en-US" sz="2500" kern="0">
                <a:solidFill>
                  <a:schemeClr val="tx1"/>
                </a:solidFill>
                <a:latin typeface="iCiel Cadena"/>
              </a:rPr>
              <a:t> </a:t>
            </a:r>
            <a:r>
              <a:rPr lang="en-US" sz="2500" kern="0" err="1">
                <a:solidFill>
                  <a:schemeClr val="tx1"/>
                </a:solidFill>
                <a:latin typeface="iCiel Cadena"/>
              </a:rPr>
              <a:t>quả</a:t>
            </a:r>
            <a:r>
              <a:rPr lang="en-US" sz="2500" kern="0">
                <a:solidFill>
                  <a:schemeClr val="tx1"/>
                </a:solidFill>
                <a:latin typeface="iCiel Cadena"/>
              </a:rPr>
              <a:t> </a:t>
            </a:r>
            <a:r>
              <a:rPr lang="en-US" sz="2500" kern="0" err="1">
                <a:solidFill>
                  <a:schemeClr val="tx1"/>
                </a:solidFill>
                <a:latin typeface="iCiel Cadena"/>
              </a:rPr>
              <a:t>của</a:t>
            </a:r>
            <a:r>
              <a:rPr lang="en-US" sz="2500" kern="0">
                <a:solidFill>
                  <a:schemeClr val="tx1"/>
                </a:solidFill>
                <a:latin typeface="iCiel Cadena"/>
              </a:rPr>
              <a:t> </a:t>
            </a:r>
            <a:r>
              <a:rPr lang="en-US" sz="2500" kern="0" err="1">
                <a:solidFill>
                  <a:schemeClr val="tx1"/>
                </a:solidFill>
                <a:latin typeface="iCiel Cadena"/>
              </a:rPr>
              <a:t>hệ</a:t>
            </a:r>
            <a:r>
              <a:rPr lang="en-US" sz="2500" kern="0">
                <a:solidFill>
                  <a:schemeClr val="tx1"/>
                </a:solidFill>
                <a:latin typeface="iCiel Cadena"/>
              </a:rPr>
              <a:t> </a:t>
            </a:r>
            <a:r>
              <a:rPr lang="en-US" sz="2500" kern="0" err="1">
                <a:solidFill>
                  <a:schemeClr val="tx1"/>
                </a:solidFill>
                <a:latin typeface="iCiel Cadena"/>
              </a:rPr>
              <a:t>thống</a:t>
            </a:r>
            <a:r>
              <a:rPr lang="en-US" sz="2500" kern="0">
                <a:solidFill>
                  <a:schemeClr val="tx1"/>
                </a:solidFill>
                <a:latin typeface="iCiel Cadena"/>
              </a:rPr>
              <a:t> </a:t>
            </a:r>
            <a:endParaRPr lang="en-US" sz="2500" kern="0">
              <a:solidFill>
                <a:schemeClr val="tx1"/>
              </a:solidFill>
              <a:latin typeface="iCiel Cadena" panose="02000503000000020004" pitchFamily="50" charset="0"/>
            </a:endParaRPr>
          </a:p>
        </p:txBody>
      </p:sp>
      <p:pic>
        <p:nvPicPr>
          <p:cNvPr id="7" name="Picture 7" descr="Diagram&#10;&#10;Description automatically generated">
            <a:extLst>
              <a:ext uri="{FF2B5EF4-FFF2-40B4-BE49-F238E27FC236}">
                <a16:creationId xmlns:a16="http://schemas.microsoft.com/office/drawing/2014/main" id="{F4607D7E-E9D9-DD84-8149-BA93DF659DB2}"/>
              </a:ext>
            </a:extLst>
          </p:cNvPr>
          <p:cNvPicPr>
            <a:picLocks noChangeAspect="1"/>
          </p:cNvPicPr>
          <p:nvPr/>
        </p:nvPicPr>
        <p:blipFill>
          <a:blip r:embed="rId3"/>
          <a:stretch>
            <a:fillRect/>
          </a:stretch>
        </p:blipFill>
        <p:spPr>
          <a:xfrm>
            <a:off x="1138519" y="2369390"/>
            <a:ext cx="10183904" cy="2289547"/>
          </a:xfrm>
          <a:prstGeom prst="rect">
            <a:avLst/>
          </a:prstGeom>
        </p:spPr>
      </p:pic>
      <p:sp>
        <p:nvSpPr>
          <p:cNvPr id="2" name="Google Shape;47;p15">
            <a:extLst>
              <a:ext uri="{FF2B5EF4-FFF2-40B4-BE49-F238E27FC236}">
                <a16:creationId xmlns:a16="http://schemas.microsoft.com/office/drawing/2014/main" id="{66F2DAF1-1459-E8CE-A808-32D351975988}"/>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17</a:t>
            </a:r>
          </a:p>
        </p:txBody>
      </p:sp>
      <p:sp>
        <p:nvSpPr>
          <p:cNvPr id="8" name="TextBox 7">
            <a:extLst>
              <a:ext uri="{FF2B5EF4-FFF2-40B4-BE49-F238E27FC236}">
                <a16:creationId xmlns:a16="http://schemas.microsoft.com/office/drawing/2014/main" id="{EF62962B-2683-D921-CEB7-FAF45F76396E}"/>
              </a:ext>
            </a:extLst>
          </p:cNvPr>
          <p:cNvSpPr txBox="1"/>
          <p:nvPr/>
        </p:nvSpPr>
        <p:spPr>
          <a:xfrm>
            <a:off x="4288454" y="4810366"/>
            <a:ext cx="4400564" cy="369332"/>
          </a:xfrm>
          <a:prstGeom prst="rect">
            <a:avLst/>
          </a:prstGeom>
          <a:noFill/>
        </p:spPr>
        <p:txBody>
          <a:bodyPr wrap="none" lIns="91440" tIns="45720" rIns="91440" bIns="45720" rtlCol="0" anchor="t">
            <a:spAutoFit/>
          </a:bodyPr>
          <a:lstStyle/>
          <a:p>
            <a:r>
              <a:rPr lang="en-US"/>
              <a:t>Hình 8. Quy </a:t>
            </a:r>
            <a:r>
              <a:rPr lang="en-US" err="1"/>
              <a:t>trình</a:t>
            </a:r>
            <a:r>
              <a:rPr lang="en-US"/>
              <a:t> </a:t>
            </a:r>
            <a:r>
              <a:rPr lang="en-US" err="1"/>
              <a:t>bắt</a:t>
            </a:r>
            <a:r>
              <a:rPr lang="en-US"/>
              <a:t> </a:t>
            </a:r>
            <a:r>
              <a:rPr lang="en-US" err="1"/>
              <a:t>sự</a:t>
            </a:r>
            <a:r>
              <a:rPr lang="en-US"/>
              <a:t> </a:t>
            </a:r>
            <a:r>
              <a:rPr lang="en-US" err="1"/>
              <a:t>kiện</a:t>
            </a:r>
            <a:r>
              <a:rPr lang="en-US"/>
              <a:t> </a:t>
            </a:r>
            <a:r>
              <a:rPr lang="en-US" err="1"/>
              <a:t>người</a:t>
            </a:r>
            <a:r>
              <a:rPr lang="en-US"/>
              <a:t> </a:t>
            </a:r>
            <a:r>
              <a:rPr lang="en-US" err="1"/>
              <a:t>dùng</a:t>
            </a:r>
            <a:endParaRPr lang="en-US"/>
          </a:p>
        </p:txBody>
      </p:sp>
    </p:spTree>
    <p:extLst>
      <p:ext uri="{BB962C8B-B14F-4D97-AF65-F5344CB8AC3E}">
        <p14:creationId xmlns:p14="http://schemas.microsoft.com/office/powerpoint/2010/main" val="401432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500" b="1">
                <a:solidFill>
                  <a:schemeClr val="accent1"/>
                </a:solidFill>
                <a:latin typeface="iCiel Cadena" panose="02000503000000020004" pitchFamily="50" charset="0"/>
              </a:rPr>
              <a:t>Đề xuất giải pháp</a:t>
            </a:r>
          </a:p>
          <a:p>
            <a:pPr marL="0" lvl="0" indent="0">
              <a:spcBef>
                <a:spcPts val="0"/>
              </a:spcBef>
              <a:spcAft>
                <a:spcPts val="0"/>
              </a:spcAft>
              <a:buNone/>
            </a:pPr>
            <a:endParaRPr lang="en" sz="3500" b="1">
              <a:solidFill>
                <a:schemeClr val="accent1"/>
              </a:solidFill>
              <a:latin typeface="iCiel Cadena" panose="02000503000000020004" pitchFamily="50" charset="0"/>
            </a:endParaRPr>
          </a:p>
        </p:txBody>
      </p:sp>
      <p:sp>
        <p:nvSpPr>
          <p:cNvPr id="3" name="Google Shape;2224;p41">
            <a:extLst>
              <a:ext uri="{FF2B5EF4-FFF2-40B4-BE49-F238E27FC236}">
                <a16:creationId xmlns:a16="http://schemas.microsoft.com/office/drawing/2014/main" id="{0B921282-76EC-C64E-7AFC-F47C78DF91C4}"/>
              </a:ext>
            </a:extLst>
          </p:cNvPr>
          <p:cNvSpPr txBox="1">
            <a:spLocks/>
          </p:cNvSpPr>
          <p:nvPr/>
        </p:nvSpPr>
        <p:spPr>
          <a:xfrm>
            <a:off x="2787905" y="1054229"/>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latin typeface="iCiel Cadena" panose="02000503000000020004" pitchFamily="50" charset="0"/>
              </a:rPr>
              <a:t>3.4. </a:t>
            </a:r>
            <a:r>
              <a:rPr lang="en-US" sz="2500" kern="0" err="1">
                <a:latin typeface="iCiel Cadena" panose="02000503000000020004" pitchFamily="50" charset="0"/>
              </a:rPr>
              <a:t>Cách</a:t>
            </a:r>
            <a:r>
              <a:rPr lang="en-US" sz="2500" kern="0">
                <a:latin typeface="iCiel Cadena" panose="02000503000000020004" pitchFamily="50" charset="0"/>
              </a:rPr>
              <a:t> </a:t>
            </a:r>
            <a:r>
              <a:rPr lang="en-US" sz="2500" kern="0" err="1">
                <a:latin typeface="iCiel Cadena" panose="02000503000000020004" pitchFamily="50" charset="0"/>
              </a:rPr>
              <a:t>truyền</a:t>
            </a:r>
            <a:r>
              <a:rPr lang="en-US" sz="2500" kern="0">
                <a:latin typeface="iCiel Cadena" panose="02000503000000020004" pitchFamily="50" charset="0"/>
              </a:rPr>
              <a:t> </a:t>
            </a:r>
            <a:r>
              <a:rPr lang="en-US" sz="2500" kern="0" err="1">
                <a:latin typeface="iCiel Cadena" panose="02000503000000020004" pitchFamily="50" charset="0"/>
              </a:rPr>
              <a:t>tải</a:t>
            </a:r>
            <a:r>
              <a:rPr lang="en-US" sz="2500" kern="0">
                <a:latin typeface="iCiel Cadena" panose="02000503000000020004" pitchFamily="50" charset="0"/>
              </a:rPr>
              <a:t> </a:t>
            </a:r>
            <a:r>
              <a:rPr lang="en-US" sz="2500" kern="0" err="1">
                <a:latin typeface="iCiel Cadena" panose="02000503000000020004" pitchFamily="50" charset="0"/>
              </a:rPr>
              <a:t>thông</a:t>
            </a:r>
            <a:r>
              <a:rPr lang="en-US" sz="2500" kern="0">
                <a:latin typeface="iCiel Cadena" panose="02000503000000020004" pitchFamily="50" charset="0"/>
              </a:rPr>
              <a:t> tin</a:t>
            </a:r>
            <a:endParaRPr lang="en-US">
              <a:latin typeface="iCiel Cadena" panose="02000503000000020004" pitchFamily="50" charset="0"/>
            </a:endParaRPr>
          </a:p>
        </p:txBody>
      </p:sp>
      <p:sp>
        <p:nvSpPr>
          <p:cNvPr id="8" name="Google Shape;2224;p41">
            <a:extLst>
              <a:ext uri="{FF2B5EF4-FFF2-40B4-BE49-F238E27FC236}">
                <a16:creationId xmlns:a16="http://schemas.microsoft.com/office/drawing/2014/main" id="{65BA21CA-B88B-A349-DAD9-BDE66DA4F6FA}"/>
              </a:ext>
            </a:extLst>
          </p:cNvPr>
          <p:cNvSpPr txBox="1">
            <a:spLocks/>
          </p:cNvSpPr>
          <p:nvPr/>
        </p:nvSpPr>
        <p:spPr>
          <a:xfrm>
            <a:off x="1478827" y="1747845"/>
            <a:ext cx="10139693" cy="46727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Font typeface="Wingdings"/>
              <a:buChar char="v"/>
            </a:pPr>
            <a:r>
              <a:rPr lang="en-US" sz="2500" kern="0">
                <a:solidFill>
                  <a:schemeClr val="tx1"/>
                </a:solidFill>
                <a:latin typeface="iCiel Cadena"/>
              </a:rPr>
              <a:t>JSON</a:t>
            </a:r>
            <a:endParaRPr lang="en-US" sz="2500" kern="0">
              <a:solidFill>
                <a:schemeClr val="tx1"/>
              </a:solidFill>
              <a:latin typeface="iCiel Cadena" panose="02000503000000020004" pitchFamily="50" charset="0"/>
            </a:endParaRPr>
          </a:p>
          <a:p>
            <a:pPr marL="800100" lvl="1" indent="-342900">
              <a:buFont typeface="Wingdings"/>
              <a:buChar char="v"/>
            </a:pPr>
            <a:endParaRPr lang="en-US" sz="2500" kern="0">
              <a:solidFill>
                <a:schemeClr val="tx1"/>
              </a:solidFill>
              <a:latin typeface="iCiel Cadena" panose="02000503000000020004" pitchFamily="50" charset="0"/>
            </a:endParaRPr>
          </a:p>
          <a:p>
            <a:pPr marL="342900" indent="-342900">
              <a:buFont typeface="Wingdings"/>
              <a:buChar char="v"/>
            </a:pPr>
            <a:endParaRPr lang="en-US" sz="2500" kern="0">
              <a:solidFill>
                <a:schemeClr val="tx1"/>
              </a:solidFill>
              <a:latin typeface="iCiel Cadena" panose="02000503000000020004" pitchFamily="50" charset="0"/>
            </a:endParaRPr>
          </a:p>
          <a:p>
            <a:pPr marL="342900" indent="-342900">
              <a:buFont typeface="Wingdings"/>
              <a:buChar char="v"/>
            </a:pPr>
            <a:endParaRPr lang="en-US" sz="2500" kern="0">
              <a:solidFill>
                <a:schemeClr val="tx1"/>
              </a:solidFill>
              <a:latin typeface="iCiel Cadena" panose="02000503000000020004" pitchFamily="50" charset="0"/>
            </a:endParaRPr>
          </a:p>
          <a:p>
            <a:pPr marL="342900" indent="-342900">
              <a:buFont typeface="Wingdings"/>
              <a:buChar char="v"/>
            </a:pPr>
            <a:endParaRPr lang="en-US" sz="2500" kern="0">
              <a:solidFill>
                <a:schemeClr val="tx1"/>
              </a:solidFill>
              <a:latin typeface="iCiel Cadena" panose="02000503000000020004" pitchFamily="50" charset="0"/>
            </a:endParaRPr>
          </a:p>
          <a:p>
            <a:endParaRPr lang="en-US" sz="2500" kern="0">
              <a:solidFill>
                <a:schemeClr val="tx1"/>
              </a:solidFill>
              <a:latin typeface="iCiel Cadena"/>
            </a:endParaRPr>
          </a:p>
          <a:p>
            <a:endParaRPr lang="en-US" sz="2500" kern="0">
              <a:solidFill>
                <a:schemeClr val="tx1"/>
              </a:solidFill>
              <a:latin typeface="iCiel Cadena" panose="02000503000000020004" pitchFamily="50" charset="0"/>
            </a:endParaRPr>
          </a:p>
        </p:txBody>
      </p:sp>
      <p:pic>
        <p:nvPicPr>
          <p:cNvPr id="11" name="Picture 11" descr="Text&#10;&#10;Description automatically generated">
            <a:extLst>
              <a:ext uri="{FF2B5EF4-FFF2-40B4-BE49-F238E27FC236}">
                <a16:creationId xmlns:a16="http://schemas.microsoft.com/office/drawing/2014/main" id="{DE52FA42-FC51-EE15-012B-19E654D83411}"/>
              </a:ext>
            </a:extLst>
          </p:cNvPr>
          <p:cNvPicPr>
            <a:picLocks noChangeAspect="1"/>
          </p:cNvPicPr>
          <p:nvPr/>
        </p:nvPicPr>
        <p:blipFill>
          <a:blip r:embed="rId3"/>
          <a:stretch>
            <a:fillRect/>
          </a:stretch>
        </p:blipFill>
        <p:spPr>
          <a:xfrm>
            <a:off x="1826899" y="2726559"/>
            <a:ext cx="9640607" cy="2168815"/>
          </a:xfrm>
          <a:prstGeom prst="rect">
            <a:avLst/>
          </a:prstGeom>
          <a:ln w="12700">
            <a:solidFill>
              <a:schemeClr val="tx1"/>
            </a:solidFill>
          </a:ln>
        </p:spPr>
      </p:pic>
      <p:sp>
        <p:nvSpPr>
          <p:cNvPr id="2" name="Google Shape;47;p15">
            <a:extLst>
              <a:ext uri="{FF2B5EF4-FFF2-40B4-BE49-F238E27FC236}">
                <a16:creationId xmlns:a16="http://schemas.microsoft.com/office/drawing/2014/main" id="{80D8B43F-F8DE-85E7-D912-CEB643789948}"/>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19</a:t>
            </a:r>
            <a:endParaRPr lang="vi-VN" sz="2000" kern="0"/>
          </a:p>
        </p:txBody>
      </p:sp>
      <p:sp>
        <p:nvSpPr>
          <p:cNvPr id="9" name="TextBox 8">
            <a:extLst>
              <a:ext uri="{FF2B5EF4-FFF2-40B4-BE49-F238E27FC236}">
                <a16:creationId xmlns:a16="http://schemas.microsoft.com/office/drawing/2014/main" id="{004F4BF3-9BAC-1A91-335E-D66628FC5F63}"/>
              </a:ext>
            </a:extLst>
          </p:cNvPr>
          <p:cNvSpPr txBox="1"/>
          <p:nvPr/>
        </p:nvSpPr>
        <p:spPr>
          <a:xfrm>
            <a:off x="3500673" y="5104003"/>
            <a:ext cx="6096000" cy="369332"/>
          </a:xfrm>
          <a:prstGeom prst="rect">
            <a:avLst/>
          </a:prstGeom>
          <a:noFill/>
        </p:spPr>
        <p:txBody>
          <a:bodyPr wrap="square" lIns="91440" tIns="45720" rIns="91440" bIns="45720" anchor="t">
            <a:spAutoFit/>
          </a:bodyPr>
          <a:lstStyle/>
          <a:p>
            <a:pPr algn="ctr"/>
            <a:r>
              <a:rPr lang="en-US"/>
              <a:t>Hình 6. </a:t>
            </a:r>
            <a:r>
              <a:rPr lang="en-US" err="1"/>
              <a:t>Cấu</a:t>
            </a:r>
            <a:r>
              <a:rPr lang="en-US"/>
              <a:t> </a:t>
            </a:r>
            <a:r>
              <a:rPr lang="en-US" err="1"/>
              <a:t>trúc</a:t>
            </a:r>
            <a:r>
              <a:rPr lang="en-US"/>
              <a:t> </a:t>
            </a:r>
            <a:r>
              <a:rPr lang="en-US" err="1"/>
              <a:t>kết</a:t>
            </a:r>
            <a:r>
              <a:rPr lang="en-US"/>
              <a:t> </a:t>
            </a:r>
            <a:r>
              <a:rPr lang="en-US" err="1"/>
              <a:t>quả</a:t>
            </a:r>
            <a:r>
              <a:rPr lang="en-US"/>
              <a:t> </a:t>
            </a:r>
            <a:r>
              <a:rPr lang="en-US" err="1"/>
              <a:t>gợi</a:t>
            </a:r>
            <a:r>
              <a:rPr lang="en-US"/>
              <a:t> ý</a:t>
            </a:r>
          </a:p>
        </p:txBody>
      </p:sp>
    </p:spTree>
    <p:extLst>
      <p:ext uri="{BB962C8B-B14F-4D97-AF65-F5344CB8AC3E}">
        <p14:creationId xmlns:p14="http://schemas.microsoft.com/office/powerpoint/2010/main" val="2917918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500" b="1">
                <a:solidFill>
                  <a:schemeClr val="accent1"/>
                </a:solidFill>
                <a:latin typeface="iCiel Cadena" panose="02000503000000020004" pitchFamily="50" charset="0"/>
              </a:rPr>
              <a:t>Đề xuất giải pháp</a:t>
            </a:r>
          </a:p>
          <a:p>
            <a:pPr marL="0" lvl="0" indent="0">
              <a:spcBef>
                <a:spcPts val="0"/>
              </a:spcBef>
              <a:spcAft>
                <a:spcPts val="0"/>
              </a:spcAft>
              <a:buNone/>
            </a:pPr>
            <a:endParaRPr lang="en" sz="3500" b="1">
              <a:solidFill>
                <a:schemeClr val="accent1"/>
              </a:solidFill>
              <a:latin typeface="iCiel Cadena" panose="02000503000000020004" pitchFamily="50" charset="0"/>
            </a:endParaRPr>
          </a:p>
        </p:txBody>
      </p:sp>
      <p:sp>
        <p:nvSpPr>
          <p:cNvPr id="3" name="Google Shape;2224;p41">
            <a:extLst>
              <a:ext uri="{FF2B5EF4-FFF2-40B4-BE49-F238E27FC236}">
                <a16:creationId xmlns:a16="http://schemas.microsoft.com/office/drawing/2014/main" id="{0B921282-76EC-C64E-7AFC-F47C78DF91C4}"/>
              </a:ext>
            </a:extLst>
          </p:cNvPr>
          <p:cNvSpPr txBox="1">
            <a:spLocks/>
          </p:cNvSpPr>
          <p:nvPr/>
        </p:nvSpPr>
        <p:spPr>
          <a:xfrm>
            <a:off x="2787905" y="1054229"/>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latin typeface="iCiel Cadena" panose="02000503000000020004" pitchFamily="50" charset="0"/>
              </a:rPr>
              <a:t>3.4. </a:t>
            </a:r>
            <a:r>
              <a:rPr lang="en-US" sz="2500" kern="0" err="1">
                <a:latin typeface="iCiel Cadena" panose="02000503000000020004" pitchFamily="50" charset="0"/>
              </a:rPr>
              <a:t>Cách</a:t>
            </a:r>
            <a:r>
              <a:rPr lang="en-US" sz="2500" kern="0">
                <a:latin typeface="iCiel Cadena" panose="02000503000000020004" pitchFamily="50" charset="0"/>
              </a:rPr>
              <a:t> </a:t>
            </a:r>
            <a:r>
              <a:rPr lang="en-US" sz="2500" kern="0" err="1">
                <a:latin typeface="iCiel Cadena" panose="02000503000000020004" pitchFamily="50" charset="0"/>
              </a:rPr>
              <a:t>truyền</a:t>
            </a:r>
            <a:r>
              <a:rPr lang="en-US" sz="2500" kern="0">
                <a:latin typeface="iCiel Cadena" panose="02000503000000020004" pitchFamily="50" charset="0"/>
              </a:rPr>
              <a:t> </a:t>
            </a:r>
            <a:r>
              <a:rPr lang="en-US" sz="2500" kern="0" err="1">
                <a:latin typeface="iCiel Cadena" panose="02000503000000020004" pitchFamily="50" charset="0"/>
              </a:rPr>
              <a:t>tải</a:t>
            </a:r>
            <a:r>
              <a:rPr lang="en-US" sz="2500" kern="0">
                <a:latin typeface="iCiel Cadena" panose="02000503000000020004" pitchFamily="50" charset="0"/>
              </a:rPr>
              <a:t> </a:t>
            </a:r>
            <a:r>
              <a:rPr lang="en-US" sz="2500" kern="0" err="1">
                <a:latin typeface="iCiel Cadena" panose="02000503000000020004" pitchFamily="50" charset="0"/>
              </a:rPr>
              <a:t>thông</a:t>
            </a:r>
            <a:r>
              <a:rPr lang="en-US" sz="2500" kern="0">
                <a:latin typeface="iCiel Cadena" panose="02000503000000020004" pitchFamily="50" charset="0"/>
              </a:rPr>
              <a:t> tin</a:t>
            </a:r>
            <a:endParaRPr lang="en-US">
              <a:latin typeface="iCiel Cadena" panose="02000503000000020004" pitchFamily="50" charset="0"/>
            </a:endParaRPr>
          </a:p>
        </p:txBody>
      </p:sp>
      <p:sp>
        <p:nvSpPr>
          <p:cNvPr id="8" name="Google Shape;2224;p41">
            <a:extLst>
              <a:ext uri="{FF2B5EF4-FFF2-40B4-BE49-F238E27FC236}">
                <a16:creationId xmlns:a16="http://schemas.microsoft.com/office/drawing/2014/main" id="{65BA21CA-B88B-A349-DAD9-BDE66DA4F6FA}"/>
              </a:ext>
            </a:extLst>
          </p:cNvPr>
          <p:cNvSpPr txBox="1">
            <a:spLocks/>
          </p:cNvSpPr>
          <p:nvPr/>
        </p:nvSpPr>
        <p:spPr>
          <a:xfrm>
            <a:off x="1478827" y="1600359"/>
            <a:ext cx="10139693" cy="46727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Font typeface="Wingdings"/>
              <a:buChar char="v"/>
            </a:pPr>
            <a:r>
              <a:rPr lang="en-US" sz="2500" kern="0">
                <a:solidFill>
                  <a:schemeClr val="tx1"/>
                </a:solidFill>
                <a:latin typeface="iCiel Cadena"/>
              </a:rPr>
              <a:t>Pop-up</a:t>
            </a:r>
            <a:endParaRPr lang="en-US" sz="2500" kern="0">
              <a:solidFill>
                <a:schemeClr val="tx1"/>
              </a:solidFill>
              <a:latin typeface="iCiel Cadena" panose="02000503000000020004" pitchFamily="50" charset="0"/>
            </a:endParaRPr>
          </a:p>
          <a:p>
            <a:pPr marL="800100" lvl="1" indent="-342900">
              <a:buFont typeface="Wingdings"/>
              <a:buChar char="v"/>
            </a:pPr>
            <a:endParaRPr lang="en-US" sz="2500" kern="0">
              <a:solidFill>
                <a:schemeClr val="tx1"/>
              </a:solidFill>
              <a:latin typeface="iCiel Cadena" panose="02000503000000020004" pitchFamily="50" charset="0"/>
            </a:endParaRPr>
          </a:p>
          <a:p>
            <a:pPr marL="342900" indent="-342900">
              <a:buFont typeface="Wingdings"/>
              <a:buChar char="v"/>
            </a:pPr>
            <a:endParaRPr lang="en-US" sz="2500" kern="0">
              <a:solidFill>
                <a:schemeClr val="tx1"/>
              </a:solidFill>
              <a:latin typeface="iCiel Cadena" panose="02000503000000020004" pitchFamily="50" charset="0"/>
            </a:endParaRPr>
          </a:p>
          <a:p>
            <a:endParaRPr lang="en-US" sz="2500" kern="0">
              <a:solidFill>
                <a:schemeClr val="tx1"/>
              </a:solidFill>
              <a:latin typeface="iCiel Cadena" panose="02000503000000020004" pitchFamily="50" charset="0"/>
            </a:endParaRPr>
          </a:p>
        </p:txBody>
      </p:sp>
      <p:pic>
        <p:nvPicPr>
          <p:cNvPr id="1026" name="Picture 2">
            <a:extLst>
              <a:ext uri="{FF2B5EF4-FFF2-40B4-BE49-F238E27FC236}">
                <a16:creationId xmlns:a16="http://schemas.microsoft.com/office/drawing/2014/main" id="{E01BEF2C-1B46-F724-74DD-6127D2D0F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950" y="2130411"/>
            <a:ext cx="433918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B5A248-3FAE-BE27-9FFF-6BFFA629D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673" y="2137363"/>
            <a:ext cx="412786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F36C25E-B73E-EB93-0812-462657B99D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1402" y="4113286"/>
            <a:ext cx="4294598"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FF8500B-3E94-8E0A-3AB7-20DA8E6B6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8673" y="4113286"/>
            <a:ext cx="4199708"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7;p15">
            <a:extLst>
              <a:ext uri="{FF2B5EF4-FFF2-40B4-BE49-F238E27FC236}">
                <a16:creationId xmlns:a16="http://schemas.microsoft.com/office/drawing/2014/main" id="{E26C65DF-3457-60BB-0F1A-11B0F8B3690F}"/>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20</a:t>
            </a:r>
          </a:p>
        </p:txBody>
      </p:sp>
      <p:sp>
        <p:nvSpPr>
          <p:cNvPr id="9" name="TextBox 8">
            <a:extLst>
              <a:ext uri="{FF2B5EF4-FFF2-40B4-BE49-F238E27FC236}">
                <a16:creationId xmlns:a16="http://schemas.microsoft.com/office/drawing/2014/main" id="{997DDE73-6879-A9CD-6D4A-6E521BFBF811}"/>
              </a:ext>
            </a:extLst>
          </p:cNvPr>
          <p:cNvSpPr txBox="1"/>
          <p:nvPr/>
        </p:nvSpPr>
        <p:spPr>
          <a:xfrm>
            <a:off x="3099134" y="6096167"/>
            <a:ext cx="6096000" cy="369332"/>
          </a:xfrm>
          <a:prstGeom prst="rect">
            <a:avLst/>
          </a:prstGeom>
          <a:noFill/>
        </p:spPr>
        <p:txBody>
          <a:bodyPr wrap="square" lIns="91440" tIns="45720" rIns="91440" bIns="45720" anchor="t">
            <a:spAutoFit/>
          </a:bodyPr>
          <a:lstStyle/>
          <a:p>
            <a:pPr algn="ctr"/>
            <a:r>
              <a:rPr lang="en-US"/>
              <a:t>Hình 7. Minh </a:t>
            </a:r>
            <a:r>
              <a:rPr lang="en-US" err="1"/>
              <a:t>họa</a:t>
            </a:r>
            <a:r>
              <a:rPr lang="en-US"/>
              <a:t> pop-up</a:t>
            </a:r>
          </a:p>
        </p:txBody>
      </p:sp>
    </p:spTree>
    <p:extLst>
      <p:ext uri="{BB962C8B-B14F-4D97-AF65-F5344CB8AC3E}">
        <p14:creationId xmlns:p14="http://schemas.microsoft.com/office/powerpoint/2010/main" val="180548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2164492" y="309040"/>
            <a:ext cx="8008400"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500">
                <a:latin typeface="iCiel Cadena" panose="02000503000000020004" pitchFamily="50" charset="0"/>
              </a:rPr>
              <a:t>NỘI DUNG</a:t>
            </a:r>
            <a:endParaRPr sz="3500">
              <a:latin typeface="iCiel Cadena" panose="02000503000000020004" pitchFamily="50" charset="0"/>
            </a:endParaRPr>
          </a:p>
        </p:txBody>
      </p:sp>
      <p:sp>
        <p:nvSpPr>
          <p:cNvPr id="2225" name="Google Shape;2225;p41"/>
          <p:cNvSpPr txBox="1">
            <a:spLocks noGrp="1"/>
          </p:cNvSpPr>
          <p:nvPr>
            <p:ph type="subTitle" idx="1"/>
          </p:nvPr>
        </p:nvSpPr>
        <p:spPr>
          <a:xfrm>
            <a:off x="1858643" y="1850289"/>
            <a:ext cx="2910251" cy="50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3000" b="1" err="1">
                <a:solidFill>
                  <a:schemeClr val="tx1"/>
                </a:solidFill>
              </a:rPr>
              <a:t>Giới</a:t>
            </a:r>
            <a:r>
              <a:rPr lang="en-US" sz="3000" b="1">
                <a:solidFill>
                  <a:schemeClr val="tx1"/>
                </a:solidFill>
              </a:rPr>
              <a:t> </a:t>
            </a:r>
            <a:r>
              <a:rPr lang="en-US" sz="3000" b="1" err="1">
                <a:solidFill>
                  <a:schemeClr val="tx1"/>
                </a:solidFill>
              </a:rPr>
              <a:t>thiệu</a:t>
            </a:r>
            <a:endParaRPr sz="3000" b="1">
              <a:solidFill>
                <a:schemeClr val="tx1"/>
              </a:solidFill>
            </a:endParaRPr>
          </a:p>
        </p:txBody>
      </p:sp>
      <p:sp>
        <p:nvSpPr>
          <p:cNvPr id="2227" name="Google Shape;2227;p41"/>
          <p:cNvSpPr txBox="1">
            <a:spLocks noGrp="1"/>
          </p:cNvSpPr>
          <p:nvPr>
            <p:ph type="subTitle" idx="3"/>
          </p:nvPr>
        </p:nvSpPr>
        <p:spPr>
          <a:xfrm>
            <a:off x="6794504" y="1834294"/>
            <a:ext cx="3690080" cy="50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3000" b="1">
                <a:solidFill>
                  <a:schemeClr val="tx1"/>
                </a:solidFill>
              </a:rPr>
              <a:t>Nền tảng lý thuyết </a:t>
            </a:r>
          </a:p>
        </p:txBody>
      </p:sp>
      <p:sp>
        <p:nvSpPr>
          <p:cNvPr id="2229" name="Google Shape;2229;p41"/>
          <p:cNvSpPr txBox="1">
            <a:spLocks noGrp="1"/>
          </p:cNvSpPr>
          <p:nvPr>
            <p:ph type="subTitle" idx="5"/>
          </p:nvPr>
        </p:nvSpPr>
        <p:spPr>
          <a:xfrm>
            <a:off x="1616376" y="4126474"/>
            <a:ext cx="2910251" cy="50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3000" b="1">
                <a:solidFill>
                  <a:schemeClr val="tx1"/>
                </a:solidFill>
              </a:rPr>
              <a:t>Đề xuất</a:t>
            </a:r>
          </a:p>
          <a:p>
            <a:pPr marL="0" lvl="0" indent="0" algn="l" rtl="0">
              <a:spcBef>
                <a:spcPts val="0"/>
              </a:spcBef>
              <a:spcAft>
                <a:spcPts val="0"/>
              </a:spcAft>
              <a:buNone/>
            </a:pPr>
            <a:r>
              <a:rPr lang="en" sz="3000" b="1">
                <a:solidFill>
                  <a:schemeClr val="tx1"/>
                </a:solidFill>
              </a:rPr>
              <a:t>giải pháp</a:t>
            </a:r>
            <a:endParaRPr sz="3000" b="1">
              <a:solidFill>
                <a:schemeClr val="tx1"/>
              </a:solidFill>
            </a:endParaRPr>
          </a:p>
        </p:txBody>
      </p:sp>
      <p:sp>
        <p:nvSpPr>
          <p:cNvPr id="2231" name="Google Shape;2231;p41"/>
          <p:cNvSpPr txBox="1">
            <a:spLocks noGrp="1"/>
          </p:cNvSpPr>
          <p:nvPr>
            <p:ph type="subTitle" idx="7"/>
          </p:nvPr>
        </p:nvSpPr>
        <p:spPr>
          <a:xfrm>
            <a:off x="5125447" y="4182535"/>
            <a:ext cx="2982514" cy="50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3000" b="1">
                <a:solidFill>
                  <a:schemeClr val="tx1"/>
                </a:solidFill>
              </a:rPr>
              <a:t>Triển khai </a:t>
            </a:r>
          </a:p>
          <a:p>
            <a:pPr marL="0" lvl="0" indent="0" algn="l" rtl="0">
              <a:spcBef>
                <a:spcPts val="0"/>
              </a:spcBef>
              <a:spcAft>
                <a:spcPts val="0"/>
              </a:spcAft>
              <a:buNone/>
            </a:pPr>
            <a:r>
              <a:rPr lang="en" sz="3000" b="1">
                <a:solidFill>
                  <a:schemeClr val="tx1"/>
                </a:solidFill>
              </a:rPr>
              <a:t>giải pháp</a:t>
            </a:r>
            <a:endParaRPr sz="3000" b="1">
              <a:solidFill>
                <a:schemeClr val="tx1"/>
              </a:solidFill>
            </a:endParaRPr>
          </a:p>
        </p:txBody>
      </p:sp>
      <p:sp>
        <p:nvSpPr>
          <p:cNvPr id="2233" name="Google Shape;2233;p41"/>
          <p:cNvSpPr txBox="1"/>
          <p:nvPr/>
        </p:nvSpPr>
        <p:spPr>
          <a:xfrm>
            <a:off x="682752" y="1673184"/>
            <a:ext cx="1175892" cy="1075708"/>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0">
                <a:solidFill>
                  <a:schemeClr val="accent1"/>
                </a:solidFill>
                <a:latin typeface="Fjalla One"/>
                <a:ea typeface="Fjalla One"/>
                <a:cs typeface="Fjalla One"/>
                <a:sym typeface="Fjalla One"/>
              </a:rPr>
              <a:t>01</a:t>
            </a:r>
            <a:endParaRPr sz="6000">
              <a:solidFill>
                <a:schemeClr val="accent1"/>
              </a:solidFill>
              <a:latin typeface="Fjalla One"/>
              <a:ea typeface="Fjalla One"/>
              <a:cs typeface="Fjalla One"/>
              <a:sym typeface="Fjalla One"/>
            </a:endParaRPr>
          </a:p>
        </p:txBody>
      </p:sp>
      <p:sp>
        <p:nvSpPr>
          <p:cNvPr id="2234" name="Google Shape;2234;p41"/>
          <p:cNvSpPr txBox="1"/>
          <p:nvPr/>
        </p:nvSpPr>
        <p:spPr>
          <a:xfrm>
            <a:off x="269775" y="4151685"/>
            <a:ext cx="1175892" cy="107152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0">
                <a:solidFill>
                  <a:schemeClr val="accent1"/>
                </a:solidFill>
                <a:latin typeface="Fjalla One"/>
                <a:ea typeface="Fjalla One"/>
                <a:cs typeface="Fjalla One"/>
                <a:sym typeface="Fjalla One"/>
              </a:rPr>
              <a:t>03</a:t>
            </a:r>
            <a:endParaRPr sz="6000">
              <a:solidFill>
                <a:schemeClr val="accent1"/>
              </a:solidFill>
              <a:latin typeface="Fjalla One"/>
              <a:ea typeface="Fjalla One"/>
              <a:cs typeface="Fjalla One"/>
              <a:sym typeface="Fjalla One"/>
            </a:endParaRPr>
          </a:p>
        </p:txBody>
      </p:sp>
      <p:sp>
        <p:nvSpPr>
          <p:cNvPr id="2235" name="Google Shape;2235;p41"/>
          <p:cNvSpPr txBox="1"/>
          <p:nvPr/>
        </p:nvSpPr>
        <p:spPr>
          <a:xfrm>
            <a:off x="3813072" y="4151685"/>
            <a:ext cx="1175892" cy="107152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0">
                <a:solidFill>
                  <a:schemeClr val="accent1"/>
                </a:solidFill>
                <a:latin typeface="Fjalla One"/>
                <a:ea typeface="Fjalla One"/>
                <a:cs typeface="Fjalla One"/>
                <a:sym typeface="Fjalla One"/>
              </a:rPr>
              <a:t>04</a:t>
            </a:r>
            <a:endParaRPr sz="6000">
              <a:solidFill>
                <a:schemeClr val="accent1"/>
              </a:solidFill>
              <a:latin typeface="Fjalla One"/>
              <a:ea typeface="Fjalla One"/>
              <a:cs typeface="Fjalla One"/>
              <a:sym typeface="Fjalla One"/>
            </a:endParaRPr>
          </a:p>
        </p:txBody>
      </p:sp>
      <p:sp>
        <p:nvSpPr>
          <p:cNvPr id="2236" name="Google Shape;2236;p41"/>
          <p:cNvSpPr txBox="1"/>
          <p:nvPr/>
        </p:nvSpPr>
        <p:spPr>
          <a:xfrm>
            <a:off x="5275966" y="1667926"/>
            <a:ext cx="1175892" cy="1075708"/>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0">
                <a:solidFill>
                  <a:schemeClr val="accent1"/>
                </a:solidFill>
                <a:latin typeface="Fjalla One"/>
                <a:ea typeface="Fjalla One"/>
                <a:cs typeface="Fjalla One"/>
                <a:sym typeface="Fjalla One"/>
              </a:rPr>
              <a:t>02</a:t>
            </a:r>
            <a:endParaRPr sz="6000">
              <a:solidFill>
                <a:schemeClr val="accent1"/>
              </a:solidFill>
              <a:latin typeface="Fjalla One"/>
              <a:ea typeface="Fjalla One"/>
              <a:cs typeface="Fjalla One"/>
              <a:sym typeface="Fjalla One"/>
            </a:endParaRPr>
          </a:p>
        </p:txBody>
      </p:sp>
      <p:sp>
        <p:nvSpPr>
          <p:cNvPr id="10" name="Google Shape;2231;p41">
            <a:extLst>
              <a:ext uri="{FF2B5EF4-FFF2-40B4-BE49-F238E27FC236}">
                <a16:creationId xmlns:a16="http://schemas.microsoft.com/office/drawing/2014/main" id="{C67956B3-C531-4250-9BD2-4807C4A2E858}"/>
              </a:ext>
            </a:extLst>
          </p:cNvPr>
          <p:cNvSpPr txBox="1">
            <a:spLocks/>
          </p:cNvSpPr>
          <p:nvPr/>
        </p:nvSpPr>
        <p:spPr>
          <a:xfrm>
            <a:off x="8725216" y="4065149"/>
            <a:ext cx="3518736" cy="500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r>
              <a:rPr lang="en-US" sz="3000" b="1" kern="0" err="1">
                <a:solidFill>
                  <a:schemeClr val="tx1"/>
                </a:solidFill>
              </a:rPr>
              <a:t>Kết</a:t>
            </a:r>
            <a:r>
              <a:rPr lang="en-US" sz="3000" b="1" kern="0">
                <a:solidFill>
                  <a:schemeClr val="tx1"/>
                </a:solidFill>
              </a:rPr>
              <a:t> </a:t>
            </a:r>
            <a:r>
              <a:rPr lang="en-US" sz="3000" b="1" kern="0" err="1">
                <a:solidFill>
                  <a:schemeClr val="tx1"/>
                </a:solidFill>
              </a:rPr>
              <a:t>luận</a:t>
            </a:r>
            <a:r>
              <a:rPr lang="en-US" sz="3000" b="1" kern="0">
                <a:solidFill>
                  <a:schemeClr val="tx1"/>
                </a:solidFill>
              </a:rPr>
              <a:t> </a:t>
            </a:r>
            <a:r>
              <a:rPr lang="en-US" sz="3000" b="1" kern="0" err="1">
                <a:solidFill>
                  <a:schemeClr val="tx1"/>
                </a:solidFill>
              </a:rPr>
              <a:t>và</a:t>
            </a:r>
            <a:r>
              <a:rPr lang="en-US" sz="3000" b="1" kern="0">
                <a:solidFill>
                  <a:schemeClr val="tx1"/>
                </a:solidFill>
              </a:rPr>
              <a:t> </a:t>
            </a:r>
            <a:r>
              <a:rPr lang="en-US" sz="3000" b="1" kern="0" err="1">
                <a:solidFill>
                  <a:schemeClr val="tx1"/>
                </a:solidFill>
              </a:rPr>
              <a:t>hướng</a:t>
            </a:r>
            <a:r>
              <a:rPr lang="en-US" sz="3000" b="1" kern="0">
                <a:solidFill>
                  <a:schemeClr val="tx1"/>
                </a:solidFill>
              </a:rPr>
              <a:t> </a:t>
            </a:r>
            <a:r>
              <a:rPr lang="en-US" sz="3000" b="1" kern="0" err="1">
                <a:solidFill>
                  <a:schemeClr val="tx1"/>
                </a:solidFill>
              </a:rPr>
              <a:t>phát</a:t>
            </a:r>
            <a:r>
              <a:rPr lang="en-US" sz="3000" b="1" kern="0">
                <a:solidFill>
                  <a:schemeClr val="tx1"/>
                </a:solidFill>
              </a:rPr>
              <a:t> </a:t>
            </a:r>
            <a:r>
              <a:rPr lang="en-US" sz="3000" b="1" kern="0" err="1">
                <a:solidFill>
                  <a:schemeClr val="tx1"/>
                </a:solidFill>
              </a:rPr>
              <a:t>triển</a:t>
            </a:r>
          </a:p>
        </p:txBody>
      </p:sp>
      <p:sp>
        <p:nvSpPr>
          <p:cNvPr id="11" name="Google Shape;2235;p41">
            <a:extLst>
              <a:ext uri="{FF2B5EF4-FFF2-40B4-BE49-F238E27FC236}">
                <a16:creationId xmlns:a16="http://schemas.microsoft.com/office/drawing/2014/main" id="{9F13628F-52DC-AD4C-854A-CFB7C935E838}"/>
              </a:ext>
            </a:extLst>
          </p:cNvPr>
          <p:cNvSpPr txBox="1"/>
          <p:nvPr/>
        </p:nvSpPr>
        <p:spPr>
          <a:xfrm>
            <a:off x="7586953" y="4184405"/>
            <a:ext cx="1175892" cy="107152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0">
                <a:solidFill>
                  <a:schemeClr val="accent1"/>
                </a:solidFill>
                <a:latin typeface="Fjalla One"/>
                <a:ea typeface="Fjalla One"/>
                <a:cs typeface="Fjalla One"/>
                <a:sym typeface="Fjalla One"/>
              </a:rPr>
              <a:t>05</a:t>
            </a:r>
            <a:endParaRPr sz="6000">
              <a:solidFill>
                <a:schemeClr val="accent1"/>
              </a:solidFill>
              <a:latin typeface="Fjalla One"/>
              <a:ea typeface="Fjalla One"/>
              <a:cs typeface="Fjalla One"/>
              <a:sym typeface="Fjalla One"/>
            </a:endParaRPr>
          </a:p>
        </p:txBody>
      </p:sp>
      <p:sp>
        <p:nvSpPr>
          <p:cNvPr id="2" name="Google Shape;47;p15">
            <a:extLst>
              <a:ext uri="{FF2B5EF4-FFF2-40B4-BE49-F238E27FC236}">
                <a16:creationId xmlns:a16="http://schemas.microsoft.com/office/drawing/2014/main" id="{02AC1744-117B-0251-E575-F2D3D85EBDC7}"/>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02</a:t>
            </a:r>
            <a:endParaRPr lang="vi-VN" sz="2000" kern="0"/>
          </a:p>
        </p:txBody>
      </p:sp>
    </p:spTree>
    <p:extLst>
      <p:ext uri="{BB962C8B-B14F-4D97-AF65-F5344CB8AC3E}">
        <p14:creationId xmlns:p14="http://schemas.microsoft.com/office/powerpoint/2010/main" val="3311110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500" b="1">
                <a:solidFill>
                  <a:schemeClr val="accent1"/>
                </a:solidFill>
                <a:latin typeface="iCiel Cadena" panose="02000503000000020004" pitchFamily="50" charset="0"/>
              </a:rPr>
              <a:t>Đề xuất giải pháp</a:t>
            </a:r>
          </a:p>
          <a:p>
            <a:pPr marL="0" lvl="0" indent="0">
              <a:spcBef>
                <a:spcPts val="0"/>
              </a:spcBef>
              <a:spcAft>
                <a:spcPts val="0"/>
              </a:spcAft>
              <a:buNone/>
            </a:pPr>
            <a:endParaRPr lang="en" sz="3500" b="1">
              <a:solidFill>
                <a:schemeClr val="accent1"/>
              </a:solidFill>
              <a:latin typeface="iCiel Cadena" panose="02000503000000020004" pitchFamily="50" charset="0"/>
            </a:endParaRPr>
          </a:p>
        </p:txBody>
      </p:sp>
      <p:sp>
        <p:nvSpPr>
          <p:cNvPr id="3" name="Google Shape;2224;p41">
            <a:extLst>
              <a:ext uri="{FF2B5EF4-FFF2-40B4-BE49-F238E27FC236}">
                <a16:creationId xmlns:a16="http://schemas.microsoft.com/office/drawing/2014/main" id="{0B921282-76EC-C64E-7AFC-F47C78DF91C4}"/>
              </a:ext>
            </a:extLst>
          </p:cNvPr>
          <p:cNvSpPr txBox="1">
            <a:spLocks/>
          </p:cNvSpPr>
          <p:nvPr/>
        </p:nvSpPr>
        <p:spPr>
          <a:xfrm>
            <a:off x="2787905" y="1054229"/>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latin typeface="iCiel Cadena" panose="02000503000000020004" pitchFamily="50" charset="0"/>
              </a:rPr>
              <a:t>3.4. </a:t>
            </a:r>
            <a:r>
              <a:rPr lang="en-US" sz="2500" kern="0" err="1">
                <a:latin typeface="iCiel Cadena" panose="02000503000000020004" pitchFamily="50" charset="0"/>
              </a:rPr>
              <a:t>Cách</a:t>
            </a:r>
            <a:r>
              <a:rPr lang="en-US" sz="2500" kern="0">
                <a:latin typeface="iCiel Cadena" panose="02000503000000020004" pitchFamily="50" charset="0"/>
              </a:rPr>
              <a:t> </a:t>
            </a:r>
            <a:r>
              <a:rPr lang="en-US" sz="2500" kern="0" err="1">
                <a:latin typeface="iCiel Cadena" panose="02000503000000020004" pitchFamily="50" charset="0"/>
              </a:rPr>
              <a:t>truyền</a:t>
            </a:r>
            <a:r>
              <a:rPr lang="en-US" sz="2500" kern="0">
                <a:latin typeface="iCiel Cadena" panose="02000503000000020004" pitchFamily="50" charset="0"/>
              </a:rPr>
              <a:t> </a:t>
            </a:r>
            <a:r>
              <a:rPr lang="en-US" sz="2500" kern="0" err="1">
                <a:latin typeface="iCiel Cadena" panose="02000503000000020004" pitchFamily="50" charset="0"/>
              </a:rPr>
              <a:t>tải</a:t>
            </a:r>
            <a:r>
              <a:rPr lang="en-US" sz="2500" kern="0">
                <a:latin typeface="iCiel Cadena" panose="02000503000000020004" pitchFamily="50" charset="0"/>
              </a:rPr>
              <a:t> </a:t>
            </a:r>
            <a:r>
              <a:rPr lang="en-US" sz="2500" kern="0" err="1">
                <a:latin typeface="iCiel Cadena" panose="02000503000000020004" pitchFamily="50" charset="0"/>
              </a:rPr>
              <a:t>thông</a:t>
            </a:r>
            <a:r>
              <a:rPr lang="en-US" sz="2500" kern="0">
                <a:latin typeface="iCiel Cadena" panose="02000503000000020004" pitchFamily="50" charset="0"/>
              </a:rPr>
              <a:t> tin</a:t>
            </a:r>
            <a:endParaRPr lang="en-US">
              <a:latin typeface="iCiel Cadena" panose="02000503000000020004" pitchFamily="50" charset="0"/>
            </a:endParaRPr>
          </a:p>
        </p:txBody>
      </p:sp>
      <p:graphicFrame>
        <p:nvGraphicFramePr>
          <p:cNvPr id="2" name="Table 6">
            <a:extLst>
              <a:ext uri="{FF2B5EF4-FFF2-40B4-BE49-F238E27FC236}">
                <a16:creationId xmlns:a16="http://schemas.microsoft.com/office/drawing/2014/main" id="{AE942075-F7F2-F451-8D69-65ADF04B5299}"/>
              </a:ext>
            </a:extLst>
          </p:cNvPr>
          <p:cNvGraphicFramePr>
            <a:graphicFrameLocks noGrp="1"/>
          </p:cNvGraphicFramePr>
          <p:nvPr>
            <p:extLst>
              <p:ext uri="{D42A27DB-BD31-4B8C-83A1-F6EECF244321}">
                <p14:modId xmlns:p14="http://schemas.microsoft.com/office/powerpoint/2010/main" val="4074494416"/>
              </p:ext>
            </p:extLst>
          </p:nvPr>
        </p:nvGraphicFramePr>
        <p:xfrm>
          <a:off x="905435" y="1864658"/>
          <a:ext cx="10561317" cy="4009908"/>
        </p:xfrm>
        <a:graphic>
          <a:graphicData uri="http://schemas.openxmlformats.org/drawingml/2006/table">
            <a:tbl>
              <a:tblPr firstRow="1" bandRow="1">
                <a:tableStyleId>{5C22544A-7EE6-4342-B048-85BDC9FD1C3A}</a:tableStyleId>
              </a:tblPr>
              <a:tblGrid>
                <a:gridCol w="1807284">
                  <a:extLst>
                    <a:ext uri="{9D8B030D-6E8A-4147-A177-3AD203B41FA5}">
                      <a16:colId xmlns:a16="http://schemas.microsoft.com/office/drawing/2014/main" val="793678991"/>
                    </a:ext>
                  </a:extLst>
                </a:gridCol>
                <a:gridCol w="4405256">
                  <a:extLst>
                    <a:ext uri="{9D8B030D-6E8A-4147-A177-3AD203B41FA5}">
                      <a16:colId xmlns:a16="http://schemas.microsoft.com/office/drawing/2014/main" val="3518139945"/>
                    </a:ext>
                  </a:extLst>
                </a:gridCol>
                <a:gridCol w="4348777">
                  <a:extLst>
                    <a:ext uri="{9D8B030D-6E8A-4147-A177-3AD203B41FA5}">
                      <a16:colId xmlns:a16="http://schemas.microsoft.com/office/drawing/2014/main" val="794681812"/>
                    </a:ext>
                  </a:extLst>
                </a:gridCol>
              </a:tblGrid>
              <a:tr h="750754">
                <a:tc>
                  <a:txBody>
                    <a:bodyPr/>
                    <a:lstStyle/>
                    <a:p>
                      <a:endParaRPr lang="en-US" sz="2200"/>
                    </a:p>
                  </a:txBody>
                  <a:tcPr/>
                </a:tc>
                <a:tc>
                  <a:txBody>
                    <a:bodyPr/>
                    <a:lstStyle/>
                    <a:p>
                      <a:pPr lvl="0" algn="ctr">
                        <a:buNone/>
                      </a:pPr>
                      <a:r>
                        <a:rPr lang="en-US" sz="2200" b="0" i="0" u="none" strike="noStrike" noProof="0">
                          <a:solidFill>
                            <a:schemeClr val="tx1"/>
                          </a:solidFill>
                          <a:latin typeface="Arial"/>
                        </a:rPr>
                        <a:t>JSON</a:t>
                      </a:r>
                      <a:endParaRPr lang="en-US" sz="2200"/>
                    </a:p>
                  </a:txBody>
                  <a:tcPr/>
                </a:tc>
                <a:tc>
                  <a:txBody>
                    <a:bodyPr/>
                    <a:lstStyle/>
                    <a:p>
                      <a:pPr lvl="0" algn="ctr">
                        <a:buNone/>
                      </a:pPr>
                      <a:r>
                        <a:rPr lang="en-US" sz="2200" b="0" i="0" u="none" strike="noStrike" noProof="0">
                          <a:solidFill>
                            <a:schemeClr val="tx1"/>
                          </a:solidFill>
                          <a:latin typeface="Arial"/>
                        </a:rPr>
                        <a:t>Pop-up</a:t>
                      </a:r>
                      <a:endParaRPr lang="en-US" sz="2200"/>
                    </a:p>
                  </a:txBody>
                  <a:tcPr/>
                </a:tc>
                <a:extLst>
                  <a:ext uri="{0D108BD9-81ED-4DB2-BD59-A6C34878D82A}">
                    <a16:rowId xmlns:a16="http://schemas.microsoft.com/office/drawing/2014/main" val="2870374020"/>
                  </a:ext>
                </a:extLst>
              </a:tr>
              <a:tr h="1280696">
                <a:tc>
                  <a:txBody>
                    <a:bodyPr/>
                    <a:lstStyle/>
                    <a:p>
                      <a:pPr lvl="0" algn="ctr">
                        <a:buNone/>
                      </a:pPr>
                      <a:r>
                        <a:rPr lang="en-US" sz="2200" b="0" i="0" u="none" strike="noStrike" noProof="0" err="1">
                          <a:solidFill>
                            <a:schemeClr val="tx1"/>
                          </a:solidFill>
                          <a:latin typeface="Arial"/>
                        </a:rPr>
                        <a:t>Ưu</a:t>
                      </a:r>
                      <a:r>
                        <a:rPr lang="en-US" sz="2200" b="0" i="0" u="none" strike="noStrike" noProof="0">
                          <a:solidFill>
                            <a:schemeClr val="tx1"/>
                          </a:solidFill>
                          <a:latin typeface="Arial"/>
                        </a:rPr>
                        <a:t> </a:t>
                      </a:r>
                      <a:r>
                        <a:rPr lang="en-US" sz="2200" b="0" i="0" u="none" strike="noStrike" noProof="0" err="1">
                          <a:solidFill>
                            <a:schemeClr val="tx1"/>
                          </a:solidFill>
                          <a:latin typeface="Arial"/>
                        </a:rPr>
                        <a:t>điểm</a:t>
                      </a:r>
                    </a:p>
                  </a:txBody>
                  <a:tcPr anchor="ctr"/>
                </a:tc>
                <a:tc>
                  <a:txBody>
                    <a:bodyPr/>
                    <a:lstStyle/>
                    <a:p>
                      <a:pPr marL="285750" lvl="0" indent="-285750">
                        <a:buFont typeface="Arial"/>
                        <a:buChar char="•"/>
                      </a:pPr>
                      <a:r>
                        <a:rPr lang="en-US" sz="2200" err="1"/>
                        <a:t>Không</a:t>
                      </a:r>
                      <a:r>
                        <a:rPr lang="en-US" sz="2200"/>
                        <a:t> can </a:t>
                      </a:r>
                      <a:r>
                        <a:rPr lang="en-US" sz="2200" err="1"/>
                        <a:t>thiệp</a:t>
                      </a:r>
                      <a:r>
                        <a:rPr lang="en-US" sz="2200"/>
                        <a:t> </a:t>
                      </a:r>
                      <a:r>
                        <a:rPr lang="en-US" sz="2200" err="1"/>
                        <a:t>vào</a:t>
                      </a:r>
                      <a:r>
                        <a:rPr lang="en-US" sz="2200"/>
                        <a:t> website TMĐT</a:t>
                      </a:r>
                    </a:p>
                    <a:p>
                      <a:pPr marL="285750" lvl="0" indent="-285750">
                        <a:buFont typeface="Arial"/>
                        <a:buChar char="•"/>
                      </a:pPr>
                      <a:r>
                        <a:rPr lang="en-US" sz="2200" err="1"/>
                        <a:t>Tiện</a:t>
                      </a:r>
                      <a:r>
                        <a:rPr lang="en-US" sz="2200"/>
                        <a:t> </a:t>
                      </a:r>
                      <a:r>
                        <a:rPr lang="en-US" sz="2200" err="1"/>
                        <a:t>lợi</a:t>
                      </a:r>
                      <a:r>
                        <a:rPr lang="en-US" sz="2200"/>
                        <a:t> </a:t>
                      </a:r>
                      <a:r>
                        <a:rPr lang="en-US" sz="2200" err="1"/>
                        <a:t>cho</a:t>
                      </a:r>
                      <a:r>
                        <a:rPr lang="en-US" sz="2200"/>
                        <a:t> </a:t>
                      </a:r>
                      <a:r>
                        <a:rPr lang="en-US" sz="2200" err="1"/>
                        <a:t>việc</a:t>
                      </a:r>
                      <a:r>
                        <a:rPr lang="en-US" sz="2200"/>
                        <a:t> </a:t>
                      </a:r>
                      <a:r>
                        <a:rPr lang="en-US" sz="2200" err="1"/>
                        <a:t>xử</a:t>
                      </a:r>
                      <a:r>
                        <a:rPr lang="en-US" sz="2200"/>
                        <a:t> </a:t>
                      </a:r>
                      <a:r>
                        <a:rPr lang="en-US" sz="2200" err="1"/>
                        <a:t>lý</a:t>
                      </a:r>
                      <a:r>
                        <a:rPr lang="en-US" sz="2200"/>
                        <a:t> </a:t>
                      </a:r>
                      <a:r>
                        <a:rPr lang="en-US" sz="2200" err="1"/>
                        <a:t>dữ</a:t>
                      </a:r>
                      <a:r>
                        <a:rPr lang="en-US" sz="2200"/>
                        <a:t> </a:t>
                      </a:r>
                      <a:r>
                        <a:rPr lang="en-US" sz="2200" err="1"/>
                        <a:t>liệu</a:t>
                      </a:r>
                      <a:endParaRPr lang="en-US" sz="2200"/>
                    </a:p>
                  </a:txBody>
                  <a:tcPr/>
                </a:tc>
                <a:tc>
                  <a:txBody>
                    <a:bodyPr/>
                    <a:lstStyle/>
                    <a:p>
                      <a:pPr marL="285750" indent="-285750">
                        <a:buFont typeface="Arial"/>
                        <a:buChar char="•"/>
                      </a:pPr>
                      <a:r>
                        <a:rPr lang="en-US" sz="2200"/>
                        <a:t>Cung </a:t>
                      </a:r>
                      <a:r>
                        <a:rPr lang="en-US" sz="2200" err="1"/>
                        <a:t>cấp</a:t>
                      </a:r>
                      <a:r>
                        <a:rPr lang="en-US" sz="2200"/>
                        <a:t> </a:t>
                      </a:r>
                      <a:r>
                        <a:rPr lang="en-US" sz="2200" err="1"/>
                        <a:t>dịch</a:t>
                      </a:r>
                      <a:r>
                        <a:rPr lang="en-US" sz="2200"/>
                        <a:t> </a:t>
                      </a:r>
                      <a:r>
                        <a:rPr lang="en-US" sz="2200" err="1"/>
                        <a:t>vụ</a:t>
                      </a:r>
                      <a:r>
                        <a:rPr lang="en-US" sz="2200"/>
                        <a:t> </a:t>
                      </a:r>
                      <a:r>
                        <a:rPr lang="en-US" sz="2200" err="1"/>
                        <a:t>trọn</a:t>
                      </a:r>
                      <a:r>
                        <a:rPr lang="en-US" sz="2200"/>
                        <a:t> </a:t>
                      </a:r>
                      <a:r>
                        <a:rPr lang="en-US" sz="2200" err="1"/>
                        <a:t>vẹn</a:t>
                      </a:r>
                    </a:p>
                    <a:p>
                      <a:pPr marL="285750" lvl="0" indent="-285750">
                        <a:buFont typeface="Arial"/>
                        <a:buChar char="•"/>
                      </a:pPr>
                      <a:r>
                        <a:rPr lang="en-US" sz="2200"/>
                        <a:t>Tăng </a:t>
                      </a:r>
                      <a:r>
                        <a:rPr lang="en-US" sz="2200" err="1"/>
                        <a:t>tính</a:t>
                      </a:r>
                      <a:r>
                        <a:rPr lang="en-US" sz="2200"/>
                        <a:t> </a:t>
                      </a:r>
                      <a:r>
                        <a:rPr lang="en-US" sz="2200" err="1"/>
                        <a:t>tương</a:t>
                      </a:r>
                      <a:r>
                        <a:rPr lang="en-US" sz="2200"/>
                        <a:t> </a:t>
                      </a:r>
                      <a:r>
                        <a:rPr lang="en-US" sz="2200" err="1"/>
                        <a:t>tác</a:t>
                      </a:r>
                      <a:endParaRPr lang="en-US" sz="2200"/>
                    </a:p>
                  </a:txBody>
                  <a:tcPr/>
                </a:tc>
                <a:extLst>
                  <a:ext uri="{0D108BD9-81ED-4DB2-BD59-A6C34878D82A}">
                    <a16:rowId xmlns:a16="http://schemas.microsoft.com/office/drawing/2014/main" val="239545647"/>
                  </a:ext>
                </a:extLst>
              </a:tr>
              <a:tr h="1978458">
                <a:tc>
                  <a:txBody>
                    <a:bodyPr/>
                    <a:lstStyle/>
                    <a:p>
                      <a:pPr lvl="0" algn="ctr">
                        <a:buNone/>
                      </a:pPr>
                      <a:r>
                        <a:rPr lang="en-US" sz="2200" b="0" i="0" u="none" strike="noStrike" noProof="0" err="1">
                          <a:solidFill>
                            <a:schemeClr val="tx1"/>
                          </a:solidFill>
                          <a:latin typeface="Arial"/>
                        </a:rPr>
                        <a:t>Nhược</a:t>
                      </a:r>
                      <a:r>
                        <a:rPr lang="en-US" sz="2200" b="0" i="0" u="none" strike="noStrike" noProof="0">
                          <a:solidFill>
                            <a:schemeClr val="tx1"/>
                          </a:solidFill>
                          <a:latin typeface="Arial"/>
                        </a:rPr>
                        <a:t> </a:t>
                      </a:r>
                      <a:r>
                        <a:rPr lang="en-US" sz="2200" b="0" i="0" u="none" strike="noStrike" noProof="0" err="1">
                          <a:solidFill>
                            <a:schemeClr val="tx1"/>
                          </a:solidFill>
                          <a:latin typeface="Arial"/>
                        </a:rPr>
                        <a:t>điểm</a:t>
                      </a:r>
                      <a:endParaRPr lang="en-US" sz="2200"/>
                    </a:p>
                  </a:txBody>
                  <a:tcPr anchor="ctr"/>
                </a:tc>
                <a:tc>
                  <a:txBody>
                    <a:bodyPr/>
                    <a:lstStyle/>
                    <a:p>
                      <a:pPr marL="285750" lvl="0" indent="-285750">
                        <a:buFont typeface="Arial"/>
                        <a:buChar char="•"/>
                      </a:pPr>
                      <a:r>
                        <a:rPr lang="en-US" sz="2200" err="1"/>
                        <a:t>Không</a:t>
                      </a:r>
                      <a:r>
                        <a:rPr lang="en-US" sz="2200"/>
                        <a:t> </a:t>
                      </a:r>
                      <a:r>
                        <a:rPr lang="en-US" sz="2200" err="1"/>
                        <a:t>hỗ</a:t>
                      </a:r>
                      <a:r>
                        <a:rPr lang="en-US" sz="2200"/>
                        <a:t> </a:t>
                      </a:r>
                      <a:r>
                        <a:rPr lang="en-US" sz="2200" err="1"/>
                        <a:t>trợ</a:t>
                      </a:r>
                      <a:r>
                        <a:rPr lang="en-US" sz="2200"/>
                        <a:t> </a:t>
                      </a:r>
                      <a:r>
                        <a:rPr lang="en-US" sz="2200" err="1"/>
                        <a:t>các</a:t>
                      </a:r>
                      <a:r>
                        <a:rPr lang="en-US" sz="2200"/>
                        <a:t> </a:t>
                      </a:r>
                      <a:r>
                        <a:rPr lang="en-US" sz="2200" err="1"/>
                        <a:t>tính</a:t>
                      </a:r>
                      <a:r>
                        <a:rPr lang="en-US" sz="2200"/>
                        <a:t> </a:t>
                      </a:r>
                      <a:r>
                        <a:rPr lang="en-US" sz="2200" err="1"/>
                        <a:t>năng</a:t>
                      </a:r>
                      <a:r>
                        <a:rPr lang="en-US" sz="2200"/>
                        <a:t> </a:t>
                      </a:r>
                      <a:r>
                        <a:rPr lang="en-US" sz="2200" err="1"/>
                        <a:t>phức</a:t>
                      </a:r>
                      <a:r>
                        <a:rPr lang="en-US" sz="2200"/>
                        <a:t> </a:t>
                      </a:r>
                      <a:r>
                        <a:rPr lang="en-US" sz="2200" err="1"/>
                        <a:t>tạp</a:t>
                      </a:r>
                      <a:endParaRPr lang="en-US" sz="2200"/>
                    </a:p>
                  </a:txBody>
                  <a:tcPr/>
                </a:tc>
                <a:tc>
                  <a:txBody>
                    <a:bodyPr/>
                    <a:lstStyle/>
                    <a:p>
                      <a:pPr marL="285750" indent="-285750">
                        <a:buFont typeface="Arial"/>
                        <a:buChar char="•"/>
                      </a:pPr>
                      <a:r>
                        <a:rPr lang="en-US" sz="2200" err="1"/>
                        <a:t>Ảnh</a:t>
                      </a:r>
                      <a:r>
                        <a:rPr lang="en-US" sz="2200"/>
                        <a:t> </a:t>
                      </a:r>
                      <a:r>
                        <a:rPr lang="en-US" sz="2200" err="1"/>
                        <a:t>hưởng</a:t>
                      </a:r>
                      <a:r>
                        <a:rPr lang="en-US" sz="2200"/>
                        <a:t> </a:t>
                      </a:r>
                      <a:r>
                        <a:rPr lang="en-US" sz="2200" err="1"/>
                        <a:t>đến</a:t>
                      </a:r>
                      <a:r>
                        <a:rPr lang="en-US" sz="2200"/>
                        <a:t> </a:t>
                      </a:r>
                      <a:r>
                        <a:rPr lang="en-US" sz="2200" err="1"/>
                        <a:t>trải</a:t>
                      </a:r>
                      <a:r>
                        <a:rPr lang="en-US" sz="2200"/>
                        <a:t> </a:t>
                      </a:r>
                      <a:r>
                        <a:rPr lang="en-US" sz="2200" err="1"/>
                        <a:t>nghiệm</a:t>
                      </a:r>
                      <a:r>
                        <a:rPr lang="en-US" sz="2200"/>
                        <a:t> </a:t>
                      </a:r>
                      <a:r>
                        <a:rPr lang="en-US" sz="2200" err="1"/>
                        <a:t>người</a:t>
                      </a:r>
                      <a:r>
                        <a:rPr lang="en-US" sz="2200"/>
                        <a:t> </a:t>
                      </a:r>
                      <a:r>
                        <a:rPr lang="en-US" sz="2200" err="1"/>
                        <a:t>dùng</a:t>
                      </a:r>
                      <a:endParaRPr lang="en-US" sz="2200"/>
                    </a:p>
                    <a:p>
                      <a:pPr marL="285750" lvl="0" indent="-285750">
                        <a:buFont typeface="Arial"/>
                        <a:buChar char="•"/>
                      </a:pPr>
                      <a:r>
                        <a:rPr lang="en-US" sz="2200" err="1"/>
                        <a:t>Không</a:t>
                      </a:r>
                      <a:r>
                        <a:rPr lang="en-US" sz="2200"/>
                        <a:t> an </a:t>
                      </a:r>
                      <a:r>
                        <a:rPr lang="en-US" sz="2200" err="1"/>
                        <a:t>toàn</a:t>
                      </a:r>
                      <a:endParaRPr lang="en-US" sz="2200"/>
                    </a:p>
                    <a:p>
                      <a:pPr marL="285750" lvl="0" indent="-285750">
                        <a:buFont typeface="Arial"/>
                        <a:buChar char="•"/>
                      </a:pPr>
                      <a:r>
                        <a:rPr lang="en-US" sz="2200" err="1"/>
                        <a:t>Lỗi</a:t>
                      </a:r>
                      <a:r>
                        <a:rPr lang="en-US" sz="2200"/>
                        <a:t> </a:t>
                      </a:r>
                      <a:r>
                        <a:rPr lang="en-US" sz="2200" err="1"/>
                        <a:t>về</a:t>
                      </a:r>
                      <a:r>
                        <a:rPr lang="en-US" sz="2200"/>
                        <a:t> </a:t>
                      </a:r>
                      <a:r>
                        <a:rPr lang="en-US" sz="2200" err="1"/>
                        <a:t>mặt</a:t>
                      </a:r>
                      <a:r>
                        <a:rPr lang="en-US" sz="2200"/>
                        <a:t> </a:t>
                      </a:r>
                      <a:r>
                        <a:rPr lang="en-US" sz="2200" err="1"/>
                        <a:t>hiển</a:t>
                      </a:r>
                      <a:r>
                        <a:rPr lang="en-US" sz="2200"/>
                        <a:t> </a:t>
                      </a:r>
                      <a:r>
                        <a:rPr lang="en-US" sz="2200" err="1"/>
                        <a:t>thị</a:t>
                      </a:r>
                      <a:endParaRPr lang="en-US" sz="2200"/>
                    </a:p>
                  </a:txBody>
                  <a:tcPr/>
                </a:tc>
                <a:extLst>
                  <a:ext uri="{0D108BD9-81ED-4DB2-BD59-A6C34878D82A}">
                    <a16:rowId xmlns:a16="http://schemas.microsoft.com/office/drawing/2014/main" val="2627043535"/>
                  </a:ext>
                </a:extLst>
              </a:tr>
            </a:tbl>
          </a:graphicData>
        </a:graphic>
      </p:graphicFrame>
      <p:sp>
        <p:nvSpPr>
          <p:cNvPr id="7" name="Google Shape;47;p15">
            <a:extLst>
              <a:ext uri="{FF2B5EF4-FFF2-40B4-BE49-F238E27FC236}">
                <a16:creationId xmlns:a16="http://schemas.microsoft.com/office/drawing/2014/main" id="{48A4F0E6-0364-75D7-36A6-894F337E23CA}"/>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21</a:t>
            </a:r>
            <a:endParaRPr lang="vi-VN" sz="2000" kern="0"/>
          </a:p>
        </p:txBody>
      </p:sp>
    </p:spTree>
    <p:extLst>
      <p:ext uri="{BB962C8B-B14F-4D97-AF65-F5344CB8AC3E}">
        <p14:creationId xmlns:p14="http://schemas.microsoft.com/office/powerpoint/2010/main" val="2645228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739437" y="3259592"/>
            <a:ext cx="6713125" cy="1082207"/>
          </a:xfrm>
          <a:prstGeom prst="rect">
            <a:avLst/>
          </a:prstGeom>
        </p:spPr>
        <p:txBody>
          <a:bodyPr spcFirstLastPara="1" wrap="square" lIns="121900" tIns="121900" rIns="121900" bIns="121900" anchor="ctr" anchorCtr="0">
            <a:noAutofit/>
          </a:bodyPr>
          <a:lstStyle/>
          <a:p>
            <a:r>
              <a:rPr lang="en" sz="6250">
                <a:latin typeface="Arial"/>
              </a:rPr>
              <a:t>Thực nghiệm minh họa</a:t>
            </a:r>
            <a:endParaRPr lang="en-US">
              <a:latin typeface="Arial"/>
            </a:endParaRPr>
          </a:p>
        </p:txBody>
      </p:sp>
      <p:sp>
        <p:nvSpPr>
          <p:cNvPr id="2156" name="Google Shape;2156;p38"/>
          <p:cNvSpPr txBox="1">
            <a:spLocks noGrp="1"/>
          </p:cNvSpPr>
          <p:nvPr>
            <p:ph type="title" idx="2"/>
          </p:nvPr>
        </p:nvSpPr>
        <p:spPr>
          <a:xfrm>
            <a:off x="3962400" y="1548384"/>
            <a:ext cx="3956800" cy="1426400"/>
          </a:xfrm>
          <a:prstGeom prst="rect">
            <a:avLst/>
          </a:prstGeom>
        </p:spPr>
        <p:txBody>
          <a:bodyPr spcFirstLastPara="1" wrap="square" lIns="121900" tIns="121900" rIns="121900" bIns="121900" anchor="ctr" anchorCtr="0">
            <a:noAutofit/>
          </a:bodyPr>
          <a:lstStyle/>
          <a:p>
            <a:r>
              <a:rPr lang="en"/>
              <a:t>04</a:t>
            </a:r>
            <a:endParaRPr/>
          </a:p>
        </p:txBody>
      </p:sp>
      <p:sp>
        <p:nvSpPr>
          <p:cNvPr id="2" name="Google Shape;47;p15">
            <a:extLst>
              <a:ext uri="{FF2B5EF4-FFF2-40B4-BE49-F238E27FC236}">
                <a16:creationId xmlns:a16="http://schemas.microsoft.com/office/drawing/2014/main" id="{BE56D956-C92B-1406-05F7-6D53FFE93D22}"/>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22</a:t>
            </a:r>
            <a:endParaRPr lang="vi-VN" sz="2000" kern="0"/>
          </a:p>
        </p:txBody>
      </p:sp>
    </p:spTree>
    <p:extLst>
      <p:ext uri="{BB962C8B-B14F-4D97-AF65-F5344CB8AC3E}">
        <p14:creationId xmlns:p14="http://schemas.microsoft.com/office/powerpoint/2010/main" val="1114080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04</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en" sz="3500">
              <a:solidFill>
                <a:schemeClr val="accent1"/>
              </a:solidFill>
              <a:latin typeface="iCiel Cadena" panose="02000503000000020004" pitchFamily="50" charset="0"/>
            </a:endParaRPr>
          </a:p>
          <a:p>
            <a:pPr marL="0" lvl="0" indent="0">
              <a:spcBef>
                <a:spcPts val="0"/>
              </a:spcBef>
              <a:spcAft>
                <a:spcPts val="0"/>
              </a:spcAft>
              <a:buNone/>
            </a:pPr>
            <a:endParaRPr lang="en" sz="3500">
              <a:solidFill>
                <a:schemeClr val="accent1"/>
              </a:solidFill>
              <a:latin typeface="iCiel Cadena" panose="02000503000000020004" pitchFamily="50" charset="0"/>
            </a:endParaRPr>
          </a:p>
        </p:txBody>
      </p:sp>
      <p:sp>
        <p:nvSpPr>
          <p:cNvPr id="7" name="Google Shape;47;p15">
            <a:extLst>
              <a:ext uri="{FF2B5EF4-FFF2-40B4-BE49-F238E27FC236}">
                <a16:creationId xmlns:a16="http://schemas.microsoft.com/office/drawing/2014/main" id="{48A4F0E6-0364-75D7-36A6-894F337E23CA}"/>
              </a:ext>
            </a:extLst>
          </p:cNvPr>
          <p:cNvSpPr txBox="1">
            <a:spLocks/>
          </p:cNvSpPr>
          <p:nvPr/>
        </p:nvSpPr>
        <p:spPr>
          <a:xfrm>
            <a:off x="11418837" y="61779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23</a:t>
            </a:r>
            <a:endParaRPr lang="vi-VN" sz="2000" kern="0"/>
          </a:p>
        </p:txBody>
      </p:sp>
      <p:sp>
        <p:nvSpPr>
          <p:cNvPr id="8" name="TextBox 7">
            <a:extLst>
              <a:ext uri="{FF2B5EF4-FFF2-40B4-BE49-F238E27FC236}">
                <a16:creationId xmlns:a16="http://schemas.microsoft.com/office/drawing/2014/main" id="{0127BB15-76E9-D8B7-FE88-A7C5E5048498}"/>
              </a:ext>
            </a:extLst>
          </p:cNvPr>
          <p:cNvSpPr txBox="1"/>
          <p:nvPr/>
        </p:nvSpPr>
        <p:spPr>
          <a:xfrm>
            <a:off x="1557866" y="1453625"/>
            <a:ext cx="9076268" cy="3347840"/>
          </a:xfrm>
          <a:prstGeom prst="rect">
            <a:avLst/>
          </a:prstGeom>
          <a:noFill/>
        </p:spPr>
        <p:txBody>
          <a:bodyPr wrap="square" lIns="91440" tIns="45720" rIns="91440" bIns="45720" rtlCol="0" anchor="t">
            <a:spAutoFit/>
          </a:bodyPr>
          <a:lstStyle/>
          <a:p>
            <a:pPr marL="342900" indent="-342900">
              <a:lnSpc>
                <a:spcPct val="150000"/>
              </a:lnSpc>
              <a:buFont typeface="Wingdings" panose="05000000000000000000" pitchFamily="2" charset="2"/>
              <a:buChar char="v"/>
            </a:pPr>
            <a:r>
              <a:rPr lang="en-US" sz="2400" b="1" err="1"/>
              <a:t>Thực</a:t>
            </a:r>
            <a:r>
              <a:rPr lang="en-US" sz="2400" b="1"/>
              <a:t> </a:t>
            </a:r>
            <a:r>
              <a:rPr lang="en-US" sz="2400" b="1" err="1"/>
              <a:t>nghiệm</a:t>
            </a:r>
            <a:r>
              <a:rPr lang="en-US" sz="2400"/>
              <a:t>: </a:t>
            </a:r>
            <a:r>
              <a:rPr lang="en-US" sz="2400" err="1"/>
              <a:t>Thực</a:t>
            </a:r>
            <a:r>
              <a:rPr lang="en-US" sz="2400"/>
              <a:t> </a:t>
            </a:r>
            <a:r>
              <a:rPr lang="en-US" sz="2400" err="1"/>
              <a:t>nghiệm</a:t>
            </a:r>
            <a:r>
              <a:rPr lang="en-US" sz="2400"/>
              <a:t> </a:t>
            </a:r>
            <a:r>
              <a:rPr lang="en-US" sz="2400" err="1"/>
              <a:t>hệ</a:t>
            </a:r>
            <a:r>
              <a:rPr lang="en-US" sz="2400"/>
              <a:t> </a:t>
            </a:r>
            <a:r>
              <a:rPr lang="en-US" sz="2400" err="1"/>
              <a:t>thống</a:t>
            </a:r>
            <a:r>
              <a:rPr lang="en-US" sz="2400"/>
              <a:t> </a:t>
            </a:r>
            <a:r>
              <a:rPr lang="en-US" sz="2400" err="1"/>
              <a:t>trên</a:t>
            </a:r>
            <a:r>
              <a:rPr lang="en-US" sz="2400"/>
              <a:t> 2 website TMĐT </a:t>
            </a:r>
            <a:r>
              <a:rPr lang="en-US" sz="2400" err="1"/>
              <a:t>khác</a:t>
            </a:r>
            <a:r>
              <a:rPr lang="en-US" sz="2400"/>
              <a:t> </a:t>
            </a:r>
            <a:r>
              <a:rPr lang="en-US" sz="2400" err="1"/>
              <a:t>nhau</a:t>
            </a:r>
            <a:endParaRPr lang="en-US" sz="2400">
              <a:cs typeface="Arial"/>
            </a:endParaRPr>
          </a:p>
          <a:p>
            <a:pPr>
              <a:lnSpc>
                <a:spcPct val="150000"/>
              </a:lnSpc>
            </a:pPr>
            <a:endParaRPr lang="en-US" sz="2400">
              <a:cs typeface="Arial"/>
            </a:endParaRPr>
          </a:p>
          <a:p>
            <a:pPr marL="342900" indent="-342900">
              <a:lnSpc>
                <a:spcPct val="150000"/>
              </a:lnSpc>
              <a:buFont typeface="Wingdings" panose="05000000000000000000" pitchFamily="2" charset="2"/>
              <a:buChar char="v"/>
            </a:pPr>
            <a:r>
              <a:rPr lang="en-US" sz="2400" b="1" err="1"/>
              <a:t>Chứng</a:t>
            </a:r>
            <a:r>
              <a:rPr lang="en-US" sz="2400" b="1"/>
              <a:t> </a:t>
            </a:r>
            <a:r>
              <a:rPr lang="en-US" sz="2400" b="1" err="1"/>
              <a:t>minh</a:t>
            </a:r>
            <a:endParaRPr lang="en-US" sz="2400" b="1">
              <a:cs typeface="Arial"/>
            </a:endParaRPr>
          </a:p>
          <a:p>
            <a:pPr marL="742950" lvl="1" indent="-285750">
              <a:lnSpc>
                <a:spcPct val="150000"/>
              </a:lnSpc>
              <a:buFont typeface="Arial" panose="020B0604020202020204" pitchFamily="34" charset="0"/>
              <a:buChar char="•"/>
            </a:pPr>
            <a:r>
              <a:rPr lang="en-US" sz="2400" err="1"/>
              <a:t>Tính</a:t>
            </a:r>
            <a:r>
              <a:rPr lang="en-US" sz="2400"/>
              <a:t> </a:t>
            </a:r>
            <a:r>
              <a:rPr lang="en-US" sz="2400" err="1"/>
              <a:t>khả</a:t>
            </a:r>
            <a:r>
              <a:rPr lang="en-US" sz="2400"/>
              <a:t> </a:t>
            </a:r>
            <a:r>
              <a:rPr lang="en-US" sz="2400" err="1"/>
              <a:t>thi</a:t>
            </a:r>
            <a:r>
              <a:rPr lang="en-US" sz="2400"/>
              <a:t> </a:t>
            </a:r>
            <a:r>
              <a:rPr lang="en-US" sz="2400" err="1"/>
              <a:t>của</a:t>
            </a:r>
            <a:r>
              <a:rPr lang="en-US" sz="2400"/>
              <a:t> </a:t>
            </a:r>
            <a:r>
              <a:rPr lang="en-US" sz="2400" err="1"/>
              <a:t>đề</a:t>
            </a:r>
            <a:r>
              <a:rPr lang="en-US" sz="2400"/>
              <a:t> </a:t>
            </a:r>
            <a:r>
              <a:rPr lang="en-US" sz="2400" err="1"/>
              <a:t>tài</a:t>
            </a:r>
            <a:endParaRPr lang="en-US" sz="2400">
              <a:cs typeface="Arial"/>
            </a:endParaRPr>
          </a:p>
          <a:p>
            <a:pPr marL="742950" lvl="1" indent="-285750">
              <a:lnSpc>
                <a:spcPct val="150000"/>
              </a:lnSpc>
              <a:buFont typeface="Arial" panose="020B0604020202020204" pitchFamily="34" charset="0"/>
              <a:buChar char="•"/>
            </a:pPr>
            <a:r>
              <a:rPr lang="en-US" sz="2400" err="1"/>
              <a:t>Có</a:t>
            </a:r>
            <a:r>
              <a:rPr lang="en-US" sz="2400"/>
              <a:t> </a:t>
            </a:r>
            <a:r>
              <a:rPr lang="en-US" sz="2400" err="1"/>
              <a:t>thể</a:t>
            </a:r>
            <a:r>
              <a:rPr lang="en-US" sz="2400"/>
              <a:t> </a:t>
            </a:r>
            <a:r>
              <a:rPr lang="en-US" sz="2400" err="1"/>
              <a:t>tích</a:t>
            </a:r>
            <a:r>
              <a:rPr lang="en-US" sz="2400"/>
              <a:t> </a:t>
            </a:r>
            <a:r>
              <a:rPr lang="en-US" sz="2400" err="1"/>
              <a:t>hợp</a:t>
            </a:r>
            <a:r>
              <a:rPr lang="en-US" sz="2400"/>
              <a:t> </a:t>
            </a:r>
            <a:r>
              <a:rPr lang="en-US" sz="2400" err="1"/>
              <a:t>tốt</a:t>
            </a:r>
            <a:r>
              <a:rPr lang="en-US" sz="2400"/>
              <a:t> </a:t>
            </a:r>
            <a:r>
              <a:rPr lang="en-US" sz="2400" err="1"/>
              <a:t>trên</a:t>
            </a:r>
            <a:r>
              <a:rPr lang="en-US" sz="2400"/>
              <a:t> </a:t>
            </a:r>
            <a:r>
              <a:rPr lang="en-US" sz="2400" err="1"/>
              <a:t>nhiều</a:t>
            </a:r>
            <a:r>
              <a:rPr lang="en-US" sz="2400"/>
              <a:t> </a:t>
            </a:r>
            <a:r>
              <a:rPr lang="en-US" sz="2400" err="1"/>
              <a:t>nền</a:t>
            </a:r>
            <a:r>
              <a:rPr lang="en-US" sz="2400"/>
              <a:t> </a:t>
            </a:r>
            <a:r>
              <a:rPr lang="en-US" sz="2400" err="1"/>
              <a:t>tảng</a:t>
            </a:r>
            <a:r>
              <a:rPr lang="en-US" sz="2400"/>
              <a:t> </a:t>
            </a:r>
            <a:r>
              <a:rPr lang="en-US" sz="2400" err="1"/>
              <a:t>trang</a:t>
            </a:r>
            <a:r>
              <a:rPr lang="en-US" sz="2400"/>
              <a:t> TMĐT </a:t>
            </a:r>
            <a:endParaRPr lang="en-US" sz="2400">
              <a:cs typeface="Arial"/>
            </a:endParaRPr>
          </a:p>
        </p:txBody>
      </p:sp>
      <p:sp>
        <p:nvSpPr>
          <p:cNvPr id="2" name="Google Shape;2224;p41">
            <a:extLst>
              <a:ext uri="{FF2B5EF4-FFF2-40B4-BE49-F238E27FC236}">
                <a16:creationId xmlns:a16="http://schemas.microsoft.com/office/drawing/2014/main" id="{11E72769-C8EB-2B54-9CE6-D7866820881B}"/>
              </a:ext>
            </a:extLst>
          </p:cNvPr>
          <p:cNvSpPr txBox="1">
            <a:spLocks/>
          </p:cNvSpPr>
          <p:nvPr/>
        </p:nvSpPr>
        <p:spPr>
          <a:xfrm>
            <a:off x="2782529" y="285135"/>
            <a:ext cx="7335671" cy="79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 sz="3500" b="1" kern="0">
                <a:solidFill>
                  <a:schemeClr val="accent1"/>
                </a:solidFill>
                <a:latin typeface="iCiel Cadena" panose="02000503000000020004" pitchFamily="50" charset="0"/>
              </a:rPr>
              <a:t>Mục tiêu thực nghiệm</a:t>
            </a:r>
          </a:p>
        </p:txBody>
      </p:sp>
    </p:spTree>
    <p:extLst>
      <p:ext uri="{BB962C8B-B14F-4D97-AF65-F5344CB8AC3E}">
        <p14:creationId xmlns:p14="http://schemas.microsoft.com/office/powerpoint/2010/main" val="290681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04</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en" sz="3500">
              <a:solidFill>
                <a:schemeClr val="accent1"/>
              </a:solidFill>
              <a:latin typeface="iCiel Cadena" panose="02000503000000020004" pitchFamily="50" charset="0"/>
            </a:endParaRPr>
          </a:p>
          <a:p>
            <a:pPr marL="0" lvl="0" indent="0">
              <a:spcBef>
                <a:spcPts val="0"/>
              </a:spcBef>
              <a:spcAft>
                <a:spcPts val="0"/>
              </a:spcAft>
              <a:buNone/>
            </a:pPr>
            <a:endParaRPr lang="en" sz="3500">
              <a:solidFill>
                <a:schemeClr val="accent1"/>
              </a:solidFill>
              <a:latin typeface="iCiel Cadena" panose="02000503000000020004" pitchFamily="50" charset="0"/>
            </a:endParaRPr>
          </a:p>
        </p:txBody>
      </p:sp>
      <p:sp>
        <p:nvSpPr>
          <p:cNvPr id="7" name="Google Shape;47;p15">
            <a:extLst>
              <a:ext uri="{FF2B5EF4-FFF2-40B4-BE49-F238E27FC236}">
                <a16:creationId xmlns:a16="http://schemas.microsoft.com/office/drawing/2014/main" id="{48A4F0E6-0364-75D7-36A6-894F337E23CA}"/>
              </a:ext>
            </a:extLst>
          </p:cNvPr>
          <p:cNvSpPr txBox="1">
            <a:spLocks/>
          </p:cNvSpPr>
          <p:nvPr/>
        </p:nvSpPr>
        <p:spPr>
          <a:xfrm>
            <a:off x="11418837" y="61779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24</a:t>
            </a:r>
            <a:endParaRPr lang="vi-VN" sz="2000" kern="0"/>
          </a:p>
        </p:txBody>
      </p:sp>
      <p:pic>
        <p:nvPicPr>
          <p:cNvPr id="1026" name="Picture 2">
            <a:extLst>
              <a:ext uri="{FF2B5EF4-FFF2-40B4-BE49-F238E27FC236}">
                <a16:creationId xmlns:a16="http://schemas.microsoft.com/office/drawing/2014/main" id="{8A12F800-84E3-F8ED-7061-289E9AA71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415" y="1342413"/>
            <a:ext cx="8870485" cy="480484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224;p41">
            <a:extLst>
              <a:ext uri="{FF2B5EF4-FFF2-40B4-BE49-F238E27FC236}">
                <a16:creationId xmlns:a16="http://schemas.microsoft.com/office/drawing/2014/main" id="{C24F0558-4482-3CAD-0A14-5F883AB64E63}"/>
              </a:ext>
            </a:extLst>
          </p:cNvPr>
          <p:cNvSpPr txBox="1">
            <a:spLocks/>
          </p:cNvSpPr>
          <p:nvPr/>
        </p:nvSpPr>
        <p:spPr>
          <a:xfrm>
            <a:off x="2782529" y="285135"/>
            <a:ext cx="7335671" cy="79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 sz="3500" b="1" kern="0">
                <a:solidFill>
                  <a:schemeClr val="accent1"/>
                </a:solidFill>
                <a:latin typeface="iCiel Cadena" panose="02000503000000020004" pitchFamily="50" charset="0"/>
              </a:rPr>
              <a:t>Thực nghiệm minh họa</a:t>
            </a:r>
          </a:p>
        </p:txBody>
      </p:sp>
      <p:sp>
        <p:nvSpPr>
          <p:cNvPr id="8" name="TextBox 7">
            <a:extLst>
              <a:ext uri="{FF2B5EF4-FFF2-40B4-BE49-F238E27FC236}">
                <a16:creationId xmlns:a16="http://schemas.microsoft.com/office/drawing/2014/main" id="{374CFABA-FA31-24EA-F9A7-120670C461E4}"/>
              </a:ext>
            </a:extLst>
          </p:cNvPr>
          <p:cNvSpPr txBox="1"/>
          <p:nvPr/>
        </p:nvSpPr>
        <p:spPr>
          <a:xfrm>
            <a:off x="3295285" y="6180254"/>
            <a:ext cx="6891951" cy="369332"/>
          </a:xfrm>
          <a:prstGeom prst="rect">
            <a:avLst/>
          </a:prstGeom>
          <a:noFill/>
        </p:spPr>
        <p:txBody>
          <a:bodyPr wrap="none" lIns="91440" tIns="45720" rIns="91440" bIns="45720" rtlCol="0" anchor="t">
            <a:spAutoFit/>
          </a:bodyPr>
          <a:lstStyle/>
          <a:p>
            <a:r>
              <a:rPr lang="en-US"/>
              <a:t>Hình 9. </a:t>
            </a:r>
            <a:r>
              <a:rPr lang="en-US" err="1"/>
              <a:t>Thực</a:t>
            </a:r>
            <a:r>
              <a:rPr lang="en-US"/>
              <a:t> </a:t>
            </a:r>
            <a:r>
              <a:rPr lang="en-US" err="1"/>
              <a:t>nghiệm</a:t>
            </a:r>
            <a:r>
              <a:rPr lang="en-US"/>
              <a:t> </a:t>
            </a:r>
            <a:r>
              <a:rPr lang="en-US" err="1"/>
              <a:t>trên</a:t>
            </a:r>
            <a:r>
              <a:rPr lang="en-US"/>
              <a:t> website TMĐT </a:t>
            </a:r>
            <a:r>
              <a:rPr lang="en-US" err="1"/>
              <a:t>xây</a:t>
            </a:r>
            <a:r>
              <a:rPr lang="en-US"/>
              <a:t> </a:t>
            </a:r>
            <a:r>
              <a:rPr lang="en-US" err="1"/>
              <a:t>dựng</a:t>
            </a:r>
            <a:r>
              <a:rPr lang="en-US"/>
              <a:t> </a:t>
            </a:r>
            <a:r>
              <a:rPr lang="en-US" err="1"/>
              <a:t>bằng</a:t>
            </a:r>
            <a:r>
              <a:rPr lang="en-US"/>
              <a:t> ReactJS</a:t>
            </a:r>
          </a:p>
        </p:txBody>
      </p:sp>
    </p:spTree>
    <p:extLst>
      <p:ext uri="{BB962C8B-B14F-4D97-AF65-F5344CB8AC3E}">
        <p14:creationId xmlns:p14="http://schemas.microsoft.com/office/powerpoint/2010/main" val="2092059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04</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en" sz="3500">
              <a:solidFill>
                <a:schemeClr val="accent1"/>
              </a:solidFill>
              <a:latin typeface="iCiel Cadena" panose="02000503000000020004" pitchFamily="50" charset="0"/>
            </a:endParaRPr>
          </a:p>
          <a:p>
            <a:pPr marL="0" lvl="0" indent="0">
              <a:spcBef>
                <a:spcPts val="0"/>
              </a:spcBef>
              <a:spcAft>
                <a:spcPts val="0"/>
              </a:spcAft>
              <a:buNone/>
            </a:pPr>
            <a:endParaRPr lang="en" sz="3500">
              <a:solidFill>
                <a:schemeClr val="accent1"/>
              </a:solidFill>
              <a:latin typeface="iCiel Cadena" panose="02000503000000020004" pitchFamily="50" charset="0"/>
            </a:endParaRPr>
          </a:p>
        </p:txBody>
      </p:sp>
      <p:sp>
        <p:nvSpPr>
          <p:cNvPr id="7" name="Google Shape;47;p15">
            <a:extLst>
              <a:ext uri="{FF2B5EF4-FFF2-40B4-BE49-F238E27FC236}">
                <a16:creationId xmlns:a16="http://schemas.microsoft.com/office/drawing/2014/main" id="{48A4F0E6-0364-75D7-36A6-894F337E23CA}"/>
              </a:ext>
            </a:extLst>
          </p:cNvPr>
          <p:cNvSpPr txBox="1">
            <a:spLocks/>
          </p:cNvSpPr>
          <p:nvPr/>
        </p:nvSpPr>
        <p:spPr>
          <a:xfrm>
            <a:off x="11418837" y="61779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25</a:t>
            </a:r>
            <a:endParaRPr lang="vi-VN" sz="2000" kern="0"/>
          </a:p>
        </p:txBody>
      </p:sp>
      <p:pic>
        <p:nvPicPr>
          <p:cNvPr id="3" name="Picture 2" descr="Graphical user interface, text, application, website&#10;&#10;Description automatically generated">
            <a:extLst>
              <a:ext uri="{FF2B5EF4-FFF2-40B4-BE49-F238E27FC236}">
                <a16:creationId xmlns:a16="http://schemas.microsoft.com/office/drawing/2014/main" id="{6799EF4B-B673-102D-46D2-02020CA5617D}"/>
              </a:ext>
            </a:extLst>
          </p:cNvPr>
          <p:cNvPicPr>
            <a:picLocks noChangeAspect="1"/>
          </p:cNvPicPr>
          <p:nvPr/>
        </p:nvPicPr>
        <p:blipFill>
          <a:blip r:embed="rId3"/>
          <a:stretch>
            <a:fillRect/>
          </a:stretch>
        </p:blipFill>
        <p:spPr>
          <a:xfrm>
            <a:off x="1988011" y="1539941"/>
            <a:ext cx="8485483" cy="4132890"/>
          </a:xfrm>
          <a:prstGeom prst="rect">
            <a:avLst/>
          </a:prstGeom>
        </p:spPr>
      </p:pic>
      <p:sp>
        <p:nvSpPr>
          <p:cNvPr id="8" name="Google Shape;2224;p41">
            <a:extLst>
              <a:ext uri="{FF2B5EF4-FFF2-40B4-BE49-F238E27FC236}">
                <a16:creationId xmlns:a16="http://schemas.microsoft.com/office/drawing/2014/main" id="{3AD4299A-5499-D580-948B-A7721EBEC665}"/>
              </a:ext>
            </a:extLst>
          </p:cNvPr>
          <p:cNvSpPr txBox="1">
            <a:spLocks/>
          </p:cNvSpPr>
          <p:nvPr/>
        </p:nvSpPr>
        <p:spPr>
          <a:xfrm>
            <a:off x="2782529" y="285135"/>
            <a:ext cx="7335671" cy="79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 sz="3500" b="1" kern="0">
                <a:solidFill>
                  <a:schemeClr val="accent1"/>
                </a:solidFill>
                <a:latin typeface="iCiel Cadena" panose="02000503000000020004" pitchFamily="50" charset="0"/>
              </a:rPr>
              <a:t>Thực nghiệm minh họa</a:t>
            </a:r>
          </a:p>
        </p:txBody>
      </p:sp>
      <p:sp>
        <p:nvSpPr>
          <p:cNvPr id="9" name="TextBox 8">
            <a:extLst>
              <a:ext uri="{FF2B5EF4-FFF2-40B4-BE49-F238E27FC236}">
                <a16:creationId xmlns:a16="http://schemas.microsoft.com/office/drawing/2014/main" id="{17A5B407-840C-555D-E2F1-6FB53739B551}"/>
              </a:ext>
            </a:extLst>
          </p:cNvPr>
          <p:cNvSpPr txBox="1"/>
          <p:nvPr/>
        </p:nvSpPr>
        <p:spPr>
          <a:xfrm>
            <a:off x="2661712" y="5735041"/>
            <a:ext cx="7259680" cy="369332"/>
          </a:xfrm>
          <a:prstGeom prst="rect">
            <a:avLst/>
          </a:prstGeom>
          <a:noFill/>
        </p:spPr>
        <p:txBody>
          <a:bodyPr wrap="none" lIns="91440" tIns="45720" rIns="91440" bIns="45720" rtlCol="0" anchor="t">
            <a:spAutoFit/>
          </a:bodyPr>
          <a:lstStyle/>
          <a:p>
            <a:r>
              <a:rPr lang="en-US"/>
              <a:t>Hình 10. </a:t>
            </a:r>
            <a:r>
              <a:rPr lang="en-US" err="1"/>
              <a:t>Thực</a:t>
            </a:r>
            <a:r>
              <a:rPr lang="en-US"/>
              <a:t> </a:t>
            </a:r>
            <a:r>
              <a:rPr lang="en-US" err="1"/>
              <a:t>nghiệm</a:t>
            </a:r>
            <a:r>
              <a:rPr lang="en-US"/>
              <a:t> </a:t>
            </a:r>
            <a:r>
              <a:rPr lang="en-US" err="1"/>
              <a:t>trên</a:t>
            </a:r>
            <a:r>
              <a:rPr lang="en-US"/>
              <a:t> website TMĐT </a:t>
            </a:r>
            <a:r>
              <a:rPr lang="en-US" err="1"/>
              <a:t>xây</a:t>
            </a:r>
            <a:r>
              <a:rPr lang="en-US"/>
              <a:t> </a:t>
            </a:r>
            <a:r>
              <a:rPr lang="en-US" err="1"/>
              <a:t>dựng</a:t>
            </a:r>
            <a:r>
              <a:rPr lang="en-US"/>
              <a:t> </a:t>
            </a:r>
            <a:r>
              <a:rPr lang="en-US" err="1"/>
              <a:t>bằng</a:t>
            </a:r>
            <a:r>
              <a:rPr lang="en-US"/>
              <a:t> </a:t>
            </a:r>
            <a:r>
              <a:rPr lang="en-US" err="1"/>
              <a:t>Wordpress</a:t>
            </a:r>
            <a:endParaRPr lang="en-US">
              <a:cs typeface="Arial"/>
            </a:endParaRPr>
          </a:p>
        </p:txBody>
      </p:sp>
    </p:spTree>
    <p:extLst>
      <p:ext uri="{BB962C8B-B14F-4D97-AF65-F5344CB8AC3E}">
        <p14:creationId xmlns:p14="http://schemas.microsoft.com/office/powerpoint/2010/main" val="2016288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04</a:t>
            </a:r>
            <a:endParaRPr sz="4000">
              <a:solidFill>
                <a:schemeClr val="accent1"/>
              </a:solidFill>
              <a:latin typeface="Fjalla One"/>
              <a:ea typeface="Fjalla One"/>
              <a:cs typeface="Fjalla One"/>
              <a:sym typeface="Fjalla One"/>
            </a:endParaRPr>
          </a:p>
        </p:txBody>
      </p:sp>
      <p:sp>
        <p:nvSpPr>
          <p:cNvPr id="3" name="Google Shape;2224;p41">
            <a:extLst>
              <a:ext uri="{FF2B5EF4-FFF2-40B4-BE49-F238E27FC236}">
                <a16:creationId xmlns:a16="http://schemas.microsoft.com/office/drawing/2014/main" id="{88650E9D-BB7B-49FD-3C98-1D21CDD9ACE7}"/>
              </a:ext>
            </a:extLst>
          </p:cNvPr>
          <p:cNvSpPr txBox="1">
            <a:spLocks/>
          </p:cNvSpPr>
          <p:nvPr/>
        </p:nvSpPr>
        <p:spPr>
          <a:xfrm>
            <a:off x="4578070" y="2634600"/>
            <a:ext cx="2837040"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7200"/>
              <a:t>Demo</a:t>
            </a:r>
          </a:p>
        </p:txBody>
      </p:sp>
      <p:sp>
        <p:nvSpPr>
          <p:cNvPr id="2" name="Google Shape;47;p15">
            <a:extLst>
              <a:ext uri="{FF2B5EF4-FFF2-40B4-BE49-F238E27FC236}">
                <a16:creationId xmlns:a16="http://schemas.microsoft.com/office/drawing/2014/main" id="{060D2333-5EC0-327A-C97D-94C9F9A0275F}"/>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26</a:t>
            </a:r>
            <a:endParaRPr lang="vi-VN" sz="2000" kern="0"/>
          </a:p>
        </p:txBody>
      </p:sp>
      <p:sp>
        <p:nvSpPr>
          <p:cNvPr id="10" name="Google Shape;2224;p41">
            <a:extLst>
              <a:ext uri="{FF2B5EF4-FFF2-40B4-BE49-F238E27FC236}">
                <a16:creationId xmlns:a16="http://schemas.microsoft.com/office/drawing/2014/main" id="{4A51B924-D4AF-6933-114C-12A55D89013A}"/>
              </a:ext>
            </a:extLst>
          </p:cNvPr>
          <p:cNvSpPr txBox="1">
            <a:spLocks/>
          </p:cNvSpPr>
          <p:nvPr/>
        </p:nvSpPr>
        <p:spPr>
          <a:xfrm>
            <a:off x="2782529" y="285135"/>
            <a:ext cx="7335671" cy="79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 sz="3500" b="1" kern="0">
                <a:solidFill>
                  <a:schemeClr val="accent1"/>
                </a:solidFill>
                <a:latin typeface="iCiel Cadena" panose="02000503000000020004" pitchFamily="50" charset="0"/>
              </a:rPr>
              <a:t>V</a:t>
            </a:r>
            <a:r>
              <a:rPr lang="en-US" sz="3500" b="1" kern="0" err="1">
                <a:solidFill>
                  <a:schemeClr val="accent1"/>
                </a:solidFill>
                <a:latin typeface="iCiel Cadena" panose="02000503000000020004" pitchFamily="50" charset="0"/>
              </a:rPr>
              <a:t>i</a:t>
            </a:r>
            <a:r>
              <a:rPr lang="en" sz="3500" b="1" kern="0">
                <a:solidFill>
                  <a:schemeClr val="accent1"/>
                </a:solidFill>
                <a:latin typeface="iCiel Cadena" panose="02000503000000020004" pitchFamily="50" charset="0"/>
              </a:rPr>
              <a:t>deo demo thực nghiệm</a:t>
            </a:r>
          </a:p>
        </p:txBody>
      </p:sp>
      <p:pic>
        <p:nvPicPr>
          <p:cNvPr id="8" name="Online Media 7" title="demo Hệ thống gợi ý sản phẩm dựa trên dịch vụ tương tác cho các doanh nghiệp vừa và nhỏ">
            <a:hlinkClick r:id="" action="ppaction://media"/>
            <a:extLst>
              <a:ext uri="{FF2B5EF4-FFF2-40B4-BE49-F238E27FC236}">
                <a16:creationId xmlns:a16="http://schemas.microsoft.com/office/drawing/2014/main" id="{BF7D07B9-11C1-5E08-C63C-4940866B9CCB}"/>
              </a:ext>
            </a:extLst>
          </p:cNvPr>
          <p:cNvPicPr>
            <a:picLocks noRot="1" noChangeAspect="1"/>
          </p:cNvPicPr>
          <p:nvPr>
            <a:videoFile r:link="rId1"/>
          </p:nvPr>
        </p:nvPicPr>
        <p:blipFill>
          <a:blip r:embed="rId4"/>
          <a:stretch>
            <a:fillRect/>
          </a:stretch>
        </p:blipFill>
        <p:spPr>
          <a:xfrm>
            <a:off x="2109694" y="1312956"/>
            <a:ext cx="7972611" cy="4644464"/>
          </a:xfrm>
          <a:prstGeom prst="rect">
            <a:avLst/>
          </a:prstGeom>
        </p:spPr>
      </p:pic>
    </p:spTree>
    <p:extLst>
      <p:ext uri="{BB962C8B-B14F-4D97-AF65-F5344CB8AC3E}">
        <p14:creationId xmlns:p14="http://schemas.microsoft.com/office/powerpoint/2010/main" val="536181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739437" y="3429000"/>
            <a:ext cx="6713125" cy="1082207"/>
          </a:xfrm>
          <a:prstGeom prst="rect">
            <a:avLst/>
          </a:prstGeom>
        </p:spPr>
        <p:txBody>
          <a:bodyPr spcFirstLastPara="1" wrap="square" lIns="121900" tIns="121900" rIns="121900" bIns="121900" anchor="ctr" anchorCtr="0">
            <a:noAutofit/>
          </a:bodyPr>
          <a:lstStyle/>
          <a:p>
            <a:r>
              <a:rPr lang="en" sz="6250">
                <a:latin typeface="Arial"/>
              </a:rPr>
              <a:t>Kết luận và </a:t>
            </a:r>
            <a:br>
              <a:rPr lang="en" sz="6250">
                <a:latin typeface="Arial"/>
              </a:rPr>
            </a:br>
            <a:r>
              <a:rPr lang="en" sz="6250">
                <a:latin typeface="Arial"/>
              </a:rPr>
              <a:t>hướng phát triển</a:t>
            </a:r>
            <a:endParaRPr lang="en-US">
              <a:latin typeface="Arial"/>
            </a:endParaRPr>
          </a:p>
        </p:txBody>
      </p:sp>
      <p:sp>
        <p:nvSpPr>
          <p:cNvPr id="2156" name="Google Shape;2156;p38"/>
          <p:cNvSpPr txBox="1">
            <a:spLocks noGrp="1"/>
          </p:cNvSpPr>
          <p:nvPr>
            <p:ph type="title" idx="2"/>
          </p:nvPr>
        </p:nvSpPr>
        <p:spPr>
          <a:xfrm>
            <a:off x="3962400" y="1548384"/>
            <a:ext cx="3956800" cy="1426400"/>
          </a:xfrm>
          <a:prstGeom prst="rect">
            <a:avLst/>
          </a:prstGeom>
        </p:spPr>
        <p:txBody>
          <a:bodyPr spcFirstLastPara="1" wrap="square" lIns="121900" tIns="121900" rIns="121900" bIns="121900" anchor="ctr" anchorCtr="0">
            <a:noAutofit/>
          </a:bodyPr>
          <a:lstStyle/>
          <a:p>
            <a:r>
              <a:rPr lang="en"/>
              <a:t>05</a:t>
            </a:r>
            <a:endParaRPr/>
          </a:p>
        </p:txBody>
      </p:sp>
      <p:sp>
        <p:nvSpPr>
          <p:cNvPr id="2" name="Google Shape;47;p15">
            <a:extLst>
              <a:ext uri="{FF2B5EF4-FFF2-40B4-BE49-F238E27FC236}">
                <a16:creationId xmlns:a16="http://schemas.microsoft.com/office/drawing/2014/main" id="{82492D40-069C-7CE9-9E0C-36A8453F068A}"/>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27</a:t>
            </a:r>
            <a:endParaRPr lang="vi-VN" sz="2000" kern="0"/>
          </a:p>
        </p:txBody>
      </p:sp>
    </p:spTree>
    <p:extLst>
      <p:ext uri="{BB962C8B-B14F-4D97-AF65-F5344CB8AC3E}">
        <p14:creationId xmlns:p14="http://schemas.microsoft.com/office/powerpoint/2010/main" val="2429217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05</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Kết quả đạt được</a:t>
            </a:r>
            <a:endParaRPr sz="3500" b="1">
              <a:solidFill>
                <a:schemeClr val="accent1"/>
              </a:solidFill>
              <a:latin typeface="iCiel Cadena" panose="02000503000000020004" pitchFamily="50" charset="0"/>
            </a:endParaRPr>
          </a:p>
        </p:txBody>
      </p:sp>
      <p:sp>
        <p:nvSpPr>
          <p:cNvPr id="3" name="Google Shape;47;p15">
            <a:extLst>
              <a:ext uri="{FF2B5EF4-FFF2-40B4-BE49-F238E27FC236}">
                <a16:creationId xmlns:a16="http://schemas.microsoft.com/office/drawing/2014/main" id="{2A1D39BE-29D8-9A12-2946-AD341CF5CF21}"/>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28</a:t>
            </a:r>
            <a:endParaRPr lang="vi-VN" sz="2000" kern="0"/>
          </a:p>
        </p:txBody>
      </p:sp>
      <p:sp>
        <p:nvSpPr>
          <p:cNvPr id="2" name="Google Shape;2224;p41">
            <a:extLst>
              <a:ext uri="{FF2B5EF4-FFF2-40B4-BE49-F238E27FC236}">
                <a16:creationId xmlns:a16="http://schemas.microsoft.com/office/drawing/2014/main" id="{A7A863B5-3747-EAF8-F2B4-57F1B548E5EC}"/>
              </a:ext>
            </a:extLst>
          </p:cNvPr>
          <p:cNvSpPr txBox="1">
            <a:spLocks/>
          </p:cNvSpPr>
          <p:nvPr/>
        </p:nvSpPr>
        <p:spPr>
          <a:xfrm>
            <a:off x="1311175" y="1342413"/>
            <a:ext cx="10239048" cy="51805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endParaRPr lang="en-US" sz="2200" kern="0">
              <a:solidFill>
                <a:schemeClr val="tx1"/>
              </a:solidFill>
              <a:latin typeface="+mj-lt"/>
            </a:endParaRPr>
          </a:p>
          <a:p>
            <a:pPr marL="342900" indent="-342900">
              <a:buFont typeface="Wingdings" panose="05000000000000000000" pitchFamily="2" charset="2"/>
              <a:buChar char="v"/>
            </a:pPr>
            <a:r>
              <a:rPr lang="en-US" sz="2200" kern="0">
                <a:solidFill>
                  <a:schemeClr val="tx1"/>
                </a:solidFill>
                <a:latin typeface="+mj-lt"/>
              </a:rPr>
              <a:t> </a:t>
            </a:r>
            <a:r>
              <a:rPr lang="en-US" sz="2200" kern="0" err="1">
                <a:solidFill>
                  <a:schemeClr val="tx1"/>
                </a:solidFill>
                <a:latin typeface="+mj-lt"/>
              </a:rPr>
              <a:t>Sử</a:t>
            </a:r>
            <a:r>
              <a:rPr lang="en-US" sz="2200" kern="0">
                <a:solidFill>
                  <a:schemeClr val="tx1"/>
                </a:solidFill>
                <a:latin typeface="+mj-lt"/>
              </a:rPr>
              <a:t> </a:t>
            </a:r>
            <a:r>
              <a:rPr lang="en-US" sz="2200" kern="0" err="1">
                <a:solidFill>
                  <a:schemeClr val="tx1"/>
                </a:solidFill>
                <a:latin typeface="+mj-lt"/>
              </a:rPr>
              <a:t>dụng</a:t>
            </a:r>
            <a:r>
              <a:rPr lang="en-US" sz="2200" kern="0">
                <a:solidFill>
                  <a:schemeClr val="tx1"/>
                </a:solidFill>
                <a:latin typeface="+mj-lt"/>
              </a:rPr>
              <a:t> </a:t>
            </a:r>
            <a:r>
              <a:rPr lang="en-US" sz="2200" kern="0" err="1">
                <a:solidFill>
                  <a:schemeClr val="tx1"/>
                </a:solidFill>
                <a:latin typeface="+mj-lt"/>
              </a:rPr>
              <a:t>nhiều</a:t>
            </a:r>
            <a:r>
              <a:rPr lang="en-US" sz="2200" kern="0">
                <a:solidFill>
                  <a:schemeClr val="tx1"/>
                </a:solidFill>
                <a:latin typeface="+mj-lt"/>
              </a:rPr>
              <a:t> </a:t>
            </a:r>
            <a:r>
              <a:rPr lang="en-US" sz="2200" kern="0" err="1">
                <a:solidFill>
                  <a:schemeClr val="tx1"/>
                </a:solidFill>
                <a:latin typeface="+mj-lt"/>
              </a:rPr>
              <a:t>công</a:t>
            </a:r>
            <a:r>
              <a:rPr lang="en-US" sz="2200" kern="0">
                <a:solidFill>
                  <a:schemeClr val="tx1"/>
                </a:solidFill>
                <a:latin typeface="+mj-lt"/>
              </a:rPr>
              <a:t> </a:t>
            </a:r>
            <a:r>
              <a:rPr lang="en-US" sz="2200" kern="0" err="1">
                <a:solidFill>
                  <a:schemeClr val="tx1"/>
                </a:solidFill>
                <a:latin typeface="+mj-lt"/>
              </a:rPr>
              <a:t>cụ</a:t>
            </a:r>
            <a:r>
              <a:rPr lang="en-US" sz="2200" kern="0">
                <a:solidFill>
                  <a:schemeClr val="tx1"/>
                </a:solidFill>
                <a:latin typeface="+mj-lt"/>
              </a:rPr>
              <a:t>, </a:t>
            </a:r>
            <a:r>
              <a:rPr lang="en-US" sz="2200" kern="0" err="1">
                <a:solidFill>
                  <a:schemeClr val="tx1"/>
                </a:solidFill>
                <a:latin typeface="+mj-lt"/>
              </a:rPr>
              <a:t>công</a:t>
            </a:r>
            <a:r>
              <a:rPr lang="en-US" sz="2200" kern="0">
                <a:solidFill>
                  <a:schemeClr val="tx1"/>
                </a:solidFill>
                <a:latin typeface="+mj-lt"/>
              </a:rPr>
              <a:t> </a:t>
            </a:r>
            <a:r>
              <a:rPr lang="en-US" sz="2200" kern="0" err="1">
                <a:solidFill>
                  <a:schemeClr val="tx1"/>
                </a:solidFill>
                <a:latin typeface="+mj-lt"/>
              </a:rPr>
              <a:t>nghệ</a:t>
            </a:r>
            <a:r>
              <a:rPr lang="en-US" sz="2200" kern="0">
                <a:solidFill>
                  <a:schemeClr val="tx1"/>
                </a:solidFill>
                <a:latin typeface="+mj-lt"/>
              </a:rPr>
              <a:t>.</a:t>
            </a:r>
          </a:p>
          <a:p>
            <a:pPr marL="342900" indent="-342900">
              <a:buFont typeface="Wingdings" panose="05000000000000000000" pitchFamily="2" charset="2"/>
              <a:buChar char="v"/>
            </a:pPr>
            <a:endParaRPr lang="en-US" sz="2200" kern="0">
              <a:solidFill>
                <a:schemeClr val="tx1"/>
              </a:solidFill>
              <a:latin typeface="+mj-lt"/>
            </a:endParaRPr>
          </a:p>
          <a:p>
            <a:pPr marL="342900" indent="-342900">
              <a:buFont typeface="Wingdings" panose="05000000000000000000" pitchFamily="2" charset="2"/>
              <a:buChar char="v"/>
            </a:pPr>
            <a:r>
              <a:rPr lang="en-US" sz="2200" kern="0">
                <a:solidFill>
                  <a:schemeClr val="tx1"/>
                </a:solidFill>
                <a:latin typeface="+mj-lt"/>
              </a:rPr>
              <a:t> </a:t>
            </a:r>
            <a:r>
              <a:rPr lang="en-US" sz="2200" kern="0" err="1">
                <a:solidFill>
                  <a:schemeClr val="tx1"/>
                </a:solidFill>
                <a:latin typeface="+mj-lt"/>
              </a:rPr>
              <a:t>Tìm</a:t>
            </a:r>
            <a:r>
              <a:rPr lang="en-US" sz="2200" kern="0">
                <a:solidFill>
                  <a:schemeClr val="tx1"/>
                </a:solidFill>
                <a:latin typeface="+mj-lt"/>
              </a:rPr>
              <a:t> </a:t>
            </a:r>
            <a:r>
              <a:rPr lang="en-US" sz="2200" kern="0" err="1">
                <a:solidFill>
                  <a:schemeClr val="tx1"/>
                </a:solidFill>
                <a:latin typeface="+mj-lt"/>
              </a:rPr>
              <a:t>hiểu</a:t>
            </a:r>
            <a:r>
              <a:rPr lang="en-US" sz="2200" kern="0">
                <a:solidFill>
                  <a:schemeClr val="tx1"/>
                </a:solidFill>
                <a:latin typeface="+mj-lt"/>
              </a:rPr>
              <a:t> </a:t>
            </a:r>
            <a:r>
              <a:rPr lang="en-US" sz="2200" kern="0" err="1">
                <a:solidFill>
                  <a:schemeClr val="tx1"/>
                </a:solidFill>
                <a:latin typeface="+mj-lt"/>
              </a:rPr>
              <a:t>về</a:t>
            </a:r>
            <a:r>
              <a:rPr lang="en-US" sz="2200" kern="0">
                <a:solidFill>
                  <a:schemeClr val="tx1"/>
                </a:solidFill>
                <a:latin typeface="+mj-lt"/>
              </a:rPr>
              <a:t> SaaS </a:t>
            </a:r>
            <a:r>
              <a:rPr lang="en-US" sz="2200" kern="0" err="1">
                <a:solidFill>
                  <a:schemeClr val="tx1"/>
                </a:solidFill>
                <a:latin typeface="+mj-lt"/>
              </a:rPr>
              <a:t>và</a:t>
            </a:r>
            <a:r>
              <a:rPr lang="en-US" sz="2200" kern="0">
                <a:solidFill>
                  <a:schemeClr val="tx1"/>
                </a:solidFill>
                <a:latin typeface="+mj-lt"/>
              </a:rPr>
              <a:t> </a:t>
            </a:r>
            <a:r>
              <a:rPr lang="en-US" sz="2200" kern="0" err="1">
                <a:solidFill>
                  <a:schemeClr val="tx1"/>
                </a:solidFill>
                <a:latin typeface="+mj-lt"/>
              </a:rPr>
              <a:t>dịch</a:t>
            </a:r>
            <a:r>
              <a:rPr lang="en-US" sz="2200" kern="0">
                <a:solidFill>
                  <a:schemeClr val="tx1"/>
                </a:solidFill>
                <a:latin typeface="+mj-lt"/>
              </a:rPr>
              <a:t> </a:t>
            </a:r>
            <a:r>
              <a:rPr lang="en-US" sz="2200" kern="0" err="1">
                <a:solidFill>
                  <a:schemeClr val="tx1"/>
                </a:solidFill>
                <a:latin typeface="+mj-lt"/>
              </a:rPr>
              <a:t>vụ</a:t>
            </a:r>
            <a:r>
              <a:rPr lang="en-US" sz="2200" kern="0">
                <a:solidFill>
                  <a:schemeClr val="tx1"/>
                </a:solidFill>
                <a:latin typeface="+mj-lt"/>
              </a:rPr>
              <a:t> </a:t>
            </a:r>
            <a:r>
              <a:rPr lang="en-US" sz="2200" kern="0" err="1">
                <a:solidFill>
                  <a:schemeClr val="tx1"/>
                </a:solidFill>
                <a:latin typeface="+mj-lt"/>
              </a:rPr>
              <a:t>tương</a:t>
            </a:r>
            <a:r>
              <a:rPr lang="en-US" sz="2200" kern="0">
                <a:solidFill>
                  <a:schemeClr val="tx1"/>
                </a:solidFill>
                <a:latin typeface="+mj-lt"/>
              </a:rPr>
              <a:t> </a:t>
            </a:r>
            <a:r>
              <a:rPr lang="en-US" sz="2200" kern="0" err="1">
                <a:solidFill>
                  <a:schemeClr val="tx1"/>
                </a:solidFill>
                <a:latin typeface="+mj-lt"/>
              </a:rPr>
              <a:t>tác</a:t>
            </a:r>
            <a:r>
              <a:rPr lang="en-US" sz="2200" kern="0">
                <a:solidFill>
                  <a:schemeClr val="tx1"/>
                </a:solidFill>
                <a:latin typeface="+mj-lt"/>
              </a:rPr>
              <a:t>.</a:t>
            </a:r>
          </a:p>
          <a:p>
            <a:endParaRPr lang="en-US" sz="2200" kern="0">
              <a:solidFill>
                <a:schemeClr val="tx1"/>
              </a:solidFill>
              <a:latin typeface="+mj-lt"/>
            </a:endParaRPr>
          </a:p>
          <a:p>
            <a:pPr marL="342900" indent="-342900">
              <a:buFont typeface="Wingdings" panose="05000000000000000000" pitchFamily="2" charset="2"/>
              <a:buChar char="v"/>
            </a:pPr>
            <a:r>
              <a:rPr lang="en-US" sz="2200" kern="0">
                <a:solidFill>
                  <a:schemeClr val="tx1"/>
                </a:solidFill>
                <a:latin typeface="+mj-lt"/>
              </a:rPr>
              <a:t> </a:t>
            </a:r>
            <a:r>
              <a:rPr lang="en-US" sz="2200" kern="0" err="1">
                <a:solidFill>
                  <a:schemeClr val="tx1"/>
                </a:solidFill>
                <a:latin typeface="+mj-lt"/>
              </a:rPr>
              <a:t>Tìm</a:t>
            </a:r>
            <a:r>
              <a:rPr lang="en-US" sz="2200" kern="0">
                <a:solidFill>
                  <a:schemeClr val="tx1"/>
                </a:solidFill>
                <a:latin typeface="+mj-lt"/>
              </a:rPr>
              <a:t> </a:t>
            </a:r>
            <a:r>
              <a:rPr lang="en-US" sz="2200" kern="0" err="1">
                <a:solidFill>
                  <a:schemeClr val="tx1"/>
                </a:solidFill>
                <a:latin typeface="+mj-lt"/>
              </a:rPr>
              <a:t>hiểu</a:t>
            </a:r>
            <a:r>
              <a:rPr lang="en-US" sz="2200" kern="0">
                <a:solidFill>
                  <a:schemeClr val="tx1"/>
                </a:solidFill>
                <a:latin typeface="+mj-lt"/>
              </a:rPr>
              <a:t> </a:t>
            </a:r>
            <a:r>
              <a:rPr lang="en-US" sz="2200" kern="0" err="1">
                <a:solidFill>
                  <a:schemeClr val="tx1"/>
                </a:solidFill>
                <a:latin typeface="+mj-lt"/>
              </a:rPr>
              <a:t>về</a:t>
            </a:r>
            <a:r>
              <a:rPr lang="en-US" sz="2200" kern="0">
                <a:solidFill>
                  <a:schemeClr val="tx1"/>
                </a:solidFill>
                <a:latin typeface="+mj-lt"/>
              </a:rPr>
              <a:t> </a:t>
            </a:r>
            <a:r>
              <a:rPr lang="en-US" sz="2200" kern="0" err="1">
                <a:solidFill>
                  <a:schemeClr val="tx1"/>
                </a:solidFill>
                <a:latin typeface="+mj-lt"/>
              </a:rPr>
              <a:t>các</a:t>
            </a:r>
            <a:r>
              <a:rPr lang="en-US" sz="2200" kern="0">
                <a:solidFill>
                  <a:schemeClr val="tx1"/>
                </a:solidFill>
                <a:latin typeface="+mj-lt"/>
              </a:rPr>
              <a:t> </a:t>
            </a:r>
            <a:r>
              <a:rPr lang="en-US" sz="2200" kern="0" err="1">
                <a:solidFill>
                  <a:schemeClr val="tx1"/>
                </a:solidFill>
                <a:latin typeface="+mj-lt"/>
              </a:rPr>
              <a:t>thuật</a:t>
            </a:r>
            <a:r>
              <a:rPr lang="en-US" sz="2200" kern="0">
                <a:solidFill>
                  <a:schemeClr val="tx1"/>
                </a:solidFill>
                <a:latin typeface="+mj-lt"/>
              </a:rPr>
              <a:t> </a:t>
            </a:r>
            <a:r>
              <a:rPr lang="en-US" sz="2200" kern="0" err="1">
                <a:solidFill>
                  <a:schemeClr val="tx1"/>
                </a:solidFill>
                <a:latin typeface="+mj-lt"/>
              </a:rPr>
              <a:t>toán</a:t>
            </a:r>
            <a:r>
              <a:rPr lang="en-US" sz="2200" kern="0">
                <a:solidFill>
                  <a:schemeClr val="tx1"/>
                </a:solidFill>
                <a:latin typeface="+mj-lt"/>
              </a:rPr>
              <a:t> </a:t>
            </a:r>
            <a:r>
              <a:rPr lang="en-US" sz="2200" kern="0" err="1">
                <a:solidFill>
                  <a:schemeClr val="tx1"/>
                </a:solidFill>
                <a:latin typeface="+mj-lt"/>
              </a:rPr>
              <a:t>gợi</a:t>
            </a:r>
            <a:r>
              <a:rPr lang="en-US" sz="2200" kern="0">
                <a:solidFill>
                  <a:schemeClr val="tx1"/>
                </a:solidFill>
                <a:latin typeface="+mj-lt"/>
              </a:rPr>
              <a:t> ý </a:t>
            </a:r>
            <a:r>
              <a:rPr lang="en-US" sz="2200" kern="0" err="1">
                <a:solidFill>
                  <a:schemeClr val="tx1"/>
                </a:solidFill>
                <a:latin typeface="+mj-lt"/>
              </a:rPr>
              <a:t>sản</a:t>
            </a:r>
            <a:r>
              <a:rPr lang="en-US" sz="2200" kern="0">
                <a:solidFill>
                  <a:schemeClr val="tx1"/>
                </a:solidFill>
                <a:latin typeface="+mj-lt"/>
              </a:rPr>
              <a:t> </a:t>
            </a:r>
            <a:r>
              <a:rPr lang="en-US" sz="2200" kern="0" err="1">
                <a:solidFill>
                  <a:schemeClr val="tx1"/>
                </a:solidFill>
                <a:latin typeface="+mj-lt"/>
              </a:rPr>
              <a:t>phẩm</a:t>
            </a:r>
            <a:r>
              <a:rPr lang="en-US" sz="2200" kern="0">
                <a:solidFill>
                  <a:schemeClr val="tx1"/>
                </a:solidFill>
                <a:latin typeface="+mj-lt"/>
              </a:rPr>
              <a:t>.</a:t>
            </a:r>
          </a:p>
          <a:p>
            <a:pPr marL="342900" indent="-342900">
              <a:buFont typeface="Wingdings" panose="05000000000000000000" pitchFamily="2" charset="2"/>
              <a:buChar char="v"/>
            </a:pPr>
            <a:endParaRPr lang="en-US" sz="2200" kern="0">
              <a:solidFill>
                <a:schemeClr val="tx1"/>
              </a:solidFill>
              <a:latin typeface="+mj-lt"/>
            </a:endParaRPr>
          </a:p>
          <a:p>
            <a:pPr marL="342900" indent="-342900">
              <a:buFont typeface="Wingdings" panose="05000000000000000000" pitchFamily="2" charset="2"/>
              <a:buChar char="v"/>
            </a:pPr>
            <a:r>
              <a:rPr lang="en-US" sz="2200" kern="0">
                <a:solidFill>
                  <a:schemeClr val="tx1"/>
                </a:solidFill>
                <a:latin typeface="+mj-lt"/>
              </a:rPr>
              <a:t> </a:t>
            </a:r>
            <a:r>
              <a:rPr lang="en-US" sz="2200" kern="0" err="1">
                <a:solidFill>
                  <a:schemeClr val="tx1"/>
                </a:solidFill>
                <a:latin typeface="+mj-lt"/>
              </a:rPr>
              <a:t>Xây</a:t>
            </a:r>
            <a:r>
              <a:rPr lang="en-US" sz="2200" kern="0">
                <a:solidFill>
                  <a:schemeClr val="tx1"/>
                </a:solidFill>
                <a:latin typeface="+mj-lt"/>
              </a:rPr>
              <a:t> </a:t>
            </a:r>
            <a:r>
              <a:rPr lang="en-US" sz="2200" kern="0" err="1">
                <a:solidFill>
                  <a:schemeClr val="tx1"/>
                </a:solidFill>
                <a:latin typeface="+mj-lt"/>
              </a:rPr>
              <a:t>dựng</a:t>
            </a:r>
            <a:r>
              <a:rPr lang="en-US" sz="2200" kern="0">
                <a:solidFill>
                  <a:schemeClr val="tx1"/>
                </a:solidFill>
                <a:latin typeface="+mj-lt"/>
              </a:rPr>
              <a:t> </a:t>
            </a:r>
            <a:r>
              <a:rPr lang="en-US" sz="2200" kern="0" err="1">
                <a:solidFill>
                  <a:schemeClr val="tx1"/>
                </a:solidFill>
                <a:latin typeface="+mj-lt"/>
              </a:rPr>
              <a:t>mô</a:t>
            </a:r>
            <a:r>
              <a:rPr lang="en-US" sz="2200" kern="0">
                <a:solidFill>
                  <a:schemeClr val="tx1"/>
                </a:solidFill>
                <a:latin typeface="+mj-lt"/>
              </a:rPr>
              <a:t> </a:t>
            </a:r>
            <a:r>
              <a:rPr lang="en-US" sz="2200" kern="0" err="1">
                <a:solidFill>
                  <a:schemeClr val="tx1"/>
                </a:solidFill>
                <a:latin typeface="+mj-lt"/>
              </a:rPr>
              <a:t>hình</a:t>
            </a:r>
            <a:r>
              <a:rPr lang="en-US" sz="2200" kern="0">
                <a:solidFill>
                  <a:schemeClr val="tx1"/>
                </a:solidFill>
                <a:latin typeface="+mj-lt"/>
              </a:rPr>
              <a:t> </a:t>
            </a:r>
            <a:r>
              <a:rPr lang="en-US" sz="2200" kern="0" err="1">
                <a:solidFill>
                  <a:schemeClr val="tx1"/>
                </a:solidFill>
                <a:latin typeface="+mj-lt"/>
              </a:rPr>
              <a:t>cơ</a:t>
            </a:r>
            <a:r>
              <a:rPr lang="en-US" sz="2200" kern="0">
                <a:solidFill>
                  <a:schemeClr val="tx1"/>
                </a:solidFill>
                <a:latin typeface="+mj-lt"/>
              </a:rPr>
              <a:t> </a:t>
            </a:r>
            <a:r>
              <a:rPr lang="en-US" sz="2200" kern="0" err="1">
                <a:solidFill>
                  <a:schemeClr val="tx1"/>
                </a:solidFill>
                <a:latin typeface="+mj-lt"/>
              </a:rPr>
              <a:t>sở</a:t>
            </a:r>
            <a:r>
              <a:rPr lang="en-US" sz="2200" kern="0">
                <a:solidFill>
                  <a:schemeClr val="tx1"/>
                </a:solidFill>
                <a:latin typeface="+mj-lt"/>
              </a:rPr>
              <a:t> </a:t>
            </a:r>
            <a:r>
              <a:rPr lang="en-US" sz="2200" kern="0" err="1">
                <a:solidFill>
                  <a:schemeClr val="tx1"/>
                </a:solidFill>
                <a:latin typeface="+mj-lt"/>
              </a:rPr>
              <a:t>dữ</a:t>
            </a:r>
            <a:r>
              <a:rPr lang="en-US" sz="2200" kern="0">
                <a:solidFill>
                  <a:schemeClr val="tx1"/>
                </a:solidFill>
                <a:latin typeface="+mj-lt"/>
              </a:rPr>
              <a:t> </a:t>
            </a:r>
            <a:r>
              <a:rPr lang="en-US" sz="2200" kern="0" err="1">
                <a:solidFill>
                  <a:schemeClr val="tx1"/>
                </a:solidFill>
                <a:latin typeface="+mj-lt"/>
              </a:rPr>
              <a:t>liệu</a:t>
            </a:r>
            <a:r>
              <a:rPr lang="en-US" sz="2200" kern="0">
                <a:solidFill>
                  <a:schemeClr val="tx1"/>
                </a:solidFill>
                <a:latin typeface="+mj-lt"/>
              </a:rPr>
              <a:t> </a:t>
            </a:r>
            <a:r>
              <a:rPr lang="en-US" sz="2200" kern="0" err="1">
                <a:solidFill>
                  <a:schemeClr val="tx1"/>
                </a:solidFill>
                <a:latin typeface="+mj-lt"/>
              </a:rPr>
              <a:t>và</a:t>
            </a:r>
            <a:r>
              <a:rPr lang="en-US" sz="2200" kern="0">
                <a:solidFill>
                  <a:schemeClr val="tx1"/>
                </a:solidFill>
                <a:latin typeface="+mj-lt"/>
              </a:rPr>
              <a:t> </a:t>
            </a:r>
            <a:r>
              <a:rPr lang="en-US" sz="2200" kern="0" err="1">
                <a:solidFill>
                  <a:schemeClr val="tx1"/>
                </a:solidFill>
                <a:latin typeface="+mj-lt"/>
              </a:rPr>
              <a:t>đề</a:t>
            </a:r>
            <a:r>
              <a:rPr lang="en-US" sz="2200" kern="0">
                <a:solidFill>
                  <a:schemeClr val="tx1"/>
                </a:solidFill>
                <a:latin typeface="+mj-lt"/>
              </a:rPr>
              <a:t> </a:t>
            </a:r>
            <a:r>
              <a:rPr lang="en-US" sz="2200" kern="0" err="1">
                <a:solidFill>
                  <a:schemeClr val="tx1"/>
                </a:solidFill>
                <a:latin typeface="+mj-lt"/>
              </a:rPr>
              <a:t>xuất</a:t>
            </a:r>
            <a:r>
              <a:rPr lang="en-US" sz="2200" kern="0">
                <a:solidFill>
                  <a:schemeClr val="tx1"/>
                </a:solidFill>
                <a:latin typeface="+mj-lt"/>
              </a:rPr>
              <a:t> </a:t>
            </a:r>
            <a:r>
              <a:rPr lang="en-US" sz="2200" kern="0" err="1">
                <a:solidFill>
                  <a:schemeClr val="tx1"/>
                </a:solidFill>
                <a:latin typeface="+mj-lt"/>
              </a:rPr>
              <a:t>kiến</a:t>
            </a:r>
            <a:r>
              <a:rPr lang="en-US" sz="2200" kern="0">
                <a:solidFill>
                  <a:schemeClr val="tx1"/>
                </a:solidFill>
                <a:latin typeface="+mj-lt"/>
              </a:rPr>
              <a:t> </a:t>
            </a:r>
            <a:r>
              <a:rPr lang="en-US" sz="2200" kern="0" err="1">
                <a:solidFill>
                  <a:schemeClr val="tx1"/>
                </a:solidFill>
                <a:latin typeface="+mj-lt"/>
              </a:rPr>
              <a:t>trúc</a:t>
            </a:r>
            <a:r>
              <a:rPr lang="en-US" sz="2200" kern="0">
                <a:solidFill>
                  <a:schemeClr val="tx1"/>
                </a:solidFill>
                <a:latin typeface="+mj-lt"/>
              </a:rPr>
              <a:t> </a:t>
            </a:r>
            <a:r>
              <a:rPr lang="en-US" sz="2200" kern="0" err="1">
                <a:solidFill>
                  <a:schemeClr val="tx1"/>
                </a:solidFill>
                <a:latin typeface="+mj-lt"/>
              </a:rPr>
              <a:t>hệ</a:t>
            </a:r>
            <a:r>
              <a:rPr lang="en-US" sz="2200" kern="0">
                <a:solidFill>
                  <a:schemeClr val="tx1"/>
                </a:solidFill>
                <a:latin typeface="+mj-lt"/>
              </a:rPr>
              <a:t> </a:t>
            </a:r>
            <a:r>
              <a:rPr lang="en-US" sz="2200" kern="0" err="1">
                <a:solidFill>
                  <a:schemeClr val="tx1"/>
                </a:solidFill>
                <a:latin typeface="+mj-lt"/>
              </a:rPr>
              <a:t>thống</a:t>
            </a:r>
            <a:r>
              <a:rPr lang="en-US" sz="2200" kern="0">
                <a:solidFill>
                  <a:schemeClr val="tx1"/>
                </a:solidFill>
                <a:latin typeface="+mj-lt"/>
              </a:rPr>
              <a:t>.</a:t>
            </a:r>
          </a:p>
          <a:p>
            <a:pPr marL="342900" indent="-342900">
              <a:buFont typeface="Wingdings" panose="05000000000000000000" pitchFamily="2" charset="2"/>
              <a:buChar char="v"/>
            </a:pPr>
            <a:endParaRPr lang="en-US" sz="2200" kern="0">
              <a:solidFill>
                <a:schemeClr val="tx1"/>
              </a:solidFill>
              <a:latin typeface="+mj-lt"/>
            </a:endParaRPr>
          </a:p>
          <a:p>
            <a:pPr marL="342900" indent="-342900">
              <a:buFont typeface="Wingdings" panose="05000000000000000000" pitchFamily="2" charset="2"/>
              <a:buChar char="v"/>
            </a:pPr>
            <a:r>
              <a:rPr lang="en-US" sz="2200" kern="0">
                <a:solidFill>
                  <a:schemeClr val="tx1"/>
                </a:solidFill>
                <a:latin typeface="+mj-lt"/>
              </a:rPr>
              <a:t> Cung </a:t>
            </a:r>
            <a:r>
              <a:rPr lang="en-US" sz="2200" kern="0" err="1">
                <a:solidFill>
                  <a:schemeClr val="tx1"/>
                </a:solidFill>
                <a:latin typeface="+mj-lt"/>
              </a:rPr>
              <a:t>cấp</a:t>
            </a:r>
            <a:r>
              <a:rPr lang="en-US" sz="2200" kern="0">
                <a:solidFill>
                  <a:schemeClr val="tx1"/>
                </a:solidFill>
                <a:latin typeface="+mj-lt"/>
              </a:rPr>
              <a:t> </a:t>
            </a:r>
            <a:r>
              <a:rPr lang="en-US" sz="2200" kern="0" err="1">
                <a:solidFill>
                  <a:schemeClr val="tx1"/>
                </a:solidFill>
                <a:latin typeface="+mj-lt"/>
              </a:rPr>
              <a:t>giao</a:t>
            </a:r>
            <a:r>
              <a:rPr lang="en-US" sz="2200" kern="0">
                <a:solidFill>
                  <a:schemeClr val="tx1"/>
                </a:solidFill>
                <a:latin typeface="+mj-lt"/>
              </a:rPr>
              <a:t> </a:t>
            </a:r>
            <a:r>
              <a:rPr lang="en-US" sz="2200" kern="0" err="1">
                <a:solidFill>
                  <a:schemeClr val="tx1"/>
                </a:solidFill>
                <a:latin typeface="+mj-lt"/>
              </a:rPr>
              <a:t>diện</a:t>
            </a:r>
            <a:r>
              <a:rPr lang="en-US" sz="2200" kern="0">
                <a:solidFill>
                  <a:schemeClr val="tx1"/>
                </a:solidFill>
                <a:latin typeface="+mj-lt"/>
              </a:rPr>
              <a:t> </a:t>
            </a:r>
            <a:r>
              <a:rPr lang="en-US" sz="2200" kern="0" err="1">
                <a:solidFill>
                  <a:schemeClr val="tx1"/>
                </a:solidFill>
                <a:latin typeface="+mj-lt"/>
              </a:rPr>
              <a:t>quản</a:t>
            </a:r>
            <a:r>
              <a:rPr lang="en-US" sz="2200" kern="0">
                <a:solidFill>
                  <a:schemeClr val="tx1"/>
                </a:solidFill>
                <a:latin typeface="+mj-lt"/>
              </a:rPr>
              <a:t> </a:t>
            </a:r>
            <a:r>
              <a:rPr lang="en-US" sz="2200" kern="0" err="1">
                <a:solidFill>
                  <a:schemeClr val="tx1"/>
                </a:solidFill>
                <a:latin typeface="+mj-lt"/>
              </a:rPr>
              <a:t>lý</a:t>
            </a:r>
            <a:r>
              <a:rPr lang="en-US" sz="2200" kern="0">
                <a:solidFill>
                  <a:schemeClr val="tx1"/>
                </a:solidFill>
                <a:latin typeface="+mj-lt"/>
              </a:rPr>
              <a:t>.</a:t>
            </a:r>
          </a:p>
          <a:p>
            <a:pPr marL="342900" indent="-342900">
              <a:buFont typeface="Wingdings" panose="05000000000000000000" pitchFamily="2" charset="2"/>
              <a:buChar char="v"/>
            </a:pPr>
            <a:endParaRPr lang="en-US" sz="2200" kern="0">
              <a:solidFill>
                <a:schemeClr val="tx1"/>
              </a:solidFill>
              <a:latin typeface="+mj-lt"/>
            </a:endParaRPr>
          </a:p>
          <a:p>
            <a:pPr marL="342900" indent="-342900">
              <a:buFont typeface="Wingdings,Sans-Serif" panose="05000000000000000000" pitchFamily="2" charset="2"/>
              <a:buChar char="v"/>
            </a:pPr>
            <a:r>
              <a:rPr lang="en-US" sz="2200" kern="0">
                <a:solidFill>
                  <a:schemeClr val="tx1"/>
                </a:solidFill>
                <a:latin typeface="+mj-lt"/>
              </a:rPr>
              <a:t> </a:t>
            </a:r>
            <a:r>
              <a:rPr lang="en-US" sz="2200" kern="0" err="1">
                <a:solidFill>
                  <a:schemeClr val="tx1"/>
                </a:solidFill>
                <a:latin typeface="+mj-lt"/>
              </a:rPr>
              <a:t>Tích</a:t>
            </a:r>
            <a:r>
              <a:rPr lang="en-US" sz="2200" kern="0">
                <a:solidFill>
                  <a:schemeClr val="tx1"/>
                </a:solidFill>
                <a:latin typeface="+mj-lt"/>
              </a:rPr>
              <a:t> </a:t>
            </a:r>
            <a:r>
              <a:rPr lang="en-US" sz="2200" kern="0" err="1">
                <a:solidFill>
                  <a:schemeClr val="tx1"/>
                </a:solidFill>
                <a:latin typeface="+mj-lt"/>
              </a:rPr>
              <a:t>hợp</a:t>
            </a:r>
            <a:r>
              <a:rPr lang="en-US" sz="2200" kern="0">
                <a:solidFill>
                  <a:schemeClr val="tx1"/>
                </a:solidFill>
                <a:latin typeface="+mj-lt"/>
              </a:rPr>
              <a:t> </a:t>
            </a:r>
            <a:r>
              <a:rPr lang="en-US" sz="2200" kern="0" err="1">
                <a:solidFill>
                  <a:schemeClr val="tx1"/>
                </a:solidFill>
                <a:latin typeface="+mj-lt"/>
              </a:rPr>
              <a:t>thành</a:t>
            </a:r>
            <a:r>
              <a:rPr lang="en-US" sz="2200" kern="0">
                <a:solidFill>
                  <a:schemeClr val="tx1"/>
                </a:solidFill>
                <a:latin typeface="+mj-lt"/>
              </a:rPr>
              <a:t> </a:t>
            </a:r>
            <a:r>
              <a:rPr lang="en-US" sz="2200" kern="0" err="1">
                <a:solidFill>
                  <a:schemeClr val="tx1"/>
                </a:solidFill>
                <a:latin typeface="+mj-lt"/>
              </a:rPr>
              <a:t>công</a:t>
            </a:r>
            <a:r>
              <a:rPr lang="en-US" sz="2200" kern="0">
                <a:solidFill>
                  <a:schemeClr val="tx1"/>
                </a:solidFill>
                <a:latin typeface="+mj-lt"/>
              </a:rPr>
              <a:t> </a:t>
            </a:r>
            <a:r>
              <a:rPr lang="en-US" sz="2200" kern="0" err="1">
                <a:solidFill>
                  <a:schemeClr val="tx1"/>
                </a:solidFill>
                <a:latin typeface="+mj-lt"/>
              </a:rPr>
              <a:t>dịch</a:t>
            </a:r>
            <a:r>
              <a:rPr lang="en-US" sz="2200" kern="0">
                <a:solidFill>
                  <a:schemeClr val="tx1"/>
                </a:solidFill>
                <a:latin typeface="+mj-lt"/>
              </a:rPr>
              <a:t> </a:t>
            </a:r>
            <a:r>
              <a:rPr lang="en-US" sz="2200" kern="0" err="1">
                <a:solidFill>
                  <a:schemeClr val="tx1"/>
                </a:solidFill>
                <a:latin typeface="+mj-lt"/>
              </a:rPr>
              <a:t>vụ</a:t>
            </a:r>
            <a:r>
              <a:rPr lang="en-US" sz="2200" kern="0">
                <a:solidFill>
                  <a:schemeClr val="tx1"/>
                </a:solidFill>
                <a:latin typeface="+mj-lt"/>
              </a:rPr>
              <a:t> </a:t>
            </a:r>
            <a:r>
              <a:rPr lang="en-US" sz="2200" kern="0" err="1">
                <a:solidFill>
                  <a:schemeClr val="tx1"/>
                </a:solidFill>
                <a:latin typeface="+mj-lt"/>
              </a:rPr>
              <a:t>gợi</a:t>
            </a:r>
            <a:r>
              <a:rPr lang="en-US" sz="2200" kern="0">
                <a:solidFill>
                  <a:schemeClr val="tx1"/>
                </a:solidFill>
                <a:latin typeface="+mj-lt"/>
              </a:rPr>
              <a:t> ý </a:t>
            </a:r>
            <a:r>
              <a:rPr lang="en-US" sz="2200" kern="0" err="1">
                <a:solidFill>
                  <a:schemeClr val="tx1"/>
                </a:solidFill>
                <a:latin typeface="+mj-lt"/>
              </a:rPr>
              <a:t>sản</a:t>
            </a:r>
            <a:r>
              <a:rPr lang="en-US" sz="2200" kern="0">
                <a:solidFill>
                  <a:schemeClr val="tx1"/>
                </a:solidFill>
                <a:latin typeface="+mj-lt"/>
              </a:rPr>
              <a:t> </a:t>
            </a:r>
            <a:r>
              <a:rPr lang="en-US" sz="2200" kern="0" err="1">
                <a:solidFill>
                  <a:schemeClr val="tx1"/>
                </a:solidFill>
                <a:latin typeface="+mj-lt"/>
              </a:rPr>
              <a:t>phẩm</a:t>
            </a:r>
            <a:r>
              <a:rPr lang="en-US" sz="2200" kern="0">
                <a:solidFill>
                  <a:schemeClr val="tx1"/>
                </a:solidFill>
                <a:latin typeface="+mj-lt"/>
              </a:rPr>
              <a:t> </a:t>
            </a:r>
            <a:r>
              <a:rPr lang="en-US" sz="2200" kern="0" err="1">
                <a:solidFill>
                  <a:schemeClr val="tx1"/>
                </a:solidFill>
                <a:latin typeface="+mj-lt"/>
              </a:rPr>
              <a:t>vào</a:t>
            </a:r>
            <a:r>
              <a:rPr lang="en-US" sz="2200" kern="0">
                <a:solidFill>
                  <a:schemeClr val="tx1"/>
                </a:solidFill>
                <a:latin typeface="+mj-lt"/>
              </a:rPr>
              <a:t> </a:t>
            </a:r>
            <a:r>
              <a:rPr lang="en-US" sz="2200" kern="0" err="1">
                <a:solidFill>
                  <a:schemeClr val="tx1"/>
                </a:solidFill>
                <a:latin typeface="+mj-lt"/>
              </a:rPr>
              <a:t>đa</a:t>
            </a:r>
            <a:r>
              <a:rPr lang="en-US" sz="2200" kern="0">
                <a:solidFill>
                  <a:schemeClr val="tx1"/>
                </a:solidFill>
                <a:latin typeface="+mj-lt"/>
              </a:rPr>
              <a:t> </a:t>
            </a:r>
            <a:r>
              <a:rPr lang="en-US" sz="2200" kern="0" err="1">
                <a:solidFill>
                  <a:schemeClr val="tx1"/>
                </a:solidFill>
                <a:latin typeface="+mj-lt"/>
              </a:rPr>
              <a:t>dạng</a:t>
            </a:r>
            <a:r>
              <a:rPr lang="en-US" sz="2200" kern="0">
                <a:solidFill>
                  <a:schemeClr val="tx1"/>
                </a:solidFill>
                <a:latin typeface="+mj-lt"/>
              </a:rPr>
              <a:t> website TMĐT.</a:t>
            </a:r>
          </a:p>
          <a:p>
            <a:pPr marL="342900" indent="-342900">
              <a:buFont typeface="Wingdings" panose="05000000000000000000" pitchFamily="2" charset="2"/>
              <a:buChar char="v"/>
            </a:pPr>
            <a:endParaRPr lang="en-US" sz="2200" kern="0">
              <a:solidFill>
                <a:schemeClr val="tx1"/>
              </a:solidFill>
              <a:latin typeface="+mj-lt"/>
            </a:endParaRPr>
          </a:p>
        </p:txBody>
      </p:sp>
    </p:spTree>
    <p:extLst>
      <p:ext uri="{BB962C8B-B14F-4D97-AF65-F5344CB8AC3E}">
        <p14:creationId xmlns:p14="http://schemas.microsoft.com/office/powerpoint/2010/main" val="593869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05</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Hướng phát triển</a:t>
            </a:r>
            <a:endParaRPr sz="3500" b="1">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98814D39-954F-B68D-A772-438FDFDEC784}"/>
              </a:ext>
            </a:extLst>
          </p:cNvPr>
          <p:cNvSpPr txBox="1">
            <a:spLocks/>
          </p:cNvSpPr>
          <p:nvPr/>
        </p:nvSpPr>
        <p:spPr>
          <a:xfrm>
            <a:off x="1311175" y="838726"/>
            <a:ext cx="10239048" cy="51805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a:lnSpc>
                <a:spcPct val="150000"/>
              </a:lnSpc>
            </a:pPr>
            <a:endParaRPr lang="en-US" sz="2200" kern="0">
              <a:solidFill>
                <a:schemeClr val="tx1"/>
              </a:solidFill>
              <a:latin typeface="+mj-lt"/>
            </a:endParaRPr>
          </a:p>
          <a:p>
            <a:pPr marL="342900" indent="-342900">
              <a:lnSpc>
                <a:spcPct val="150000"/>
              </a:lnSpc>
              <a:buFont typeface="Wingdings" panose="05000000000000000000" pitchFamily="2" charset="2"/>
              <a:buChar char="v"/>
            </a:pPr>
            <a:r>
              <a:rPr lang="en-US" sz="2200" kern="0">
                <a:solidFill>
                  <a:schemeClr val="tx1"/>
                </a:solidFill>
                <a:latin typeface="+mj-lt"/>
              </a:rPr>
              <a:t> </a:t>
            </a:r>
            <a:r>
              <a:rPr lang="en-US" sz="2200" kern="0" err="1">
                <a:solidFill>
                  <a:schemeClr val="tx1"/>
                </a:solidFill>
                <a:latin typeface="+mj-lt"/>
              </a:rPr>
              <a:t>Phát</a:t>
            </a:r>
            <a:r>
              <a:rPr lang="en-US" sz="2200" kern="0">
                <a:solidFill>
                  <a:schemeClr val="tx1"/>
                </a:solidFill>
                <a:latin typeface="+mj-lt"/>
              </a:rPr>
              <a:t> </a:t>
            </a:r>
            <a:r>
              <a:rPr lang="en-US" sz="2200" kern="0" err="1">
                <a:solidFill>
                  <a:schemeClr val="tx1"/>
                </a:solidFill>
                <a:latin typeface="+mj-lt"/>
              </a:rPr>
              <a:t>triển</a:t>
            </a:r>
            <a:r>
              <a:rPr lang="en-US" sz="2200" kern="0">
                <a:solidFill>
                  <a:schemeClr val="tx1"/>
                </a:solidFill>
                <a:latin typeface="+mj-lt"/>
              </a:rPr>
              <a:t> </a:t>
            </a:r>
            <a:r>
              <a:rPr lang="en-US" sz="2200" kern="0" err="1">
                <a:solidFill>
                  <a:schemeClr val="tx1"/>
                </a:solidFill>
                <a:latin typeface="+mj-lt"/>
              </a:rPr>
              <a:t>về</a:t>
            </a:r>
            <a:r>
              <a:rPr lang="en-US" sz="2200" kern="0">
                <a:solidFill>
                  <a:schemeClr val="tx1"/>
                </a:solidFill>
                <a:latin typeface="+mj-lt"/>
              </a:rPr>
              <a:t> </a:t>
            </a:r>
            <a:r>
              <a:rPr lang="en-US" sz="2200" kern="0" err="1">
                <a:solidFill>
                  <a:schemeClr val="tx1"/>
                </a:solidFill>
                <a:latin typeface="+mj-lt"/>
              </a:rPr>
              <a:t>kiến</a:t>
            </a:r>
            <a:r>
              <a:rPr lang="en-US" sz="2200" kern="0">
                <a:solidFill>
                  <a:schemeClr val="tx1"/>
                </a:solidFill>
                <a:latin typeface="+mj-lt"/>
              </a:rPr>
              <a:t> </a:t>
            </a:r>
            <a:r>
              <a:rPr lang="en-US" sz="2200" kern="0" err="1">
                <a:solidFill>
                  <a:schemeClr val="tx1"/>
                </a:solidFill>
                <a:latin typeface="+mj-lt"/>
              </a:rPr>
              <a:t>trúc</a:t>
            </a:r>
            <a:endParaRPr lang="en-US" sz="2200" kern="0">
              <a:solidFill>
                <a:schemeClr val="tx1"/>
              </a:solidFill>
              <a:latin typeface="+mj-lt"/>
            </a:endParaRPr>
          </a:p>
          <a:p>
            <a:pPr marL="1257300" lvl="2" indent="-342900">
              <a:lnSpc>
                <a:spcPct val="150000"/>
              </a:lnSpc>
              <a:buFont typeface="Arial" panose="020B0604020202020204" pitchFamily="34" charset="0"/>
              <a:buChar char="•"/>
            </a:pPr>
            <a:r>
              <a:rPr lang="en-US" sz="2200" kern="0">
                <a:solidFill>
                  <a:schemeClr val="tx1"/>
                </a:solidFill>
                <a:latin typeface="+mj-lt"/>
              </a:rPr>
              <a:t>NoSQL</a:t>
            </a:r>
          </a:p>
          <a:p>
            <a:pPr marL="1257300" lvl="2" indent="-342900">
              <a:lnSpc>
                <a:spcPct val="150000"/>
              </a:lnSpc>
              <a:buFont typeface="Arial" panose="020B0604020202020204" pitchFamily="34" charset="0"/>
              <a:buChar char="•"/>
            </a:pPr>
            <a:r>
              <a:rPr lang="en-US" sz="2200" kern="0">
                <a:solidFill>
                  <a:schemeClr val="tx1"/>
                </a:solidFill>
                <a:latin typeface="+mj-lt"/>
              </a:rPr>
              <a:t>Microservice</a:t>
            </a:r>
          </a:p>
          <a:p>
            <a:pPr marL="342900" indent="-342900">
              <a:lnSpc>
                <a:spcPct val="150000"/>
              </a:lnSpc>
              <a:buFont typeface="Wingdings" panose="05000000000000000000" pitchFamily="2" charset="2"/>
              <a:buChar char="v"/>
            </a:pPr>
            <a:r>
              <a:rPr lang="en-US" sz="2200" kern="0">
                <a:solidFill>
                  <a:schemeClr val="tx1"/>
                </a:solidFill>
                <a:latin typeface="+mj-lt"/>
              </a:rPr>
              <a:t> </a:t>
            </a:r>
            <a:r>
              <a:rPr lang="en-US" sz="2200" kern="0" err="1">
                <a:solidFill>
                  <a:schemeClr val="tx1"/>
                </a:solidFill>
                <a:latin typeface="+mj-lt"/>
              </a:rPr>
              <a:t>Phát</a:t>
            </a:r>
            <a:r>
              <a:rPr lang="en-US" sz="2200" kern="0">
                <a:solidFill>
                  <a:schemeClr val="tx1"/>
                </a:solidFill>
                <a:latin typeface="+mj-lt"/>
              </a:rPr>
              <a:t> </a:t>
            </a:r>
            <a:r>
              <a:rPr lang="en-US" sz="2200" kern="0" err="1">
                <a:solidFill>
                  <a:schemeClr val="tx1"/>
                </a:solidFill>
                <a:latin typeface="+mj-lt"/>
              </a:rPr>
              <a:t>triển</a:t>
            </a:r>
            <a:r>
              <a:rPr lang="en-US" sz="2200" kern="0">
                <a:solidFill>
                  <a:schemeClr val="tx1"/>
                </a:solidFill>
                <a:latin typeface="+mj-lt"/>
              </a:rPr>
              <a:t> </a:t>
            </a:r>
            <a:r>
              <a:rPr lang="en-US" sz="2200" kern="0" err="1">
                <a:solidFill>
                  <a:schemeClr val="tx1"/>
                </a:solidFill>
                <a:latin typeface="+mj-lt"/>
              </a:rPr>
              <a:t>về</a:t>
            </a:r>
            <a:r>
              <a:rPr lang="en-US" sz="2200" kern="0">
                <a:solidFill>
                  <a:schemeClr val="tx1"/>
                </a:solidFill>
                <a:latin typeface="+mj-lt"/>
              </a:rPr>
              <a:t> </a:t>
            </a:r>
            <a:r>
              <a:rPr lang="en-US" sz="2200" kern="0" err="1">
                <a:solidFill>
                  <a:schemeClr val="tx1"/>
                </a:solidFill>
                <a:latin typeface="+mj-lt"/>
              </a:rPr>
              <a:t>hiệu</a:t>
            </a:r>
            <a:r>
              <a:rPr lang="en-US" sz="2200" kern="0">
                <a:solidFill>
                  <a:schemeClr val="tx1"/>
                </a:solidFill>
                <a:latin typeface="+mj-lt"/>
              </a:rPr>
              <a:t> </a:t>
            </a:r>
            <a:r>
              <a:rPr lang="en-US" sz="2200" kern="0" err="1">
                <a:solidFill>
                  <a:schemeClr val="tx1"/>
                </a:solidFill>
                <a:latin typeface="+mj-lt"/>
              </a:rPr>
              <a:t>quả</a:t>
            </a:r>
            <a:r>
              <a:rPr lang="en-US" sz="2200" kern="0">
                <a:solidFill>
                  <a:schemeClr val="tx1"/>
                </a:solidFill>
                <a:latin typeface="+mj-lt"/>
              </a:rPr>
              <a:t> </a:t>
            </a:r>
            <a:r>
              <a:rPr lang="en-US" sz="2200" kern="0" err="1">
                <a:solidFill>
                  <a:schemeClr val="tx1"/>
                </a:solidFill>
                <a:latin typeface="+mj-lt"/>
              </a:rPr>
              <a:t>thuật</a:t>
            </a:r>
            <a:r>
              <a:rPr lang="en-US" sz="2200" kern="0">
                <a:solidFill>
                  <a:schemeClr val="tx1"/>
                </a:solidFill>
                <a:latin typeface="+mj-lt"/>
              </a:rPr>
              <a:t> </a:t>
            </a:r>
            <a:r>
              <a:rPr lang="en-US" sz="2200" kern="0" err="1">
                <a:solidFill>
                  <a:schemeClr val="tx1"/>
                </a:solidFill>
                <a:latin typeface="+mj-lt"/>
              </a:rPr>
              <a:t>toán</a:t>
            </a:r>
            <a:endParaRPr lang="en-US" sz="2200" kern="0">
              <a:solidFill>
                <a:schemeClr val="tx1"/>
              </a:solidFill>
              <a:latin typeface="+mj-lt"/>
            </a:endParaRPr>
          </a:p>
          <a:p>
            <a:pPr marL="1257300" lvl="2" indent="-342900">
              <a:lnSpc>
                <a:spcPct val="150000"/>
              </a:lnSpc>
              <a:buFont typeface="Arial" panose="020B0604020202020204" pitchFamily="34" charset="0"/>
              <a:buChar char="•"/>
            </a:pPr>
            <a:r>
              <a:rPr lang="en-US" sz="2200" kern="0" err="1">
                <a:solidFill>
                  <a:schemeClr val="tx1"/>
                </a:solidFill>
                <a:latin typeface="+mj-lt"/>
              </a:rPr>
              <a:t>Kiểm</a:t>
            </a:r>
            <a:r>
              <a:rPr lang="en-US" sz="2200" kern="0">
                <a:solidFill>
                  <a:schemeClr val="tx1"/>
                </a:solidFill>
                <a:latin typeface="+mj-lt"/>
              </a:rPr>
              <a:t> </a:t>
            </a:r>
            <a:r>
              <a:rPr lang="en-US" sz="2200" kern="0" err="1">
                <a:solidFill>
                  <a:schemeClr val="tx1"/>
                </a:solidFill>
                <a:latin typeface="+mj-lt"/>
              </a:rPr>
              <a:t>chứng</a:t>
            </a:r>
            <a:r>
              <a:rPr lang="en-US" sz="2200" kern="0">
                <a:solidFill>
                  <a:schemeClr val="tx1"/>
                </a:solidFill>
                <a:latin typeface="+mj-lt"/>
              </a:rPr>
              <a:t> </a:t>
            </a:r>
            <a:r>
              <a:rPr lang="en-US" sz="2200" kern="0" err="1">
                <a:solidFill>
                  <a:schemeClr val="tx1"/>
                </a:solidFill>
                <a:latin typeface="+mj-lt"/>
              </a:rPr>
              <a:t>độ</a:t>
            </a:r>
            <a:r>
              <a:rPr lang="en-US" sz="2200" kern="0">
                <a:solidFill>
                  <a:schemeClr val="tx1"/>
                </a:solidFill>
                <a:latin typeface="+mj-lt"/>
              </a:rPr>
              <a:t> </a:t>
            </a:r>
            <a:r>
              <a:rPr lang="en-US" sz="2200" kern="0" err="1">
                <a:solidFill>
                  <a:schemeClr val="tx1"/>
                </a:solidFill>
                <a:latin typeface="+mj-lt"/>
              </a:rPr>
              <a:t>hiệu</a:t>
            </a:r>
            <a:r>
              <a:rPr lang="en-US" sz="2200" kern="0">
                <a:solidFill>
                  <a:schemeClr val="tx1"/>
                </a:solidFill>
                <a:latin typeface="+mj-lt"/>
              </a:rPr>
              <a:t> </a:t>
            </a:r>
            <a:r>
              <a:rPr lang="en-US" sz="2200" kern="0" err="1">
                <a:solidFill>
                  <a:schemeClr val="tx1"/>
                </a:solidFill>
                <a:latin typeface="+mj-lt"/>
              </a:rPr>
              <a:t>quả</a:t>
            </a:r>
            <a:endParaRPr lang="en-US" sz="2200" kern="0">
              <a:solidFill>
                <a:schemeClr val="tx1"/>
              </a:solidFill>
              <a:latin typeface="+mj-lt"/>
            </a:endParaRPr>
          </a:p>
          <a:p>
            <a:pPr marL="1257300" lvl="2" indent="-342900">
              <a:lnSpc>
                <a:spcPct val="150000"/>
              </a:lnSpc>
              <a:buFont typeface="Arial" panose="020B0604020202020204" pitchFamily="34" charset="0"/>
              <a:buChar char="•"/>
            </a:pPr>
            <a:r>
              <a:rPr lang="en-US" sz="2200" kern="0">
                <a:solidFill>
                  <a:schemeClr val="tx1"/>
                </a:solidFill>
                <a:latin typeface="+mj-lt"/>
              </a:rPr>
              <a:t>Customer journey</a:t>
            </a:r>
          </a:p>
          <a:p>
            <a:pPr marL="1257300" lvl="2" indent="-342900">
              <a:lnSpc>
                <a:spcPct val="150000"/>
              </a:lnSpc>
              <a:buFont typeface="Arial" panose="020B0604020202020204" pitchFamily="34" charset="0"/>
              <a:buChar char="•"/>
            </a:pPr>
            <a:r>
              <a:rPr lang="en-US" sz="2200" kern="0" err="1">
                <a:solidFill>
                  <a:schemeClr val="tx1"/>
                </a:solidFill>
                <a:latin typeface="+mj-lt"/>
              </a:rPr>
              <a:t>Tạo</a:t>
            </a:r>
            <a:r>
              <a:rPr lang="en-US" sz="2200" kern="0">
                <a:solidFill>
                  <a:schemeClr val="tx1"/>
                </a:solidFill>
                <a:latin typeface="+mj-lt"/>
              </a:rPr>
              <a:t> </a:t>
            </a:r>
            <a:r>
              <a:rPr lang="en-US" sz="2200" kern="0" err="1">
                <a:solidFill>
                  <a:schemeClr val="tx1"/>
                </a:solidFill>
                <a:latin typeface="+mj-lt"/>
              </a:rPr>
              <a:t>thành</a:t>
            </a:r>
            <a:r>
              <a:rPr lang="en-US" sz="2200" kern="0">
                <a:solidFill>
                  <a:schemeClr val="tx1"/>
                </a:solidFill>
                <a:latin typeface="+mj-lt"/>
              </a:rPr>
              <a:t> </a:t>
            </a:r>
            <a:r>
              <a:rPr lang="en-US" sz="2200" kern="0" err="1">
                <a:solidFill>
                  <a:schemeClr val="tx1"/>
                </a:solidFill>
                <a:latin typeface="+mj-lt"/>
              </a:rPr>
              <a:t>công</a:t>
            </a:r>
            <a:r>
              <a:rPr lang="en-US" sz="2200" kern="0">
                <a:solidFill>
                  <a:schemeClr val="tx1"/>
                </a:solidFill>
                <a:latin typeface="+mj-lt"/>
              </a:rPr>
              <a:t> </a:t>
            </a:r>
            <a:r>
              <a:rPr lang="en-US" sz="2200" kern="0" err="1">
                <a:solidFill>
                  <a:schemeClr val="tx1"/>
                </a:solidFill>
                <a:latin typeface="+mj-lt"/>
              </a:rPr>
              <a:t>cụ</a:t>
            </a:r>
            <a:r>
              <a:rPr lang="en-US" sz="2200" kern="0">
                <a:solidFill>
                  <a:schemeClr val="tx1"/>
                </a:solidFill>
                <a:latin typeface="+mj-lt"/>
              </a:rPr>
              <a:t> </a:t>
            </a:r>
            <a:r>
              <a:rPr lang="en-US" sz="2200" kern="0" err="1">
                <a:solidFill>
                  <a:schemeClr val="tx1"/>
                </a:solidFill>
                <a:latin typeface="+mj-lt"/>
              </a:rPr>
              <a:t>cho</a:t>
            </a:r>
            <a:r>
              <a:rPr lang="en-US" sz="2200" kern="0">
                <a:solidFill>
                  <a:schemeClr val="tx1"/>
                </a:solidFill>
                <a:latin typeface="+mj-lt"/>
              </a:rPr>
              <a:t> </a:t>
            </a:r>
            <a:r>
              <a:rPr lang="en-US" sz="2200" kern="0" err="1">
                <a:solidFill>
                  <a:schemeClr val="tx1"/>
                </a:solidFill>
                <a:latin typeface="+mj-lt"/>
              </a:rPr>
              <a:t>các</a:t>
            </a:r>
            <a:r>
              <a:rPr lang="en-US" sz="2200" kern="0">
                <a:solidFill>
                  <a:schemeClr val="tx1"/>
                </a:solidFill>
                <a:latin typeface="+mj-lt"/>
              </a:rPr>
              <a:t> </a:t>
            </a:r>
            <a:r>
              <a:rPr lang="en-US" sz="2200" kern="0" err="1">
                <a:solidFill>
                  <a:schemeClr val="tx1"/>
                </a:solidFill>
                <a:latin typeface="+mj-lt"/>
              </a:rPr>
              <a:t>kỹ</a:t>
            </a:r>
            <a:r>
              <a:rPr lang="en-US" sz="2200" kern="0">
                <a:solidFill>
                  <a:schemeClr val="tx1"/>
                </a:solidFill>
                <a:latin typeface="+mj-lt"/>
              </a:rPr>
              <a:t> </a:t>
            </a:r>
            <a:r>
              <a:rPr lang="en-US" sz="2200" kern="0" err="1">
                <a:solidFill>
                  <a:schemeClr val="tx1"/>
                </a:solidFill>
                <a:latin typeface="+mj-lt"/>
              </a:rPr>
              <a:t>sư</a:t>
            </a:r>
            <a:r>
              <a:rPr lang="en-US" sz="2200" kern="0">
                <a:solidFill>
                  <a:schemeClr val="tx1"/>
                </a:solidFill>
                <a:latin typeface="+mj-lt"/>
              </a:rPr>
              <a:t> </a:t>
            </a:r>
            <a:r>
              <a:rPr lang="en-US" sz="2200" kern="0" err="1">
                <a:solidFill>
                  <a:schemeClr val="tx1"/>
                </a:solidFill>
                <a:latin typeface="+mj-lt"/>
              </a:rPr>
              <a:t>máy</a:t>
            </a:r>
            <a:r>
              <a:rPr lang="en-US" sz="2200" kern="0">
                <a:solidFill>
                  <a:schemeClr val="tx1"/>
                </a:solidFill>
                <a:latin typeface="+mj-lt"/>
              </a:rPr>
              <a:t> </a:t>
            </a:r>
            <a:r>
              <a:rPr lang="en-US" sz="2200" kern="0" err="1">
                <a:solidFill>
                  <a:schemeClr val="tx1"/>
                </a:solidFill>
                <a:latin typeface="+mj-lt"/>
              </a:rPr>
              <a:t>học</a:t>
            </a:r>
            <a:endParaRPr lang="en-US" sz="2200" kern="0">
              <a:solidFill>
                <a:schemeClr val="tx1"/>
              </a:solidFill>
              <a:latin typeface="+mj-lt"/>
            </a:endParaRPr>
          </a:p>
          <a:p>
            <a:pPr marL="342900" indent="-342900">
              <a:lnSpc>
                <a:spcPct val="150000"/>
              </a:lnSpc>
              <a:buFont typeface="Wingdings" panose="05000000000000000000" pitchFamily="2" charset="2"/>
              <a:buChar char="v"/>
            </a:pPr>
            <a:r>
              <a:rPr lang="en-US" sz="2200" kern="0">
                <a:solidFill>
                  <a:schemeClr val="tx1"/>
                </a:solidFill>
                <a:latin typeface="+mj-lt"/>
              </a:rPr>
              <a:t> </a:t>
            </a:r>
            <a:r>
              <a:rPr lang="en-US" sz="2200" kern="0" err="1">
                <a:solidFill>
                  <a:schemeClr val="tx1"/>
                </a:solidFill>
                <a:latin typeface="+mj-lt"/>
              </a:rPr>
              <a:t>Phát</a:t>
            </a:r>
            <a:r>
              <a:rPr lang="en-US" sz="2200" kern="0">
                <a:solidFill>
                  <a:schemeClr val="tx1"/>
                </a:solidFill>
                <a:latin typeface="+mj-lt"/>
              </a:rPr>
              <a:t> </a:t>
            </a:r>
            <a:r>
              <a:rPr lang="en-US" sz="2200" kern="0" err="1">
                <a:solidFill>
                  <a:schemeClr val="tx1"/>
                </a:solidFill>
                <a:latin typeface="+mj-lt"/>
              </a:rPr>
              <a:t>triển</a:t>
            </a:r>
            <a:r>
              <a:rPr lang="en-US" sz="2200" kern="0">
                <a:solidFill>
                  <a:schemeClr val="tx1"/>
                </a:solidFill>
                <a:latin typeface="+mj-lt"/>
              </a:rPr>
              <a:t> </a:t>
            </a:r>
            <a:r>
              <a:rPr lang="en-US" sz="2200" kern="0" err="1">
                <a:solidFill>
                  <a:schemeClr val="tx1"/>
                </a:solidFill>
                <a:latin typeface="+mj-lt"/>
              </a:rPr>
              <a:t>về</a:t>
            </a:r>
            <a:r>
              <a:rPr lang="en-US" sz="2200" kern="0">
                <a:solidFill>
                  <a:schemeClr val="tx1"/>
                </a:solidFill>
                <a:latin typeface="+mj-lt"/>
              </a:rPr>
              <a:t> </a:t>
            </a:r>
            <a:r>
              <a:rPr lang="en-US" sz="2200" kern="0" err="1">
                <a:solidFill>
                  <a:schemeClr val="tx1"/>
                </a:solidFill>
                <a:latin typeface="+mj-lt"/>
              </a:rPr>
              <a:t>bắt</a:t>
            </a:r>
            <a:r>
              <a:rPr lang="en-US" sz="2200" kern="0">
                <a:solidFill>
                  <a:schemeClr val="tx1"/>
                </a:solidFill>
                <a:latin typeface="+mj-lt"/>
              </a:rPr>
              <a:t> </a:t>
            </a:r>
            <a:r>
              <a:rPr lang="en-US" sz="2200" kern="0" err="1">
                <a:solidFill>
                  <a:schemeClr val="tx1"/>
                </a:solidFill>
                <a:latin typeface="+mj-lt"/>
              </a:rPr>
              <a:t>sự</a:t>
            </a:r>
            <a:r>
              <a:rPr lang="en-US" sz="2200" kern="0">
                <a:solidFill>
                  <a:schemeClr val="tx1"/>
                </a:solidFill>
                <a:latin typeface="+mj-lt"/>
              </a:rPr>
              <a:t> </a:t>
            </a:r>
            <a:r>
              <a:rPr lang="en-US" sz="2200" kern="0" err="1">
                <a:solidFill>
                  <a:schemeClr val="tx1"/>
                </a:solidFill>
                <a:latin typeface="+mj-lt"/>
              </a:rPr>
              <a:t>kiện</a:t>
            </a:r>
            <a:endParaRPr lang="en-US" sz="2200" kern="0">
              <a:solidFill>
                <a:schemeClr val="tx1"/>
              </a:solidFill>
              <a:latin typeface="+mj-lt"/>
            </a:endParaRPr>
          </a:p>
          <a:p>
            <a:pPr marL="1257300" lvl="2" indent="-342900">
              <a:lnSpc>
                <a:spcPct val="150000"/>
              </a:lnSpc>
              <a:buFont typeface="Arial" panose="020B0604020202020204" pitchFamily="34" charset="0"/>
              <a:buChar char="•"/>
            </a:pPr>
            <a:r>
              <a:rPr lang="en-US" sz="2200" kern="0">
                <a:solidFill>
                  <a:schemeClr val="tx1"/>
                </a:solidFill>
                <a:latin typeface="+mj-lt"/>
              </a:rPr>
              <a:t>Web page segmentation</a:t>
            </a:r>
          </a:p>
        </p:txBody>
      </p:sp>
      <p:sp>
        <p:nvSpPr>
          <p:cNvPr id="3" name="Google Shape;47;p15">
            <a:extLst>
              <a:ext uri="{FF2B5EF4-FFF2-40B4-BE49-F238E27FC236}">
                <a16:creationId xmlns:a16="http://schemas.microsoft.com/office/drawing/2014/main" id="{2A1D39BE-29D8-9A12-2946-AD341CF5CF21}"/>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29</a:t>
            </a:r>
            <a:endParaRPr lang="vi-VN" sz="2000" kern="0"/>
          </a:p>
        </p:txBody>
      </p:sp>
    </p:spTree>
    <p:extLst>
      <p:ext uri="{BB962C8B-B14F-4D97-AF65-F5344CB8AC3E}">
        <p14:creationId xmlns:p14="http://schemas.microsoft.com/office/powerpoint/2010/main" val="4084195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05</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100257"/>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Hướng phát triển</a:t>
            </a:r>
            <a:endParaRPr sz="3500">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98814D39-954F-B68D-A772-438FDFDEC784}"/>
              </a:ext>
            </a:extLst>
          </p:cNvPr>
          <p:cNvSpPr txBox="1">
            <a:spLocks/>
          </p:cNvSpPr>
          <p:nvPr/>
        </p:nvSpPr>
        <p:spPr>
          <a:xfrm>
            <a:off x="2677782" y="635339"/>
            <a:ext cx="8904617" cy="116815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v"/>
            </a:pPr>
            <a:r>
              <a:rPr lang="en-US" sz="2200" kern="0" err="1">
                <a:solidFill>
                  <a:schemeClr val="tx1"/>
                </a:solidFill>
                <a:latin typeface="iCiel Cadena" panose="02000503000000020004" pitchFamily="50" charset="0"/>
              </a:rPr>
              <a:t>Phát</a:t>
            </a:r>
            <a:r>
              <a:rPr lang="en-US" sz="2200" kern="0">
                <a:solidFill>
                  <a:schemeClr val="tx1"/>
                </a:solidFill>
                <a:latin typeface="iCiel Cadena" panose="02000503000000020004" pitchFamily="50" charset="0"/>
              </a:rPr>
              <a:t> </a:t>
            </a:r>
            <a:r>
              <a:rPr lang="en-US" sz="2200" kern="0" err="1">
                <a:solidFill>
                  <a:schemeClr val="tx1"/>
                </a:solidFill>
                <a:latin typeface="iCiel Cadena" panose="02000503000000020004" pitchFamily="50" charset="0"/>
              </a:rPr>
              <a:t>triển</a:t>
            </a:r>
            <a:r>
              <a:rPr lang="en-US" sz="2200" kern="0">
                <a:solidFill>
                  <a:schemeClr val="tx1"/>
                </a:solidFill>
                <a:latin typeface="iCiel Cadena" panose="02000503000000020004" pitchFamily="50" charset="0"/>
              </a:rPr>
              <a:t> </a:t>
            </a:r>
            <a:r>
              <a:rPr lang="en-US" sz="2200" kern="0" err="1">
                <a:solidFill>
                  <a:schemeClr val="tx1"/>
                </a:solidFill>
                <a:latin typeface="iCiel Cadena" panose="02000503000000020004" pitchFamily="50" charset="0"/>
              </a:rPr>
              <a:t>về</a:t>
            </a:r>
            <a:r>
              <a:rPr lang="en-US" sz="2200" kern="0">
                <a:solidFill>
                  <a:schemeClr val="tx1"/>
                </a:solidFill>
                <a:latin typeface="iCiel Cadena" panose="02000503000000020004" pitchFamily="50" charset="0"/>
              </a:rPr>
              <a:t> </a:t>
            </a:r>
            <a:r>
              <a:rPr lang="en-US" sz="2200" kern="0" err="1">
                <a:solidFill>
                  <a:schemeClr val="tx1"/>
                </a:solidFill>
                <a:latin typeface="iCiel Cadena" panose="02000503000000020004" pitchFamily="50" charset="0"/>
              </a:rPr>
              <a:t>bắt</a:t>
            </a:r>
            <a:r>
              <a:rPr lang="en-US" sz="2200" kern="0">
                <a:solidFill>
                  <a:schemeClr val="tx1"/>
                </a:solidFill>
                <a:latin typeface="iCiel Cadena" panose="02000503000000020004" pitchFamily="50" charset="0"/>
              </a:rPr>
              <a:t> </a:t>
            </a:r>
            <a:r>
              <a:rPr lang="en-US" sz="2200" kern="0" err="1">
                <a:solidFill>
                  <a:schemeClr val="tx1"/>
                </a:solidFill>
                <a:latin typeface="iCiel Cadena" panose="02000503000000020004" pitchFamily="50" charset="0"/>
              </a:rPr>
              <a:t>sự</a:t>
            </a:r>
            <a:r>
              <a:rPr lang="en-US" sz="2200" kern="0">
                <a:solidFill>
                  <a:schemeClr val="tx1"/>
                </a:solidFill>
                <a:latin typeface="iCiel Cadena" panose="02000503000000020004" pitchFamily="50" charset="0"/>
              </a:rPr>
              <a:t> </a:t>
            </a:r>
            <a:r>
              <a:rPr lang="en-US" sz="2200" kern="0" err="1">
                <a:solidFill>
                  <a:schemeClr val="tx1"/>
                </a:solidFill>
                <a:latin typeface="iCiel Cadena" panose="02000503000000020004" pitchFamily="50" charset="0"/>
              </a:rPr>
              <a:t>kiện</a:t>
            </a:r>
            <a:endParaRPr lang="en-US" sz="2200" kern="0">
              <a:solidFill>
                <a:schemeClr val="tx1"/>
              </a:solidFill>
              <a:latin typeface="iCiel Cadena" panose="02000503000000020004" pitchFamily="50" charset="0"/>
            </a:endParaRPr>
          </a:p>
          <a:p>
            <a:pPr marL="342900" indent="-342900">
              <a:buFont typeface="Wingdings" panose="05000000000000000000" pitchFamily="2" charset="2"/>
              <a:buChar char="v"/>
            </a:pPr>
            <a:endParaRPr lang="en-US" sz="2200" kern="0">
              <a:solidFill>
                <a:schemeClr val="tx1"/>
              </a:solidFill>
              <a:latin typeface="iCiel Cadena" panose="02000503000000020004" pitchFamily="50" charset="0"/>
            </a:endParaRPr>
          </a:p>
          <a:p>
            <a:pPr marL="342900" indent="-342900">
              <a:buFont typeface="Wingdings" panose="05000000000000000000" pitchFamily="2" charset="2"/>
              <a:buChar char="v"/>
            </a:pPr>
            <a:endParaRPr lang="en-US" sz="2200" kern="0">
              <a:solidFill>
                <a:schemeClr val="tx1"/>
              </a:solidFill>
              <a:latin typeface="iCiel Cadena" panose="02000503000000020004" pitchFamily="50" charset="0"/>
            </a:endParaRPr>
          </a:p>
          <a:p>
            <a:pPr marL="342900" indent="-342900">
              <a:buFont typeface="Wingdings" panose="05000000000000000000" pitchFamily="2" charset="2"/>
              <a:buChar char="v"/>
            </a:pPr>
            <a:endParaRPr lang="en-US" sz="2200" kern="0">
              <a:solidFill>
                <a:schemeClr val="tx1"/>
              </a:solidFill>
              <a:latin typeface="iCiel Cadena" panose="02000503000000020004" pitchFamily="50" charset="0"/>
            </a:endParaRPr>
          </a:p>
        </p:txBody>
      </p:sp>
      <p:pic>
        <p:nvPicPr>
          <p:cNvPr id="10" name="Picture 9">
            <a:extLst>
              <a:ext uri="{FF2B5EF4-FFF2-40B4-BE49-F238E27FC236}">
                <a16:creationId xmlns:a16="http://schemas.microsoft.com/office/drawing/2014/main" id="{697D4C8F-81E4-3215-4150-FDBC94189F75}"/>
              </a:ext>
            </a:extLst>
          </p:cNvPr>
          <p:cNvPicPr>
            <a:picLocks noChangeAspect="1"/>
          </p:cNvPicPr>
          <p:nvPr/>
        </p:nvPicPr>
        <p:blipFill>
          <a:blip r:embed="rId3"/>
          <a:stretch>
            <a:fillRect/>
          </a:stretch>
        </p:blipFill>
        <p:spPr>
          <a:xfrm>
            <a:off x="3855021" y="1081535"/>
            <a:ext cx="4919523" cy="5409869"/>
          </a:xfrm>
          <a:prstGeom prst="rect">
            <a:avLst/>
          </a:prstGeom>
        </p:spPr>
      </p:pic>
      <p:sp>
        <p:nvSpPr>
          <p:cNvPr id="3" name="Google Shape;47;p15">
            <a:extLst>
              <a:ext uri="{FF2B5EF4-FFF2-40B4-BE49-F238E27FC236}">
                <a16:creationId xmlns:a16="http://schemas.microsoft.com/office/drawing/2014/main" id="{34A2534E-3BFF-B0DE-A204-DEC3AEEEEA33}"/>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30</a:t>
            </a:r>
            <a:endParaRPr lang="vi-VN" sz="2000" kern="0"/>
          </a:p>
        </p:txBody>
      </p:sp>
      <p:sp>
        <p:nvSpPr>
          <p:cNvPr id="8" name="TextBox 7">
            <a:extLst>
              <a:ext uri="{FF2B5EF4-FFF2-40B4-BE49-F238E27FC236}">
                <a16:creationId xmlns:a16="http://schemas.microsoft.com/office/drawing/2014/main" id="{F8F1BC2A-1400-C7E2-4C94-10F3F50D1735}"/>
              </a:ext>
            </a:extLst>
          </p:cNvPr>
          <p:cNvSpPr txBox="1"/>
          <p:nvPr/>
        </p:nvSpPr>
        <p:spPr>
          <a:xfrm>
            <a:off x="3382699" y="6469632"/>
            <a:ext cx="6096000" cy="369332"/>
          </a:xfrm>
          <a:prstGeom prst="rect">
            <a:avLst/>
          </a:prstGeom>
          <a:noFill/>
        </p:spPr>
        <p:txBody>
          <a:bodyPr wrap="square" lIns="91440" tIns="45720" rIns="91440" bIns="45720" anchor="t">
            <a:spAutoFit/>
          </a:bodyPr>
          <a:lstStyle/>
          <a:p>
            <a:pPr algn="ctr"/>
            <a:r>
              <a:rPr lang="en-US"/>
              <a:t>Hình 11. Minh </a:t>
            </a:r>
            <a:r>
              <a:rPr lang="en-US" err="1"/>
              <a:t>họa</a:t>
            </a:r>
            <a:r>
              <a:rPr lang="en-US"/>
              <a:t> web page segmentation</a:t>
            </a:r>
          </a:p>
        </p:txBody>
      </p:sp>
    </p:spTree>
    <p:extLst>
      <p:ext uri="{BB962C8B-B14F-4D97-AF65-F5344CB8AC3E}">
        <p14:creationId xmlns:p14="http://schemas.microsoft.com/office/powerpoint/2010/main" val="3493506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541881" y="3144182"/>
            <a:ext cx="7098828" cy="1082207"/>
          </a:xfrm>
          <a:prstGeom prst="rect">
            <a:avLst/>
          </a:prstGeom>
        </p:spPr>
        <p:txBody>
          <a:bodyPr spcFirstLastPara="1" wrap="square" lIns="121900" tIns="121900" rIns="121900" bIns="121900" anchor="ctr" anchorCtr="0">
            <a:noAutofit/>
          </a:bodyPr>
          <a:lstStyle/>
          <a:p>
            <a:r>
              <a:rPr lang="en" sz="6250" err="1">
                <a:latin typeface="Arial"/>
              </a:rPr>
              <a:t>Giới</a:t>
            </a:r>
            <a:r>
              <a:rPr lang="en" sz="6250">
                <a:latin typeface="Arial"/>
              </a:rPr>
              <a:t> </a:t>
            </a:r>
            <a:r>
              <a:rPr lang="en" sz="6250" err="1">
                <a:latin typeface="Arial"/>
              </a:rPr>
              <a:t>thiệu</a:t>
            </a:r>
            <a:r>
              <a:rPr lang="en" sz="6250">
                <a:latin typeface="Arial"/>
              </a:rPr>
              <a:t> </a:t>
            </a:r>
          </a:p>
        </p:txBody>
      </p:sp>
      <p:sp>
        <p:nvSpPr>
          <p:cNvPr id="2156" name="Google Shape;2156;p38"/>
          <p:cNvSpPr txBox="1">
            <a:spLocks noGrp="1"/>
          </p:cNvSpPr>
          <p:nvPr>
            <p:ph type="title" idx="2"/>
          </p:nvPr>
        </p:nvSpPr>
        <p:spPr>
          <a:xfrm>
            <a:off x="3962400" y="1548384"/>
            <a:ext cx="3956800" cy="1426400"/>
          </a:xfrm>
          <a:prstGeom prst="rect">
            <a:avLst/>
          </a:prstGeom>
        </p:spPr>
        <p:txBody>
          <a:bodyPr spcFirstLastPara="1" wrap="square" lIns="121900" tIns="121900" rIns="121900" bIns="121900" anchor="ctr" anchorCtr="0">
            <a:noAutofit/>
          </a:bodyPr>
          <a:lstStyle/>
          <a:p>
            <a:r>
              <a:rPr lang="en"/>
              <a:t>01</a:t>
            </a:r>
            <a:endParaRPr/>
          </a:p>
        </p:txBody>
      </p:sp>
      <p:sp>
        <p:nvSpPr>
          <p:cNvPr id="2" name="Google Shape;47;p15">
            <a:extLst>
              <a:ext uri="{FF2B5EF4-FFF2-40B4-BE49-F238E27FC236}">
                <a16:creationId xmlns:a16="http://schemas.microsoft.com/office/drawing/2014/main" id="{40A5F086-35A1-12B0-7893-72BAC6368AF4}"/>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03</a:t>
            </a:r>
            <a:endParaRPr lang="vi-VN" sz="2000" kern="0"/>
          </a:p>
        </p:txBody>
      </p:sp>
    </p:spTree>
    <p:extLst>
      <p:ext uri="{BB962C8B-B14F-4D97-AF65-F5344CB8AC3E}">
        <p14:creationId xmlns:p14="http://schemas.microsoft.com/office/powerpoint/2010/main" val="3962950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50"/>
          <p:cNvSpPr txBox="1">
            <a:spLocks noGrp="1"/>
          </p:cNvSpPr>
          <p:nvPr>
            <p:ph type="title"/>
          </p:nvPr>
        </p:nvSpPr>
        <p:spPr>
          <a:xfrm>
            <a:off x="1826889" y="1959416"/>
            <a:ext cx="9056836" cy="25360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7200">
                <a:latin typeface="iCiel Cadena"/>
              </a:rPr>
              <a:t>Cảm ơn quý thầy cô và các bạn đã theo dõi</a:t>
            </a:r>
          </a:p>
        </p:txBody>
      </p:sp>
    </p:spTree>
    <p:extLst>
      <p:ext uri="{BB962C8B-B14F-4D97-AF65-F5344CB8AC3E}">
        <p14:creationId xmlns:p14="http://schemas.microsoft.com/office/powerpoint/2010/main" val="3789561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84049" y="2828405"/>
            <a:ext cx="7407453" cy="1082207"/>
          </a:xfrm>
          <a:prstGeom prst="rect">
            <a:avLst/>
          </a:prstGeom>
        </p:spPr>
        <p:txBody>
          <a:bodyPr spcFirstLastPara="1" wrap="square" lIns="121900" tIns="121900" rIns="121900" bIns="121900" anchor="ctr" anchorCtr="0">
            <a:noAutofit/>
          </a:bodyPr>
          <a:lstStyle/>
          <a:p>
            <a:r>
              <a:rPr lang="en" sz="6250" err="1">
                <a:latin typeface="Arial"/>
              </a:rPr>
              <a:t>Phụ</a:t>
            </a:r>
            <a:r>
              <a:rPr lang="en" sz="6250">
                <a:latin typeface="Arial"/>
              </a:rPr>
              <a:t> </a:t>
            </a:r>
            <a:r>
              <a:rPr lang="en" sz="6250" err="1">
                <a:latin typeface="Arial"/>
              </a:rPr>
              <a:t>lục</a:t>
            </a:r>
          </a:p>
        </p:txBody>
      </p:sp>
      <p:sp>
        <p:nvSpPr>
          <p:cNvPr id="2" name="Google Shape;47;p15">
            <a:extLst>
              <a:ext uri="{FF2B5EF4-FFF2-40B4-BE49-F238E27FC236}">
                <a16:creationId xmlns:a16="http://schemas.microsoft.com/office/drawing/2014/main" id="{C1D48C01-9091-928F-501E-07DD87F5D492}"/>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31</a:t>
            </a:r>
            <a:endParaRPr lang="vi-VN" sz="2000" kern="0"/>
          </a:p>
        </p:txBody>
      </p:sp>
    </p:spTree>
    <p:extLst>
      <p:ext uri="{BB962C8B-B14F-4D97-AF65-F5344CB8AC3E}">
        <p14:creationId xmlns:p14="http://schemas.microsoft.com/office/powerpoint/2010/main" val="551987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 sz="4000">
              <a:solidFill>
                <a:schemeClr val="accent1"/>
              </a:solidFill>
              <a:latin typeface="Fjalla One"/>
              <a:ea typeface="Fjalla One"/>
              <a:cs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496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500" err="1">
                <a:solidFill>
                  <a:schemeClr val="accent1"/>
                </a:solidFill>
                <a:latin typeface="iCiel Cadena"/>
              </a:rPr>
              <a:t>Đoạn</a:t>
            </a:r>
            <a:r>
              <a:rPr lang="en" sz="3500">
                <a:solidFill>
                  <a:schemeClr val="accent1"/>
                </a:solidFill>
                <a:latin typeface="iCiel Cadena"/>
              </a:rPr>
              <a:t> </a:t>
            </a:r>
            <a:r>
              <a:rPr lang="en" sz="3500" err="1">
                <a:solidFill>
                  <a:schemeClr val="accent1"/>
                </a:solidFill>
                <a:latin typeface="iCiel Cadena"/>
              </a:rPr>
              <a:t>mã</a:t>
            </a:r>
            <a:r>
              <a:rPr lang="en" sz="3500">
                <a:solidFill>
                  <a:schemeClr val="accent1"/>
                </a:solidFill>
                <a:latin typeface="iCiel Cadena"/>
              </a:rPr>
              <a:t> </a:t>
            </a:r>
            <a:r>
              <a:rPr lang="en" sz="3500" err="1">
                <a:solidFill>
                  <a:schemeClr val="accent1"/>
                </a:solidFill>
                <a:latin typeface="iCiel Cadena"/>
              </a:rPr>
              <a:t>nhúng</a:t>
            </a:r>
            <a:r>
              <a:rPr lang="en" sz="3500">
                <a:solidFill>
                  <a:schemeClr val="accent1"/>
                </a:solidFill>
                <a:latin typeface="iCiel Cadena"/>
              </a:rPr>
              <a:t> </a:t>
            </a:r>
            <a:r>
              <a:rPr lang="en" sz="3500" err="1">
                <a:solidFill>
                  <a:schemeClr val="accent1"/>
                </a:solidFill>
                <a:latin typeface="iCiel Cadena"/>
              </a:rPr>
              <a:t>vào</a:t>
            </a:r>
            <a:r>
              <a:rPr lang="en" sz="3500">
                <a:solidFill>
                  <a:schemeClr val="accent1"/>
                </a:solidFill>
                <a:latin typeface="iCiel Cadena"/>
              </a:rPr>
              <a:t> </a:t>
            </a:r>
            <a:r>
              <a:rPr lang="en" sz="3500" err="1">
                <a:solidFill>
                  <a:schemeClr val="accent1"/>
                </a:solidFill>
                <a:latin typeface="iCiel Cadena"/>
              </a:rPr>
              <a:t>trang</a:t>
            </a:r>
            <a:r>
              <a:rPr lang="en" sz="3500">
                <a:solidFill>
                  <a:schemeClr val="accent1"/>
                </a:solidFill>
                <a:latin typeface="iCiel Cadena"/>
              </a:rPr>
              <a:t> TMĐT</a:t>
            </a:r>
            <a:endParaRPr lang="en" sz="3500">
              <a:solidFill>
                <a:schemeClr val="accent1"/>
              </a:solidFill>
              <a:latin typeface="iCiel Cadena" panose="02000503000000020004" pitchFamily="50" charset="0"/>
            </a:endParaRPr>
          </a:p>
        </p:txBody>
      </p:sp>
      <p:sp>
        <p:nvSpPr>
          <p:cNvPr id="3" name="Google Shape;47;p15">
            <a:extLst>
              <a:ext uri="{FF2B5EF4-FFF2-40B4-BE49-F238E27FC236}">
                <a16:creationId xmlns:a16="http://schemas.microsoft.com/office/drawing/2014/main" id="{34A2534E-3BFF-B0DE-A204-DEC3AEEEEA33}"/>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32</a:t>
            </a:r>
            <a:endParaRPr lang="vi-VN" sz="2000" kern="0"/>
          </a:p>
        </p:txBody>
      </p:sp>
      <p:pic>
        <p:nvPicPr>
          <p:cNvPr id="2" name="Picture 6" descr="Text&#10;&#10;Description automatically generated">
            <a:extLst>
              <a:ext uri="{FF2B5EF4-FFF2-40B4-BE49-F238E27FC236}">
                <a16:creationId xmlns:a16="http://schemas.microsoft.com/office/drawing/2014/main" id="{3686B5D0-C95A-EF6A-0D77-CAAE31B9D327}"/>
              </a:ext>
            </a:extLst>
          </p:cNvPr>
          <p:cNvPicPr>
            <a:picLocks noChangeAspect="1"/>
          </p:cNvPicPr>
          <p:nvPr/>
        </p:nvPicPr>
        <p:blipFill>
          <a:blip r:embed="rId3"/>
          <a:stretch>
            <a:fillRect/>
          </a:stretch>
        </p:blipFill>
        <p:spPr>
          <a:xfrm>
            <a:off x="2404153" y="1205750"/>
            <a:ext cx="7991579" cy="5242748"/>
          </a:xfrm>
          <a:prstGeom prst="rect">
            <a:avLst/>
          </a:prstGeom>
          <a:ln w="28575">
            <a:solidFill>
              <a:schemeClr val="bg2">
                <a:lumMod val="50000"/>
              </a:schemeClr>
            </a:solidFill>
          </a:ln>
        </p:spPr>
      </p:pic>
    </p:spTree>
    <p:extLst>
      <p:ext uri="{BB962C8B-B14F-4D97-AF65-F5344CB8AC3E}">
        <p14:creationId xmlns:p14="http://schemas.microsoft.com/office/powerpoint/2010/main" val="3204883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 sz="4000">
              <a:solidFill>
                <a:schemeClr val="accent1"/>
              </a:solidFill>
              <a:latin typeface="Fjalla One"/>
              <a:ea typeface="Fjalla One"/>
              <a:cs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496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Tài liệu tham khảo</a:t>
            </a:r>
            <a:endParaRPr sz="3500">
              <a:solidFill>
                <a:schemeClr val="accent1"/>
              </a:solidFill>
              <a:latin typeface="iCiel Cadena" panose="02000503000000020004" pitchFamily="50" charset="0"/>
            </a:endParaRPr>
          </a:p>
        </p:txBody>
      </p:sp>
      <p:sp>
        <p:nvSpPr>
          <p:cNvPr id="3" name="Google Shape;47;p15">
            <a:extLst>
              <a:ext uri="{FF2B5EF4-FFF2-40B4-BE49-F238E27FC236}">
                <a16:creationId xmlns:a16="http://schemas.microsoft.com/office/drawing/2014/main" id="{34A2534E-3BFF-B0DE-A204-DEC3AEEEEA33}"/>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32</a:t>
            </a:r>
            <a:endParaRPr lang="vi-VN" sz="2000" kern="0"/>
          </a:p>
        </p:txBody>
      </p:sp>
      <p:sp>
        <p:nvSpPr>
          <p:cNvPr id="9" name="TextBox 8">
            <a:extLst>
              <a:ext uri="{FF2B5EF4-FFF2-40B4-BE49-F238E27FC236}">
                <a16:creationId xmlns:a16="http://schemas.microsoft.com/office/drawing/2014/main" id="{52C04AAE-C348-1658-4028-BCF051A611D1}"/>
              </a:ext>
            </a:extLst>
          </p:cNvPr>
          <p:cNvSpPr txBox="1"/>
          <p:nvPr/>
        </p:nvSpPr>
        <p:spPr>
          <a:xfrm>
            <a:off x="1056968" y="1444045"/>
            <a:ext cx="10078064" cy="4524315"/>
          </a:xfrm>
          <a:prstGeom prst="rect">
            <a:avLst/>
          </a:prstGeom>
          <a:noFill/>
        </p:spPr>
        <p:txBody>
          <a:bodyPr wrap="square">
            <a:spAutoFit/>
          </a:bodyPr>
          <a:lstStyle/>
          <a:p>
            <a:pPr marL="365760" indent="-252095" algn="just">
              <a:spcBef>
                <a:spcPts val="1600"/>
              </a:spcBef>
            </a:pPr>
            <a:r>
              <a:rPr lang="vi-VN" sz="1300">
                <a:effectLst/>
                <a:ea typeface="Arial" panose="020B0604020202020204" pitchFamily="34" charset="0"/>
              </a:rPr>
              <a:t>[1] </a:t>
            </a:r>
            <a:r>
              <a:rPr lang="vi-VN" sz="1300" u="none" strike="noStrike" err="1">
                <a:solidFill>
                  <a:srgbClr val="ECBE18"/>
                </a:solidFill>
                <a:effectLst/>
                <a:ea typeface="Arial" panose="020B0604020202020204" pitchFamily="34" charset="0"/>
                <a:hlinkClick r:id="rId3"/>
              </a:rPr>
              <a:t>Thapliyal</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Bijaya</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Laxmi</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and</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Rani</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Neha</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and</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Bhadula</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Rakesh</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Chandra</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and</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Devrani</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Vinay</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and</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Mani</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Ambica</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Prakash</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Effects</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of</a:t>
            </a:r>
            <a:r>
              <a:rPr lang="vi-VN" sz="1300" u="none" strike="noStrike">
                <a:solidFill>
                  <a:srgbClr val="ECBE18"/>
                </a:solidFill>
                <a:effectLst/>
                <a:ea typeface="Arial" panose="020B0604020202020204" pitchFamily="34" charset="0"/>
                <a:hlinkClick r:id="rId3"/>
              </a:rPr>
              <a:t> e-</a:t>
            </a:r>
            <a:r>
              <a:rPr lang="vi-VN" sz="1300" u="none" strike="noStrike" err="1">
                <a:solidFill>
                  <a:srgbClr val="ECBE18"/>
                </a:solidFill>
                <a:effectLst/>
                <a:ea typeface="Arial" panose="020B0604020202020204" pitchFamily="34" charset="0"/>
                <a:hlinkClick r:id="rId3"/>
              </a:rPr>
              <a:t>Commerce</a:t>
            </a:r>
            <a:r>
              <a:rPr lang="vi-VN" sz="1300" u="none" strike="noStrike">
                <a:solidFill>
                  <a:srgbClr val="ECBE18"/>
                </a:solidFill>
                <a:effectLst/>
                <a:ea typeface="Arial" panose="020B0604020202020204" pitchFamily="34" charset="0"/>
                <a:hlinkClick r:id="rId3"/>
              </a:rPr>
              <a:t> in the </a:t>
            </a:r>
            <a:r>
              <a:rPr lang="vi-VN" sz="1300" u="none" strike="noStrike" err="1">
                <a:solidFill>
                  <a:srgbClr val="ECBE18"/>
                </a:solidFill>
                <a:effectLst/>
                <a:ea typeface="Arial" panose="020B0604020202020204" pitchFamily="34" charset="0"/>
                <a:hlinkClick r:id="rId3"/>
              </a:rPr>
              <a:t>Current</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Scenario</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of</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Marketing</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October</a:t>
            </a:r>
            <a:r>
              <a:rPr lang="vi-VN" sz="1300" u="none" strike="noStrike">
                <a:solidFill>
                  <a:srgbClr val="ECBE18"/>
                </a:solidFill>
                <a:effectLst/>
                <a:ea typeface="Arial" panose="020B0604020202020204" pitchFamily="34" charset="0"/>
                <a:hlinkClick r:id="rId3"/>
              </a:rPr>
              <a:t> 14, 2020). </a:t>
            </a:r>
            <a:r>
              <a:rPr lang="vi-VN" sz="1300" u="none" strike="noStrike" err="1">
                <a:solidFill>
                  <a:srgbClr val="ECBE18"/>
                </a:solidFill>
                <a:effectLst/>
                <a:ea typeface="Arial" panose="020B0604020202020204" pitchFamily="34" charset="0"/>
                <a:hlinkClick r:id="rId3"/>
              </a:rPr>
              <a:t>International</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Journal</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of</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Management</a:t>
            </a:r>
            <a:r>
              <a:rPr lang="vi-VN" sz="1300" u="none" strike="noStrike">
                <a:solidFill>
                  <a:srgbClr val="ECBE18"/>
                </a:solidFill>
                <a:effectLst/>
                <a:ea typeface="Arial" panose="020B0604020202020204" pitchFamily="34" charset="0"/>
                <a:hlinkClick r:id="rId3"/>
              </a:rPr>
              <a:t>, 11 (9), 2020, </a:t>
            </a:r>
            <a:r>
              <a:rPr lang="vi-VN" sz="1300" u="none" strike="noStrike" err="1">
                <a:solidFill>
                  <a:srgbClr val="ECBE18"/>
                </a:solidFill>
                <a:effectLst/>
                <a:ea typeface="Arial" panose="020B0604020202020204" pitchFamily="34" charset="0"/>
                <a:hlinkClick r:id="rId3"/>
              </a:rPr>
              <a:t>pp</a:t>
            </a:r>
            <a:r>
              <a:rPr lang="vi-VN" sz="1300" u="none" strike="noStrike">
                <a:solidFill>
                  <a:srgbClr val="ECBE18"/>
                </a:solidFill>
                <a:effectLst/>
                <a:ea typeface="Arial" panose="020B0604020202020204" pitchFamily="34" charset="0"/>
                <a:hlinkClick r:id="rId3"/>
              </a:rPr>
              <a:t>. 770-777</a:t>
            </a:r>
            <a:r>
              <a:rPr lang="vi-VN" sz="1300">
                <a:effectLst/>
                <a:ea typeface="Arial" panose="020B0604020202020204" pitchFamily="34" charset="0"/>
              </a:rPr>
              <a:t> </a:t>
            </a:r>
            <a:endParaRPr lang="en-US" sz="1300">
              <a:effectLst/>
              <a:ea typeface="Arial" panose="020B0604020202020204" pitchFamily="34" charset="0"/>
            </a:endParaRPr>
          </a:p>
          <a:p>
            <a:pPr marL="365760" indent="-252095" algn="just">
              <a:spcBef>
                <a:spcPts val="1600"/>
              </a:spcBef>
              <a:spcAft>
                <a:spcPts val="0"/>
              </a:spcAft>
            </a:pPr>
            <a:r>
              <a:rPr lang="vi-VN" sz="1300" spc="-5">
                <a:effectLst/>
                <a:ea typeface="Arial" panose="020B0604020202020204" pitchFamily="34" charset="0"/>
              </a:rPr>
              <a:t>[2]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Radhakrishnan</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Vaishak</a:t>
            </a:r>
            <a:r>
              <a:rPr lang="vi-VN" sz="1300" u="none" strike="noStrike">
                <a:solidFill>
                  <a:srgbClr val="ECBE18"/>
                </a:solidFill>
                <a:effectLst/>
                <a:ea typeface="Arial" panose="020B0604020202020204" pitchFamily="34" charset="0"/>
                <a:cs typeface="Times New Roman" panose="02020603050405020304" pitchFamily="18" charset="0"/>
                <a:hlinkClick r:id="rId4"/>
              </a:rPr>
              <a:t>. (2021). E-</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Commerce</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industry</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and</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its</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effect</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on</a:t>
            </a:r>
            <a:r>
              <a:rPr lang="vi-VN" sz="1300" u="none" strike="noStrike">
                <a:solidFill>
                  <a:srgbClr val="ECBE18"/>
                </a:solidFill>
                <a:effectLst/>
                <a:ea typeface="Arial" panose="020B0604020202020204" pitchFamily="34" charset="0"/>
                <a:cs typeface="Times New Roman" panose="02020603050405020304" pitchFamily="18" charset="0"/>
                <a:hlinkClick r:id="rId4"/>
              </a:rPr>
              <a:t> the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world</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today</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International</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Research</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Journal</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on</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Advanced</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Science</a:t>
            </a:r>
            <a:r>
              <a:rPr lang="vi-VN" sz="1300" u="none" strike="noStrike">
                <a:solidFill>
                  <a:srgbClr val="ECBE18"/>
                </a:solidFill>
                <a:effectLst/>
                <a:ea typeface="Arial" panose="020B0604020202020204" pitchFamily="34" charset="0"/>
                <a:cs typeface="Times New Roman" panose="02020603050405020304" pitchFamily="18" charset="0"/>
                <a:hlinkClick r:id="rId4"/>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4"/>
              </a:rPr>
              <a:t>Hub</a:t>
            </a:r>
            <a:r>
              <a:rPr lang="vi-VN" sz="1300" u="none" strike="noStrike">
                <a:solidFill>
                  <a:srgbClr val="ECBE18"/>
                </a:solidFill>
                <a:effectLst/>
                <a:ea typeface="Arial" panose="020B0604020202020204" pitchFamily="34" charset="0"/>
                <a:cs typeface="Times New Roman" panose="02020603050405020304" pitchFamily="18" charset="0"/>
                <a:hlinkClick r:id="rId4"/>
              </a:rPr>
              <a:t>. 3. 23-29. 10.47392/irjash.2021.026.</a:t>
            </a:r>
            <a:endParaRPr lang="en-US" sz="1300">
              <a:effectLst/>
              <a:ea typeface="Arial" panose="020B0604020202020204" pitchFamily="34" charset="0"/>
            </a:endParaRPr>
          </a:p>
          <a:p>
            <a:pPr marL="365760" indent="-252095" algn="just">
              <a:spcBef>
                <a:spcPts val="1600"/>
              </a:spcBef>
              <a:spcAft>
                <a:spcPts val="0"/>
              </a:spcAft>
            </a:pPr>
            <a:r>
              <a:rPr lang="vi-VN" sz="1300">
                <a:effectLst/>
                <a:ea typeface="Arial" panose="020B0604020202020204" pitchFamily="34" charset="0"/>
                <a:cs typeface="Times New Roman" panose="02020603050405020304" pitchFamily="18" charset="0"/>
              </a:rPr>
              <a:t>[3] </a:t>
            </a:r>
            <a:r>
              <a:rPr lang="vi-VN" sz="1300" u="none" strike="noStrike">
                <a:solidFill>
                  <a:srgbClr val="ECBE18"/>
                </a:solidFill>
                <a:effectLst/>
                <a:ea typeface="Arial" panose="020B0604020202020204" pitchFamily="34" charset="0"/>
                <a:cs typeface="Times New Roman" panose="02020603050405020304" pitchFamily="18" charset="0"/>
                <a:hlinkClick r:id="rId5"/>
              </a:rPr>
              <a:t>Sách trắng Thương mại điện tử Việt Nam năm 2022, Cục Thương mại điện tử và Kinh tế số (Bộ Công Thương)</a:t>
            </a:r>
            <a:r>
              <a:rPr lang="vi-VN" sz="1300">
                <a:effectLst/>
                <a:ea typeface="Arial" panose="020B0604020202020204" pitchFamily="34" charset="0"/>
                <a:cs typeface="Times New Roman" panose="02020603050405020304" pitchFamily="18" charset="0"/>
              </a:rPr>
              <a:t> </a:t>
            </a:r>
            <a:endParaRPr lang="en-US" sz="1300">
              <a:effectLst/>
              <a:ea typeface="Arial" panose="020B0604020202020204" pitchFamily="34" charset="0"/>
            </a:endParaRPr>
          </a:p>
          <a:p>
            <a:pPr marL="365760" indent="-252095" algn="just">
              <a:spcBef>
                <a:spcPts val="1600"/>
              </a:spcBef>
              <a:spcAft>
                <a:spcPts val="0"/>
              </a:spcAft>
            </a:pPr>
            <a:r>
              <a:rPr lang="vi-VN" sz="1300">
                <a:effectLst/>
                <a:ea typeface="Arial" panose="020B0604020202020204" pitchFamily="34" charset="0"/>
                <a:cs typeface="Times New Roman" panose="02020603050405020304" pitchFamily="18" charset="0"/>
              </a:rPr>
              <a:t>[4] </a:t>
            </a:r>
            <a:r>
              <a:rPr lang="vi-VN" sz="1300" u="none" strike="noStrike">
                <a:solidFill>
                  <a:srgbClr val="ECBE18"/>
                </a:solidFill>
                <a:effectLst/>
                <a:ea typeface="Arial" panose="020B0604020202020204" pitchFamily="34" charset="0"/>
                <a:cs typeface="Times New Roman" panose="02020603050405020304" pitchFamily="18" charset="0"/>
                <a:hlinkClick r:id="rId6"/>
              </a:rPr>
              <a:t>Quy mô thị trường e-</a:t>
            </a:r>
            <a:r>
              <a:rPr lang="vi-VN" sz="1300" u="none" strike="noStrike" err="1">
                <a:solidFill>
                  <a:srgbClr val="ECBE18"/>
                </a:solidFill>
                <a:effectLst/>
                <a:ea typeface="Arial" panose="020B0604020202020204" pitchFamily="34" charset="0"/>
                <a:cs typeface="Times New Roman" panose="02020603050405020304" pitchFamily="18" charset="0"/>
                <a:hlinkClick r:id="rId6"/>
              </a:rPr>
              <a:t>commerce</a:t>
            </a:r>
            <a:r>
              <a:rPr lang="vi-VN" sz="1300" u="none" strike="noStrike">
                <a:solidFill>
                  <a:srgbClr val="ECBE18"/>
                </a:solidFill>
                <a:effectLst/>
                <a:ea typeface="Arial" panose="020B0604020202020204" pitchFamily="34" charset="0"/>
                <a:cs typeface="Times New Roman" panose="02020603050405020304" pitchFamily="18" charset="0"/>
                <a:hlinkClick r:id="rId6"/>
              </a:rPr>
              <a:t> Việt Nam đạt 39 tỉ USD vào năm 2025, tác giả Linh Chi, trích từ báo </a:t>
            </a:r>
            <a:r>
              <a:rPr lang="vi-VN" sz="1300" u="none" strike="noStrike" err="1">
                <a:solidFill>
                  <a:srgbClr val="ECBE18"/>
                </a:solidFill>
                <a:effectLst/>
                <a:ea typeface="Arial" panose="020B0604020202020204" pitchFamily="34" charset="0"/>
                <a:cs typeface="Times New Roman" panose="02020603050405020304" pitchFamily="18" charset="0"/>
                <a:hlinkClick r:id="rId6"/>
              </a:rPr>
              <a:t>Forbes</a:t>
            </a:r>
            <a:r>
              <a:rPr lang="vi-VN" sz="1300" u="none" strike="noStrike">
                <a:solidFill>
                  <a:srgbClr val="ECBE18"/>
                </a:solidFill>
                <a:effectLst/>
                <a:ea typeface="Arial" panose="020B0604020202020204" pitchFamily="34" charset="0"/>
                <a:cs typeface="Times New Roman" panose="02020603050405020304" pitchFamily="18" charset="0"/>
                <a:hlinkClick r:id="rId6"/>
              </a:rPr>
              <a:t> Việt Nam</a:t>
            </a:r>
            <a:r>
              <a:rPr lang="vi-VN" sz="1300">
                <a:effectLst/>
                <a:ea typeface="Arial" panose="020B0604020202020204" pitchFamily="34" charset="0"/>
                <a:cs typeface="Times New Roman" panose="02020603050405020304" pitchFamily="18" charset="0"/>
              </a:rPr>
              <a:t>. Ngày truy cập: 19/12/2022. Đường dẫn: https://forbes.vn/quy-mo-thi-truong-e-commerce-viet-nam-dat-39-ti-usd-vao-nam-2025</a:t>
            </a:r>
            <a:endParaRPr lang="en-US" sz="1300">
              <a:effectLst/>
              <a:ea typeface="Arial" panose="020B0604020202020204" pitchFamily="34" charset="0"/>
            </a:endParaRPr>
          </a:p>
          <a:p>
            <a:pPr marL="365760" indent="-252095" algn="just">
              <a:spcBef>
                <a:spcPts val="1600"/>
              </a:spcBef>
              <a:spcAft>
                <a:spcPts val="0"/>
              </a:spcAft>
            </a:pPr>
            <a:r>
              <a:rPr lang="en-US" sz="1300" spc="-5">
                <a:effectLst/>
                <a:ea typeface="Arial" panose="020B0604020202020204" pitchFamily="34" charset="0"/>
              </a:rPr>
              <a:t>[5]</a:t>
            </a:r>
            <a:r>
              <a:rPr lang="en-US" sz="1300">
                <a:effectLst/>
                <a:ea typeface="Arial" panose="020B0604020202020204" pitchFamily="34" charset="0"/>
                <a:cs typeface="Times New Roman" panose="02020603050405020304" pitchFamily="18" charset="0"/>
              </a:rPr>
              <a:t> </a:t>
            </a:r>
            <a:r>
              <a:rPr lang="vi-VN" sz="1300" u="none" strike="noStrike">
                <a:solidFill>
                  <a:srgbClr val="ECBE18"/>
                </a:solidFill>
                <a:effectLst/>
                <a:ea typeface="Arial" panose="020B0604020202020204" pitchFamily="34" charset="0"/>
                <a:cs typeface="Times New Roman" panose="02020603050405020304" pitchFamily="18" charset="0"/>
                <a:hlinkClick r:id="rId7"/>
              </a:rPr>
              <a:t>K.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Shah</a:t>
            </a:r>
            <a:r>
              <a:rPr lang="vi-VN" sz="1300" u="none" strike="noStrike">
                <a:solidFill>
                  <a:srgbClr val="ECBE18"/>
                </a:solidFill>
                <a:effectLst/>
                <a:ea typeface="Arial" panose="020B0604020202020204" pitchFamily="34" charset="0"/>
                <a:cs typeface="Times New Roman" panose="02020603050405020304" pitchFamily="18" charset="0"/>
                <a:hlinkClick r:id="rId7"/>
              </a:rPr>
              <a:t>, A.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Salunke</a:t>
            </a:r>
            <a:r>
              <a:rPr lang="vi-VN" sz="1300" u="none" strike="noStrike">
                <a:solidFill>
                  <a:srgbClr val="ECBE18"/>
                </a:solidFill>
                <a:effectLst/>
                <a:ea typeface="Arial" panose="020B0604020202020204" pitchFamily="34" charset="0"/>
                <a:cs typeface="Times New Roman" panose="02020603050405020304" pitchFamily="18" charset="0"/>
                <a:hlinkClick r:id="rId7"/>
              </a:rPr>
              <a:t>, S.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Dongare</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and</a:t>
            </a:r>
            <a:r>
              <a:rPr lang="vi-VN" sz="1300" u="none" strike="noStrike">
                <a:solidFill>
                  <a:srgbClr val="ECBE18"/>
                </a:solidFill>
                <a:effectLst/>
                <a:ea typeface="Arial" panose="020B0604020202020204" pitchFamily="34" charset="0"/>
                <a:cs typeface="Times New Roman" panose="02020603050405020304" pitchFamily="18" charset="0"/>
                <a:hlinkClick r:id="rId7"/>
              </a:rPr>
              <a:t> K.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Antala</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Recommender</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systems</a:t>
            </a:r>
            <a:r>
              <a:rPr lang="vi-VN" sz="1300" u="none" strike="noStrike">
                <a:solidFill>
                  <a:srgbClr val="ECBE18"/>
                </a:solidFill>
                <a:effectLst/>
                <a:ea typeface="Arial" panose="020B0604020202020204" pitchFamily="34" charset="0"/>
                <a:cs typeface="Times New Roman" panose="02020603050405020304" pitchFamily="18" charset="0"/>
                <a:hlinkClick r:id="rId7"/>
              </a:rPr>
              <a:t>: An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overview</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of</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different</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approaches</a:t>
            </a:r>
            <a:r>
              <a:rPr lang="vi-VN" sz="1300" u="none" strike="noStrike">
                <a:solidFill>
                  <a:srgbClr val="ECBE18"/>
                </a:solidFill>
                <a:effectLst/>
                <a:ea typeface="Arial" panose="020B0604020202020204" pitchFamily="34" charset="0"/>
                <a:cs typeface="Times New Roman" panose="02020603050405020304" pitchFamily="18" charset="0"/>
                <a:hlinkClick r:id="rId7"/>
              </a:rPr>
              <a:t> to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recommendations</a:t>
            </a:r>
            <a:r>
              <a:rPr lang="vi-VN" sz="1300" u="none" strike="noStrike">
                <a:solidFill>
                  <a:srgbClr val="ECBE18"/>
                </a:solidFill>
                <a:effectLst/>
                <a:ea typeface="Arial" panose="020B0604020202020204" pitchFamily="34" charset="0"/>
                <a:cs typeface="Times New Roman" panose="02020603050405020304" pitchFamily="18" charset="0"/>
                <a:hlinkClick r:id="rId7"/>
              </a:rPr>
              <a:t>," 2017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International</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Conference</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on</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Innovations</a:t>
            </a:r>
            <a:r>
              <a:rPr lang="vi-VN" sz="1300" u="none" strike="noStrike">
                <a:solidFill>
                  <a:srgbClr val="ECBE18"/>
                </a:solidFill>
                <a:effectLst/>
                <a:ea typeface="Arial" panose="020B0604020202020204" pitchFamily="34" charset="0"/>
                <a:cs typeface="Times New Roman" panose="02020603050405020304" pitchFamily="18" charset="0"/>
                <a:hlinkClick r:id="rId7"/>
              </a:rPr>
              <a:t> in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Information</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Embedded</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and</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Communication</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Systems</a:t>
            </a:r>
            <a:r>
              <a:rPr lang="vi-VN" sz="1300" u="none" strike="noStrike">
                <a:solidFill>
                  <a:srgbClr val="ECBE18"/>
                </a:solidFill>
                <a:effectLst/>
                <a:ea typeface="Arial" panose="020B0604020202020204" pitchFamily="34" charset="0"/>
                <a:cs typeface="Times New Roman" panose="02020603050405020304" pitchFamily="18" charset="0"/>
                <a:hlinkClick r:id="rId7"/>
              </a:rPr>
              <a:t> (ICIIECS),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Coimbatore</a:t>
            </a:r>
            <a:r>
              <a:rPr lang="vi-VN" sz="1300" u="none" strike="noStrike">
                <a:solidFill>
                  <a:srgbClr val="ECBE18"/>
                </a:solidFill>
                <a:effectLst/>
                <a:ea typeface="Arial" panose="020B0604020202020204" pitchFamily="34" charset="0"/>
                <a:cs typeface="Times New Roman" panose="02020603050405020304" pitchFamily="18" charset="0"/>
                <a:hlinkClick r:id="rId7"/>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India</a:t>
            </a:r>
            <a:r>
              <a:rPr lang="vi-VN" sz="1300" u="none" strike="noStrike">
                <a:solidFill>
                  <a:srgbClr val="ECBE18"/>
                </a:solidFill>
                <a:effectLst/>
                <a:ea typeface="Arial" panose="020B0604020202020204" pitchFamily="34" charset="0"/>
                <a:cs typeface="Times New Roman" panose="02020603050405020304" pitchFamily="18" charset="0"/>
                <a:hlinkClick r:id="rId7"/>
              </a:rPr>
              <a:t>, 2017, </a:t>
            </a:r>
            <a:r>
              <a:rPr lang="vi-VN" sz="1300" u="none" strike="noStrike" err="1">
                <a:solidFill>
                  <a:srgbClr val="ECBE18"/>
                </a:solidFill>
                <a:effectLst/>
                <a:ea typeface="Arial" panose="020B0604020202020204" pitchFamily="34" charset="0"/>
                <a:cs typeface="Times New Roman" panose="02020603050405020304" pitchFamily="18" charset="0"/>
                <a:hlinkClick r:id="rId7"/>
              </a:rPr>
              <a:t>pp</a:t>
            </a:r>
            <a:r>
              <a:rPr lang="vi-VN" sz="1300" u="none" strike="noStrike">
                <a:solidFill>
                  <a:srgbClr val="ECBE18"/>
                </a:solidFill>
                <a:effectLst/>
                <a:ea typeface="Arial" panose="020B0604020202020204" pitchFamily="34" charset="0"/>
                <a:cs typeface="Times New Roman" panose="02020603050405020304" pitchFamily="18" charset="0"/>
                <a:hlinkClick r:id="rId7"/>
              </a:rPr>
              <a:t>. 1-4, doi: 10.1109/ICIIECS.2017.8276172.</a:t>
            </a:r>
            <a:r>
              <a:rPr lang="vi-VN" sz="1300">
                <a:effectLst/>
                <a:ea typeface="Arial" panose="020B0604020202020204" pitchFamily="34" charset="0"/>
                <a:cs typeface="Times New Roman" panose="02020603050405020304" pitchFamily="18" charset="0"/>
              </a:rPr>
              <a:t> </a:t>
            </a:r>
            <a:endParaRPr lang="en-US" sz="1300">
              <a:effectLst/>
              <a:ea typeface="Arial" panose="020B0604020202020204" pitchFamily="34" charset="0"/>
            </a:endParaRPr>
          </a:p>
          <a:p>
            <a:pPr marL="365760" indent="-252095" algn="just">
              <a:spcBef>
                <a:spcPts val="1600"/>
              </a:spcBef>
              <a:spcAft>
                <a:spcPts val="0"/>
              </a:spcAft>
            </a:pPr>
            <a:r>
              <a:rPr lang="en-US" sz="1300">
                <a:effectLst/>
                <a:ea typeface="Arial" panose="020B0604020202020204" pitchFamily="34" charset="0"/>
              </a:rPr>
              <a:t>[6] </a:t>
            </a:r>
            <a:r>
              <a:rPr lang="vi-VN" sz="1300" u="none" strike="noStrike">
                <a:solidFill>
                  <a:srgbClr val="ECBE18"/>
                </a:solidFill>
                <a:effectLst/>
                <a:ea typeface="Arial" panose="020B0604020202020204" pitchFamily="34" charset="0"/>
                <a:cs typeface="Times New Roman" panose="02020603050405020304" pitchFamily="18" charset="0"/>
                <a:hlinkClick r:id="rId8"/>
              </a:rPr>
              <a:t>Le Dinh, Thang; Vu, Thi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My</a:t>
            </a:r>
            <a:r>
              <a:rPr lang="vi-VN" sz="1300" u="none" strike="noStrike">
                <a:solidFill>
                  <a:srgbClr val="ECBE18"/>
                </a:solidFill>
                <a:effectLst/>
                <a:ea typeface="Arial" panose="020B0604020202020204" pitchFamily="34" charset="0"/>
                <a:cs typeface="Times New Roman" panose="02020603050405020304" pitchFamily="18" charset="0"/>
                <a:hlinkClick r:id="rId8"/>
              </a:rPr>
              <a:t> Hang; Dam, Nguyen Anh Khoa;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and</a:t>
            </a:r>
            <a:r>
              <a:rPr lang="vi-VN" sz="1300" u="none" strike="noStrike">
                <a:solidFill>
                  <a:srgbClr val="ECBE18"/>
                </a:solidFill>
                <a:effectLst/>
                <a:ea typeface="Arial" panose="020B0604020202020204" pitchFamily="34" charset="0"/>
                <a:cs typeface="Times New Roman" panose="02020603050405020304" pitchFamily="18" charset="0"/>
                <a:hlinkClick r:id="rId8"/>
              </a:rPr>
              <a:t> Nguyen, Chan Nam,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Trivi</a:t>
            </a:r>
            <a:r>
              <a:rPr lang="vi-VN" sz="1300" u="none" strike="noStrike">
                <a:solidFill>
                  <a:srgbClr val="ECBE18"/>
                </a:solidFill>
                <a:effectLst/>
                <a:ea typeface="Arial" panose="020B0604020202020204" pitchFamily="34" charset="0"/>
                <a:cs typeface="Times New Roman" panose="02020603050405020304" pitchFamily="18" charset="0"/>
                <a:hlinkClick r:id="rId8"/>
              </a:rPr>
              <a:t>: A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Conceptual</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Framework</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for</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Customer</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Intelligence</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Systems</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for</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Small</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and</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Medium-sized</a:t>
            </a:r>
            <a:r>
              <a:rPr lang="vi-VN" sz="1300" u="none" strike="noStrike">
                <a:solidFill>
                  <a:srgbClr val="ECBE18"/>
                </a:solidFill>
                <a:effectLst/>
                <a:ea typeface="Arial" panose="020B0604020202020204" pitchFamily="34" charset="0"/>
                <a:cs typeface="Times New Roman" panose="02020603050405020304" pitchFamily="18" charset="0"/>
                <a:hlinkClick r:id="rId8"/>
              </a:rPr>
              <a:t>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Enterprises</a:t>
            </a:r>
            <a:r>
              <a:rPr lang="vi-VN" sz="1300" u="none" strike="noStrike">
                <a:solidFill>
                  <a:srgbClr val="ECBE18"/>
                </a:solidFill>
                <a:effectLst/>
                <a:ea typeface="Arial" panose="020B0604020202020204" pitchFamily="34" charset="0"/>
                <a:cs typeface="Times New Roman" panose="02020603050405020304" pitchFamily="18" charset="0"/>
                <a:hlinkClick r:id="rId8"/>
              </a:rPr>
              <a:t>" (2022). PACIS 2022 </a:t>
            </a:r>
            <a:r>
              <a:rPr lang="vi-VN" sz="1300" u="none" strike="noStrike" err="1">
                <a:solidFill>
                  <a:srgbClr val="ECBE18"/>
                </a:solidFill>
                <a:effectLst/>
                <a:ea typeface="Arial" panose="020B0604020202020204" pitchFamily="34" charset="0"/>
                <a:cs typeface="Times New Roman" panose="02020603050405020304" pitchFamily="18" charset="0"/>
                <a:hlinkClick r:id="rId8"/>
              </a:rPr>
              <a:t>Proceedings</a:t>
            </a:r>
            <a:r>
              <a:rPr lang="vi-VN" sz="1300" u="none" strike="noStrike">
                <a:solidFill>
                  <a:srgbClr val="ECBE18"/>
                </a:solidFill>
                <a:effectLst/>
                <a:ea typeface="Arial" panose="020B0604020202020204" pitchFamily="34" charset="0"/>
                <a:cs typeface="Times New Roman" panose="02020603050405020304" pitchFamily="18" charset="0"/>
                <a:hlinkClick r:id="rId8"/>
              </a:rPr>
              <a:t>. 177</a:t>
            </a:r>
            <a:endParaRPr lang="en-US" sz="1300">
              <a:effectLst/>
              <a:ea typeface="Arial" panose="020B0604020202020204" pitchFamily="34" charset="0"/>
            </a:endParaRPr>
          </a:p>
          <a:p>
            <a:pPr marL="365760" indent="-252095" algn="just">
              <a:spcBef>
                <a:spcPts val="1600"/>
              </a:spcBef>
            </a:pPr>
            <a:r>
              <a:rPr lang="vi-VN" sz="1300">
                <a:effectLst/>
                <a:ea typeface="Arial" panose="020B0604020202020204" pitchFamily="34" charset="0"/>
              </a:rPr>
              <a:t>[7] </a:t>
            </a:r>
            <a:r>
              <a:rPr lang="vi-VN" sz="1300" u="none" strike="noStrike" err="1">
                <a:solidFill>
                  <a:srgbClr val="ECBE18"/>
                </a:solidFill>
                <a:effectLst/>
                <a:ea typeface="Arial" panose="020B0604020202020204" pitchFamily="34" charset="0"/>
                <a:hlinkClick r:id="rId9"/>
              </a:rPr>
              <a:t>Peng-yu</a:t>
            </a:r>
            <a:r>
              <a:rPr lang="vi-VN" sz="1300" u="none" strike="noStrike">
                <a:solidFill>
                  <a:srgbClr val="ECBE18"/>
                </a:solidFill>
                <a:effectLst/>
                <a:ea typeface="Arial" panose="020B0604020202020204" pitchFamily="34" charset="0"/>
                <a:hlinkClick r:id="rId9"/>
              </a:rPr>
              <a:t> Lu, </a:t>
            </a:r>
            <a:r>
              <a:rPr lang="vi-VN" sz="1300" u="none" strike="noStrike" err="1">
                <a:solidFill>
                  <a:srgbClr val="ECBE18"/>
                </a:solidFill>
                <a:effectLst/>
                <a:ea typeface="Arial" panose="020B0604020202020204" pitchFamily="34" charset="0"/>
                <a:hlinkClick r:id="rId9"/>
              </a:rPr>
              <a:t>Xiao-xiao</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Wu</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and</a:t>
            </a:r>
            <a:r>
              <a:rPr lang="vi-VN" sz="1300" u="none" strike="noStrike">
                <a:solidFill>
                  <a:srgbClr val="ECBE18"/>
                </a:solidFill>
                <a:effectLst/>
                <a:ea typeface="Arial" panose="020B0604020202020204" pitchFamily="34" charset="0"/>
                <a:hlinkClick r:id="rId9"/>
              </a:rPr>
              <a:t> De-</a:t>
            </a:r>
            <a:r>
              <a:rPr lang="vi-VN" sz="1300" u="none" strike="noStrike" err="1">
                <a:solidFill>
                  <a:srgbClr val="ECBE18"/>
                </a:solidFill>
                <a:effectLst/>
                <a:ea typeface="Arial" panose="020B0604020202020204" pitchFamily="34" charset="0"/>
                <a:hlinkClick r:id="rId9"/>
              </a:rPr>
              <a:t>ning</a:t>
            </a:r>
            <a:r>
              <a:rPr lang="vi-VN" sz="1300" u="none" strike="noStrike">
                <a:solidFill>
                  <a:srgbClr val="ECBE18"/>
                </a:solidFill>
                <a:effectLst/>
                <a:ea typeface="Arial" panose="020B0604020202020204" pitchFamily="34" charset="0"/>
                <a:hlinkClick r:id="rId9"/>
              </a:rPr>
              <a:t> Teng, "</a:t>
            </a:r>
            <a:r>
              <a:rPr lang="vi-VN" sz="1300" u="none" strike="noStrike" err="1">
                <a:solidFill>
                  <a:srgbClr val="ECBE18"/>
                </a:solidFill>
                <a:effectLst/>
                <a:ea typeface="Arial" panose="020B0604020202020204" pitchFamily="34" charset="0"/>
                <a:hlinkClick r:id="rId9"/>
              </a:rPr>
              <a:t>Hybrid</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Recommendation</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Algorithm</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for</a:t>
            </a:r>
            <a:r>
              <a:rPr lang="vi-VN" sz="1300" u="none" strike="noStrike">
                <a:solidFill>
                  <a:srgbClr val="ECBE18"/>
                </a:solidFill>
                <a:effectLst/>
                <a:ea typeface="Arial" panose="020B0604020202020204" pitchFamily="34" charset="0"/>
                <a:hlinkClick r:id="rId9"/>
              </a:rPr>
              <a:t> E-</a:t>
            </a:r>
            <a:r>
              <a:rPr lang="vi-VN" sz="1300" u="none" strike="noStrike" err="1">
                <a:solidFill>
                  <a:srgbClr val="ECBE18"/>
                </a:solidFill>
                <a:effectLst/>
                <a:ea typeface="Arial" panose="020B0604020202020204" pitchFamily="34" charset="0"/>
                <a:hlinkClick r:id="rId9"/>
              </a:rPr>
              <a:t>Commerce</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Website</a:t>
            </a:r>
            <a:r>
              <a:rPr lang="vi-VN" sz="1300" u="none" strike="noStrike">
                <a:solidFill>
                  <a:srgbClr val="ECBE18"/>
                </a:solidFill>
                <a:effectLst/>
                <a:ea typeface="Arial" panose="020B0604020202020204" pitchFamily="34" charset="0"/>
                <a:hlinkClick r:id="rId9"/>
              </a:rPr>
              <a:t>," 2015 8th </a:t>
            </a:r>
            <a:r>
              <a:rPr lang="vi-VN" sz="1300" u="none" strike="noStrike" err="1">
                <a:solidFill>
                  <a:srgbClr val="ECBE18"/>
                </a:solidFill>
                <a:effectLst/>
                <a:ea typeface="Arial" panose="020B0604020202020204" pitchFamily="34" charset="0"/>
                <a:hlinkClick r:id="rId9"/>
              </a:rPr>
              <a:t>International</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Symposium</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on</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Computational</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Intelligence</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and</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Design</a:t>
            </a:r>
            <a:r>
              <a:rPr lang="vi-VN" sz="1300" u="none" strike="noStrike">
                <a:solidFill>
                  <a:srgbClr val="ECBE18"/>
                </a:solidFill>
                <a:effectLst/>
                <a:ea typeface="Arial" panose="020B0604020202020204" pitchFamily="34" charset="0"/>
                <a:hlinkClick r:id="rId9"/>
              </a:rPr>
              <a:t> (ISCID), </a:t>
            </a:r>
            <a:r>
              <a:rPr lang="vi-VN" sz="1300" u="none" strike="noStrike" err="1">
                <a:solidFill>
                  <a:srgbClr val="ECBE18"/>
                </a:solidFill>
                <a:effectLst/>
                <a:ea typeface="Arial" panose="020B0604020202020204" pitchFamily="34" charset="0"/>
                <a:hlinkClick r:id="rId9"/>
              </a:rPr>
              <a:t>Hangzhou</a:t>
            </a:r>
            <a:r>
              <a:rPr lang="vi-VN" sz="1300" u="none" strike="noStrike">
                <a:solidFill>
                  <a:srgbClr val="ECBE18"/>
                </a:solidFill>
                <a:effectLst/>
                <a:ea typeface="Arial" panose="020B0604020202020204" pitchFamily="34" charset="0"/>
                <a:hlinkClick r:id="rId9"/>
              </a:rPr>
              <a:t>, </a:t>
            </a:r>
            <a:r>
              <a:rPr lang="vi-VN" sz="1300" u="none" strike="noStrike" err="1">
                <a:solidFill>
                  <a:srgbClr val="ECBE18"/>
                </a:solidFill>
                <a:effectLst/>
                <a:ea typeface="Arial" panose="020B0604020202020204" pitchFamily="34" charset="0"/>
                <a:hlinkClick r:id="rId9"/>
              </a:rPr>
              <a:t>China</a:t>
            </a:r>
            <a:r>
              <a:rPr lang="vi-VN" sz="1300" u="none" strike="noStrike">
                <a:solidFill>
                  <a:srgbClr val="ECBE18"/>
                </a:solidFill>
                <a:effectLst/>
                <a:ea typeface="Arial" panose="020B0604020202020204" pitchFamily="34" charset="0"/>
                <a:hlinkClick r:id="rId9"/>
              </a:rPr>
              <a:t>, 2015, </a:t>
            </a:r>
            <a:r>
              <a:rPr lang="vi-VN" sz="1300" u="none" strike="noStrike" err="1">
                <a:solidFill>
                  <a:srgbClr val="ECBE18"/>
                </a:solidFill>
                <a:effectLst/>
                <a:ea typeface="Arial" panose="020B0604020202020204" pitchFamily="34" charset="0"/>
                <a:hlinkClick r:id="rId9"/>
              </a:rPr>
              <a:t>pp</a:t>
            </a:r>
            <a:r>
              <a:rPr lang="vi-VN" sz="1300" u="none" strike="noStrike">
                <a:solidFill>
                  <a:srgbClr val="ECBE18"/>
                </a:solidFill>
                <a:effectLst/>
                <a:ea typeface="Arial" panose="020B0604020202020204" pitchFamily="34" charset="0"/>
                <a:hlinkClick r:id="rId9"/>
              </a:rPr>
              <a:t>. 197-200, doi: 10.1109/ISCID.2015.140.</a:t>
            </a:r>
            <a:endParaRPr lang="en-US" sz="1300">
              <a:effectLst/>
              <a:ea typeface="Arial" panose="020B0604020202020204" pitchFamily="34" charset="0"/>
            </a:endParaRPr>
          </a:p>
        </p:txBody>
      </p:sp>
    </p:spTree>
    <p:extLst>
      <p:ext uri="{BB962C8B-B14F-4D97-AF65-F5344CB8AC3E}">
        <p14:creationId xmlns:p14="http://schemas.microsoft.com/office/powerpoint/2010/main" val="2490426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 sz="4000">
              <a:solidFill>
                <a:schemeClr val="accent1"/>
              </a:solidFill>
              <a:latin typeface="Fjalla One"/>
              <a:ea typeface="Fjalla One"/>
              <a:cs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496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Tài liệu tham khảo</a:t>
            </a:r>
            <a:endParaRPr sz="3500">
              <a:solidFill>
                <a:schemeClr val="accent1"/>
              </a:solidFill>
              <a:latin typeface="iCiel Cadena" panose="02000503000000020004" pitchFamily="50" charset="0"/>
            </a:endParaRPr>
          </a:p>
        </p:txBody>
      </p:sp>
      <p:sp>
        <p:nvSpPr>
          <p:cNvPr id="3" name="Google Shape;47;p15">
            <a:extLst>
              <a:ext uri="{FF2B5EF4-FFF2-40B4-BE49-F238E27FC236}">
                <a16:creationId xmlns:a16="http://schemas.microsoft.com/office/drawing/2014/main" id="{34A2534E-3BFF-B0DE-A204-DEC3AEEEEA33}"/>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33</a:t>
            </a:r>
            <a:endParaRPr lang="vi-VN" sz="2000" kern="0"/>
          </a:p>
        </p:txBody>
      </p:sp>
      <p:sp>
        <p:nvSpPr>
          <p:cNvPr id="7" name="TextBox 6">
            <a:extLst>
              <a:ext uri="{FF2B5EF4-FFF2-40B4-BE49-F238E27FC236}">
                <a16:creationId xmlns:a16="http://schemas.microsoft.com/office/drawing/2014/main" id="{C54B3873-A248-4162-7024-2166D7BA8220}"/>
              </a:ext>
            </a:extLst>
          </p:cNvPr>
          <p:cNvSpPr txBox="1"/>
          <p:nvPr/>
        </p:nvSpPr>
        <p:spPr>
          <a:xfrm>
            <a:off x="1276061" y="1342413"/>
            <a:ext cx="9873720" cy="5223353"/>
          </a:xfrm>
          <a:prstGeom prst="rect">
            <a:avLst/>
          </a:prstGeom>
          <a:noFill/>
        </p:spPr>
        <p:txBody>
          <a:bodyPr wrap="square">
            <a:spAutoFit/>
          </a:bodyPr>
          <a:lstStyle/>
          <a:p>
            <a:pPr marL="323215" indent="-252095" algn="just">
              <a:lnSpc>
                <a:spcPct val="150000"/>
              </a:lnSpc>
              <a:spcBef>
                <a:spcPts val="1195"/>
              </a:spcBef>
            </a:pPr>
            <a:r>
              <a:rPr lang="vi-VN" sz="1300">
                <a:effectLst/>
                <a:ea typeface="Arial" panose="020B0604020202020204" pitchFamily="34" charset="0"/>
              </a:rPr>
              <a:t>[8] </a:t>
            </a:r>
            <a:r>
              <a:rPr lang="vi-VN" sz="1300" u="none" strike="noStrike">
                <a:solidFill>
                  <a:srgbClr val="ECBE18"/>
                </a:solidFill>
                <a:effectLst/>
                <a:ea typeface="Arial" panose="020B0604020202020204" pitchFamily="34" charset="0"/>
                <a:hlinkClick r:id="rId3"/>
              </a:rPr>
              <a:t>T. Chen, Y. </a:t>
            </a:r>
            <a:r>
              <a:rPr lang="vi-VN" sz="1300" u="none" strike="noStrike" err="1">
                <a:solidFill>
                  <a:srgbClr val="ECBE18"/>
                </a:solidFill>
                <a:effectLst/>
                <a:ea typeface="Arial" panose="020B0604020202020204" pitchFamily="34" charset="0"/>
                <a:hlinkClick r:id="rId3"/>
              </a:rPr>
              <a:t>Liang</a:t>
            </a:r>
            <a:r>
              <a:rPr lang="vi-VN" sz="1300" u="none" strike="noStrike">
                <a:solidFill>
                  <a:srgbClr val="ECBE18"/>
                </a:solidFill>
                <a:effectLst/>
                <a:ea typeface="Arial" panose="020B0604020202020204" pitchFamily="34" charset="0"/>
                <a:hlinkClick r:id="rId3"/>
              </a:rPr>
              <a:t>, T. </a:t>
            </a:r>
            <a:r>
              <a:rPr lang="vi-VN" sz="1300" u="none" strike="noStrike" err="1">
                <a:solidFill>
                  <a:srgbClr val="ECBE18"/>
                </a:solidFill>
                <a:effectLst/>
                <a:ea typeface="Arial" panose="020B0604020202020204" pitchFamily="34" charset="0"/>
                <a:hlinkClick r:id="rId3"/>
              </a:rPr>
              <a:t>Huang</a:t>
            </a:r>
            <a:r>
              <a:rPr lang="vi-VN" sz="1300" u="none" strike="noStrike">
                <a:solidFill>
                  <a:srgbClr val="ECBE18"/>
                </a:solidFill>
                <a:effectLst/>
                <a:ea typeface="Arial" panose="020B0604020202020204" pitchFamily="34" charset="0"/>
                <a:hlinkClick r:id="rId3"/>
              </a:rPr>
              <a:t>, J. </a:t>
            </a:r>
            <a:r>
              <a:rPr lang="vi-VN" sz="1300" u="none" strike="noStrike" err="1">
                <a:solidFill>
                  <a:srgbClr val="ECBE18"/>
                </a:solidFill>
                <a:effectLst/>
                <a:ea typeface="Arial" panose="020B0604020202020204" pitchFamily="34" charset="0"/>
                <a:hlinkClick r:id="rId3"/>
              </a:rPr>
              <a:t>Huang</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and</a:t>
            </a:r>
            <a:r>
              <a:rPr lang="vi-VN" sz="1300" u="none" strike="noStrike">
                <a:solidFill>
                  <a:srgbClr val="ECBE18"/>
                </a:solidFill>
                <a:effectLst/>
                <a:ea typeface="Arial" panose="020B0604020202020204" pitchFamily="34" charset="0"/>
                <a:hlinkClick r:id="rId3"/>
              </a:rPr>
              <a:t> C. Liu, "</a:t>
            </a:r>
            <a:r>
              <a:rPr lang="vi-VN" sz="1300" u="none" strike="noStrike" err="1">
                <a:solidFill>
                  <a:srgbClr val="ECBE18"/>
                </a:solidFill>
                <a:effectLst/>
                <a:ea typeface="Arial" panose="020B0604020202020204" pitchFamily="34" charset="0"/>
                <a:hlinkClick r:id="rId3"/>
              </a:rPr>
              <a:t>Agricultural</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Product</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Recommendation</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Model</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and</a:t>
            </a:r>
            <a:r>
              <a:rPr lang="vi-VN" sz="1300" u="none" strike="noStrike">
                <a:solidFill>
                  <a:srgbClr val="ECBE18"/>
                </a:solidFill>
                <a:effectLst/>
                <a:ea typeface="Arial" panose="020B0604020202020204" pitchFamily="34" charset="0"/>
                <a:hlinkClick r:id="rId3"/>
              </a:rPr>
              <a:t> E-</a:t>
            </a:r>
            <a:r>
              <a:rPr lang="vi-VN" sz="1300" u="none" strike="noStrike" err="1">
                <a:solidFill>
                  <a:srgbClr val="ECBE18"/>
                </a:solidFill>
                <a:effectLst/>
                <a:ea typeface="Arial" panose="020B0604020202020204" pitchFamily="34" charset="0"/>
                <a:hlinkClick r:id="rId3"/>
              </a:rPr>
              <a:t>Commerce</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System</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based</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on</a:t>
            </a:r>
            <a:r>
              <a:rPr lang="vi-VN" sz="1300" u="none" strike="noStrike">
                <a:solidFill>
                  <a:srgbClr val="ECBE18"/>
                </a:solidFill>
                <a:effectLst/>
                <a:ea typeface="Arial" panose="020B0604020202020204" pitchFamily="34" charset="0"/>
                <a:hlinkClick r:id="rId3"/>
              </a:rPr>
              <a:t> CFR </a:t>
            </a:r>
            <a:r>
              <a:rPr lang="vi-VN" sz="1300" u="none" strike="noStrike" err="1">
                <a:solidFill>
                  <a:srgbClr val="ECBE18"/>
                </a:solidFill>
                <a:effectLst/>
                <a:ea typeface="Arial" panose="020B0604020202020204" pitchFamily="34" charset="0"/>
                <a:hlinkClick r:id="rId3"/>
              </a:rPr>
              <a:t>Algorithm</a:t>
            </a:r>
            <a:r>
              <a:rPr lang="vi-VN" sz="1300" u="none" strike="noStrike">
                <a:solidFill>
                  <a:srgbClr val="ECBE18"/>
                </a:solidFill>
                <a:effectLst/>
                <a:ea typeface="Arial" panose="020B0604020202020204" pitchFamily="34" charset="0"/>
                <a:hlinkClick r:id="rId3"/>
              </a:rPr>
              <a:t>," 2022 IEEE 2nd </a:t>
            </a:r>
            <a:r>
              <a:rPr lang="vi-VN" sz="1300" u="none" strike="noStrike" err="1">
                <a:solidFill>
                  <a:srgbClr val="ECBE18"/>
                </a:solidFill>
                <a:effectLst/>
                <a:ea typeface="Arial" panose="020B0604020202020204" pitchFamily="34" charset="0"/>
                <a:hlinkClick r:id="rId3"/>
              </a:rPr>
              <a:t>International</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Conference</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on</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Electronic</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Technology</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Communication</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and</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Information</a:t>
            </a:r>
            <a:r>
              <a:rPr lang="vi-VN" sz="1300" u="none" strike="noStrike">
                <a:solidFill>
                  <a:srgbClr val="ECBE18"/>
                </a:solidFill>
                <a:effectLst/>
                <a:ea typeface="Arial" panose="020B0604020202020204" pitchFamily="34" charset="0"/>
                <a:hlinkClick r:id="rId3"/>
              </a:rPr>
              <a:t> (ICETCI), </a:t>
            </a:r>
            <a:r>
              <a:rPr lang="vi-VN" sz="1300" u="none" strike="noStrike" err="1">
                <a:solidFill>
                  <a:srgbClr val="ECBE18"/>
                </a:solidFill>
                <a:effectLst/>
                <a:ea typeface="Arial" panose="020B0604020202020204" pitchFamily="34" charset="0"/>
                <a:hlinkClick r:id="rId3"/>
              </a:rPr>
              <a:t>Changchun</a:t>
            </a:r>
            <a:r>
              <a:rPr lang="vi-VN" sz="1300" u="none" strike="noStrike">
                <a:solidFill>
                  <a:srgbClr val="ECBE18"/>
                </a:solidFill>
                <a:effectLst/>
                <a:ea typeface="Arial" panose="020B0604020202020204" pitchFamily="34" charset="0"/>
                <a:hlinkClick r:id="rId3"/>
              </a:rPr>
              <a:t>, </a:t>
            </a:r>
            <a:r>
              <a:rPr lang="vi-VN" sz="1300" u="none" strike="noStrike" err="1">
                <a:solidFill>
                  <a:srgbClr val="ECBE18"/>
                </a:solidFill>
                <a:effectLst/>
                <a:ea typeface="Arial" panose="020B0604020202020204" pitchFamily="34" charset="0"/>
                <a:hlinkClick r:id="rId3"/>
              </a:rPr>
              <a:t>China</a:t>
            </a:r>
            <a:r>
              <a:rPr lang="vi-VN" sz="1300" u="none" strike="noStrike">
                <a:solidFill>
                  <a:srgbClr val="ECBE18"/>
                </a:solidFill>
                <a:effectLst/>
                <a:ea typeface="Arial" panose="020B0604020202020204" pitchFamily="34" charset="0"/>
                <a:hlinkClick r:id="rId3"/>
              </a:rPr>
              <a:t>, 2022, </a:t>
            </a:r>
            <a:r>
              <a:rPr lang="vi-VN" sz="1300" u="none" strike="noStrike" err="1">
                <a:solidFill>
                  <a:srgbClr val="ECBE18"/>
                </a:solidFill>
                <a:effectLst/>
                <a:ea typeface="Arial" panose="020B0604020202020204" pitchFamily="34" charset="0"/>
                <a:hlinkClick r:id="rId3"/>
              </a:rPr>
              <a:t>pp</a:t>
            </a:r>
            <a:r>
              <a:rPr lang="vi-VN" sz="1300" u="none" strike="noStrike">
                <a:solidFill>
                  <a:srgbClr val="ECBE18"/>
                </a:solidFill>
                <a:effectLst/>
                <a:ea typeface="Arial" panose="020B0604020202020204" pitchFamily="34" charset="0"/>
                <a:hlinkClick r:id="rId3"/>
              </a:rPr>
              <a:t>. 931-934, doi: 10.1109/ICETCI55101.2022.9832175.</a:t>
            </a:r>
            <a:endParaRPr lang="en-US" sz="1300">
              <a:effectLst/>
              <a:ea typeface="Arial" panose="020B0604020202020204" pitchFamily="34" charset="0"/>
            </a:endParaRPr>
          </a:p>
          <a:p>
            <a:pPr marL="323215" indent="-252095" algn="just">
              <a:lnSpc>
                <a:spcPct val="150000"/>
              </a:lnSpc>
              <a:spcBef>
                <a:spcPts val="1195"/>
              </a:spcBef>
            </a:pPr>
            <a:r>
              <a:rPr lang="vi-VN" sz="1300">
                <a:effectLst/>
                <a:ea typeface="Arial" panose="020B0604020202020204" pitchFamily="34" charset="0"/>
              </a:rPr>
              <a:t>[9] </a:t>
            </a:r>
            <a:r>
              <a:rPr lang="vi-VN" sz="1300" u="none" strike="noStrike">
                <a:solidFill>
                  <a:srgbClr val="ECBE18"/>
                </a:solidFill>
                <a:effectLst/>
                <a:ea typeface="Arial" panose="020B0604020202020204" pitchFamily="34" charset="0"/>
                <a:hlinkClick r:id="rId4"/>
              </a:rPr>
              <a:t>Y. </a:t>
            </a:r>
            <a:r>
              <a:rPr lang="vi-VN" sz="1300" u="none" strike="noStrike" err="1">
                <a:solidFill>
                  <a:srgbClr val="ECBE18"/>
                </a:solidFill>
                <a:effectLst/>
                <a:ea typeface="Arial" panose="020B0604020202020204" pitchFamily="34" charset="0"/>
                <a:hlinkClick r:id="rId4"/>
              </a:rPr>
              <a:t>Fan</a:t>
            </a:r>
            <a:r>
              <a:rPr lang="vi-VN" sz="1300" u="none" strike="noStrike">
                <a:solidFill>
                  <a:srgbClr val="ECBE18"/>
                </a:solidFill>
                <a:effectLst/>
                <a:ea typeface="Arial" panose="020B0604020202020204" pitchFamily="34" charset="0"/>
                <a:hlinkClick r:id="rId4"/>
              </a:rPr>
              <a:t>, Y. </a:t>
            </a:r>
            <a:r>
              <a:rPr lang="vi-VN" sz="1300" u="none" strike="noStrike" err="1">
                <a:solidFill>
                  <a:srgbClr val="ECBE18"/>
                </a:solidFill>
                <a:effectLst/>
                <a:ea typeface="Arial" panose="020B0604020202020204" pitchFamily="34" charset="0"/>
                <a:hlinkClick r:id="rId4"/>
              </a:rPr>
              <a:t>Shen</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and</a:t>
            </a:r>
            <a:r>
              <a:rPr lang="vi-VN" sz="1300" u="none" strike="noStrike">
                <a:solidFill>
                  <a:srgbClr val="ECBE18"/>
                </a:solidFill>
                <a:effectLst/>
                <a:ea typeface="Arial" panose="020B0604020202020204" pitchFamily="34" charset="0"/>
                <a:hlinkClick r:id="rId4"/>
              </a:rPr>
              <a:t> J. Mai, "</a:t>
            </a:r>
            <a:r>
              <a:rPr lang="vi-VN" sz="1300" u="none" strike="noStrike" err="1">
                <a:solidFill>
                  <a:srgbClr val="ECBE18"/>
                </a:solidFill>
                <a:effectLst/>
                <a:ea typeface="Arial" panose="020B0604020202020204" pitchFamily="34" charset="0"/>
                <a:hlinkClick r:id="rId4"/>
              </a:rPr>
              <a:t>Study</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of</a:t>
            </a:r>
            <a:r>
              <a:rPr lang="vi-VN" sz="1300" u="none" strike="noStrike">
                <a:solidFill>
                  <a:srgbClr val="ECBE18"/>
                </a:solidFill>
                <a:effectLst/>
                <a:ea typeface="Arial" panose="020B0604020202020204" pitchFamily="34" charset="0"/>
                <a:hlinkClick r:id="rId4"/>
              </a:rPr>
              <a:t> the </a:t>
            </a:r>
            <a:r>
              <a:rPr lang="vi-VN" sz="1300" u="none" strike="noStrike" err="1">
                <a:solidFill>
                  <a:srgbClr val="ECBE18"/>
                </a:solidFill>
                <a:effectLst/>
                <a:ea typeface="Arial" panose="020B0604020202020204" pitchFamily="34" charset="0"/>
                <a:hlinkClick r:id="rId4"/>
              </a:rPr>
              <a:t>Model</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of</a:t>
            </a:r>
            <a:r>
              <a:rPr lang="vi-VN" sz="1300" u="none" strike="noStrike">
                <a:solidFill>
                  <a:srgbClr val="ECBE18"/>
                </a:solidFill>
                <a:effectLst/>
                <a:ea typeface="Arial" panose="020B0604020202020204" pitchFamily="34" charset="0"/>
                <a:hlinkClick r:id="rId4"/>
              </a:rPr>
              <a:t> E-</a:t>
            </a:r>
            <a:r>
              <a:rPr lang="vi-VN" sz="1300" u="none" strike="noStrike" err="1">
                <a:solidFill>
                  <a:srgbClr val="ECBE18"/>
                </a:solidFill>
                <a:effectLst/>
                <a:ea typeface="Arial" panose="020B0604020202020204" pitchFamily="34" charset="0"/>
                <a:hlinkClick r:id="rId4"/>
              </a:rPr>
              <a:t>commerce</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Personalized</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Recommendation</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System</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Based</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on</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Data</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Mining</a:t>
            </a:r>
            <a:r>
              <a:rPr lang="vi-VN" sz="1300" u="none" strike="noStrike">
                <a:solidFill>
                  <a:srgbClr val="ECBE18"/>
                </a:solidFill>
                <a:effectLst/>
                <a:ea typeface="Arial" panose="020B0604020202020204" pitchFamily="34" charset="0"/>
                <a:hlinkClick r:id="rId4"/>
              </a:rPr>
              <a:t>," 2008 </a:t>
            </a:r>
            <a:r>
              <a:rPr lang="vi-VN" sz="1300" u="none" strike="noStrike" err="1">
                <a:solidFill>
                  <a:srgbClr val="ECBE18"/>
                </a:solidFill>
                <a:effectLst/>
                <a:ea typeface="Arial" panose="020B0604020202020204" pitchFamily="34" charset="0"/>
                <a:hlinkClick r:id="rId4"/>
              </a:rPr>
              <a:t>International</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Symposium</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on</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Electronic</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Commerce</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and</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Security</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Guangzhou</a:t>
            </a:r>
            <a:r>
              <a:rPr lang="vi-VN" sz="1300" u="none" strike="noStrike">
                <a:solidFill>
                  <a:srgbClr val="ECBE18"/>
                </a:solidFill>
                <a:effectLst/>
                <a:ea typeface="Arial" panose="020B0604020202020204" pitchFamily="34" charset="0"/>
                <a:hlinkClick r:id="rId4"/>
              </a:rPr>
              <a:t>, </a:t>
            </a:r>
            <a:r>
              <a:rPr lang="vi-VN" sz="1300" u="none" strike="noStrike" err="1">
                <a:solidFill>
                  <a:srgbClr val="ECBE18"/>
                </a:solidFill>
                <a:effectLst/>
                <a:ea typeface="Arial" panose="020B0604020202020204" pitchFamily="34" charset="0"/>
                <a:hlinkClick r:id="rId4"/>
              </a:rPr>
              <a:t>China</a:t>
            </a:r>
            <a:r>
              <a:rPr lang="vi-VN" sz="1300" u="none" strike="noStrike">
                <a:solidFill>
                  <a:srgbClr val="ECBE18"/>
                </a:solidFill>
                <a:effectLst/>
                <a:ea typeface="Arial" panose="020B0604020202020204" pitchFamily="34" charset="0"/>
                <a:hlinkClick r:id="rId4"/>
              </a:rPr>
              <a:t>, 2008, </a:t>
            </a:r>
            <a:r>
              <a:rPr lang="vi-VN" sz="1300" u="none" strike="noStrike" err="1">
                <a:solidFill>
                  <a:srgbClr val="ECBE18"/>
                </a:solidFill>
                <a:effectLst/>
                <a:ea typeface="Arial" panose="020B0604020202020204" pitchFamily="34" charset="0"/>
                <a:hlinkClick r:id="rId4"/>
              </a:rPr>
              <a:t>pp</a:t>
            </a:r>
            <a:r>
              <a:rPr lang="vi-VN" sz="1300" u="none" strike="noStrike">
                <a:solidFill>
                  <a:srgbClr val="ECBE18"/>
                </a:solidFill>
                <a:effectLst/>
                <a:ea typeface="Arial" panose="020B0604020202020204" pitchFamily="34" charset="0"/>
                <a:hlinkClick r:id="rId4"/>
              </a:rPr>
              <a:t>. 647-651, doi: 10.1109/ISECS.2008.106.</a:t>
            </a:r>
            <a:endParaRPr lang="en-US" sz="1300">
              <a:effectLst/>
              <a:ea typeface="Arial" panose="020B0604020202020204" pitchFamily="34" charset="0"/>
            </a:endParaRPr>
          </a:p>
          <a:p>
            <a:pPr marL="323215" marR="108585" indent="-252095" algn="just">
              <a:lnSpc>
                <a:spcPct val="150000"/>
              </a:lnSpc>
              <a:spcBef>
                <a:spcPts val="780"/>
              </a:spcBef>
              <a:spcAft>
                <a:spcPts val="0"/>
              </a:spcAft>
            </a:pPr>
            <a:r>
              <a:rPr lang="en-US" sz="1300">
                <a:effectLst/>
                <a:ea typeface="Arial" panose="020B0604020202020204" pitchFamily="34" charset="0"/>
              </a:rPr>
              <a:t>[10] </a:t>
            </a:r>
            <a:r>
              <a:rPr lang="en-US" sz="1300" u="none" strike="noStrike">
                <a:solidFill>
                  <a:srgbClr val="ECBE18"/>
                </a:solidFill>
                <a:effectLst/>
                <a:ea typeface="Arial" panose="020B0604020202020204" pitchFamily="34" charset="0"/>
                <a:cs typeface="Times New Roman" panose="02020603050405020304" pitchFamily="18" charset="0"/>
                <a:hlinkClick r:id="rId5"/>
              </a:rPr>
              <a:t>S. Aleem, F. Ahmed, R. Batool and A. Khattak, "Empirical Investigation of Key Factors for SaaS Architecture," in IEEE Transactions on Cloud Computing, vol. 9, no. 3, pp. 1037-1049, 1 July-Sept. 2021, </a:t>
            </a:r>
            <a:r>
              <a:rPr lang="en-US" sz="1300" u="none" strike="noStrike" err="1">
                <a:solidFill>
                  <a:srgbClr val="ECBE18"/>
                </a:solidFill>
                <a:effectLst/>
                <a:ea typeface="Arial" panose="020B0604020202020204" pitchFamily="34" charset="0"/>
                <a:cs typeface="Times New Roman" panose="02020603050405020304" pitchFamily="18" charset="0"/>
                <a:hlinkClick r:id="rId5"/>
              </a:rPr>
              <a:t>doi</a:t>
            </a:r>
            <a:r>
              <a:rPr lang="en-US" sz="1300" u="none" strike="noStrike">
                <a:solidFill>
                  <a:srgbClr val="ECBE18"/>
                </a:solidFill>
                <a:effectLst/>
                <a:ea typeface="Arial" panose="020B0604020202020204" pitchFamily="34" charset="0"/>
                <a:cs typeface="Times New Roman" panose="02020603050405020304" pitchFamily="18" charset="0"/>
                <a:hlinkClick r:id="rId5"/>
              </a:rPr>
              <a:t>: 10.1109/TCC.2019.2906299</a:t>
            </a:r>
            <a:r>
              <a:rPr lang="en-US" sz="1300" u="sng">
                <a:solidFill>
                  <a:srgbClr val="ECBE18"/>
                </a:solidFill>
                <a:effectLst/>
                <a:ea typeface="Arial" panose="020B0604020202020204" pitchFamily="34" charset="0"/>
                <a:hlinkClick r:id="rId5"/>
              </a:rPr>
              <a:t>.</a:t>
            </a:r>
            <a:r>
              <a:rPr lang="en-US" sz="1300">
                <a:effectLst/>
                <a:ea typeface="Arial" panose="020B0604020202020204" pitchFamily="34" charset="0"/>
              </a:rPr>
              <a:t> </a:t>
            </a:r>
          </a:p>
          <a:p>
            <a:pPr marL="323215" marR="108585" indent="-252095" algn="just">
              <a:lnSpc>
                <a:spcPct val="150000"/>
              </a:lnSpc>
              <a:spcBef>
                <a:spcPts val="780"/>
              </a:spcBef>
              <a:spcAft>
                <a:spcPts val="0"/>
              </a:spcAft>
            </a:pPr>
            <a:r>
              <a:rPr lang="en-US" sz="1300">
                <a:effectLst/>
                <a:ea typeface="Arial" panose="020B0604020202020204" pitchFamily="34" charset="0"/>
              </a:rPr>
              <a:t>[11] </a:t>
            </a:r>
            <a:r>
              <a:rPr lang="en-US" sz="1300" u="none" strike="noStrike">
                <a:solidFill>
                  <a:srgbClr val="ECBE18"/>
                </a:solidFill>
                <a:effectLst/>
                <a:ea typeface="Arial" panose="020B0604020202020204" pitchFamily="34" charset="0"/>
                <a:cs typeface="Times New Roman" panose="02020603050405020304" pitchFamily="18" charset="0"/>
                <a:hlinkClick r:id="rId6"/>
              </a:rPr>
              <a:t>G. Liu, "Research on independent SaaS platform," 2010 2nd IEEE International Conference on Information Management and Engineering, Chengdu, China, 2010, pp. 110-113, </a:t>
            </a:r>
            <a:r>
              <a:rPr lang="en-US" sz="1300" u="none" strike="noStrike" err="1">
                <a:solidFill>
                  <a:srgbClr val="ECBE18"/>
                </a:solidFill>
                <a:effectLst/>
                <a:ea typeface="Arial" panose="020B0604020202020204" pitchFamily="34" charset="0"/>
                <a:cs typeface="Times New Roman" panose="02020603050405020304" pitchFamily="18" charset="0"/>
                <a:hlinkClick r:id="rId6"/>
              </a:rPr>
              <a:t>doi</a:t>
            </a:r>
            <a:r>
              <a:rPr lang="en-US" sz="1300" u="none" strike="noStrike">
                <a:solidFill>
                  <a:srgbClr val="ECBE18"/>
                </a:solidFill>
                <a:effectLst/>
                <a:ea typeface="Arial" panose="020B0604020202020204" pitchFamily="34" charset="0"/>
                <a:cs typeface="Times New Roman" panose="02020603050405020304" pitchFamily="18" charset="0"/>
                <a:hlinkClick r:id="rId6"/>
              </a:rPr>
              <a:t>: 10.1109/ICIME.2010.5477498.</a:t>
            </a:r>
            <a:endParaRPr lang="en-US" sz="1300">
              <a:effectLst/>
              <a:ea typeface="Arial" panose="020B0604020202020204" pitchFamily="34" charset="0"/>
            </a:endParaRPr>
          </a:p>
          <a:p>
            <a:pPr marL="323215" marR="108585" indent="-252095" algn="just">
              <a:lnSpc>
                <a:spcPct val="150000"/>
              </a:lnSpc>
              <a:spcBef>
                <a:spcPts val="780"/>
              </a:spcBef>
              <a:spcAft>
                <a:spcPts val="0"/>
              </a:spcAft>
            </a:pPr>
            <a:r>
              <a:rPr lang="en-US" sz="1300">
                <a:effectLst/>
                <a:ea typeface="Arial" panose="020B0604020202020204" pitchFamily="34" charset="0"/>
                <a:cs typeface="Times New Roman" panose="02020603050405020304" pitchFamily="18" charset="0"/>
              </a:rPr>
              <a:t>[12] </a:t>
            </a:r>
            <a:r>
              <a:rPr lang="en-US" sz="1300" err="1">
                <a:effectLst/>
                <a:ea typeface="Arial" panose="020B0604020202020204" pitchFamily="34" charset="0"/>
                <a:cs typeface="Times New Roman" panose="02020603050405020304" pitchFamily="18" charset="0"/>
              </a:rPr>
              <a:t>Tìm</a:t>
            </a:r>
            <a:r>
              <a:rPr lang="en-US" sz="1300">
                <a:effectLst/>
                <a:ea typeface="Arial" panose="020B0604020202020204" pitchFamily="34" charset="0"/>
                <a:cs typeface="Times New Roman" panose="02020603050405020304" pitchFamily="18" charset="0"/>
              </a:rPr>
              <a:t> </a:t>
            </a:r>
            <a:r>
              <a:rPr lang="en-US" sz="1300" err="1">
                <a:effectLst/>
                <a:ea typeface="Arial" panose="020B0604020202020204" pitchFamily="34" charset="0"/>
                <a:cs typeface="Times New Roman" panose="02020603050405020304" pitchFamily="18" charset="0"/>
              </a:rPr>
              <a:t>hiểu</a:t>
            </a:r>
            <a:r>
              <a:rPr lang="en-US" sz="1300">
                <a:effectLst/>
                <a:ea typeface="Arial" panose="020B0604020202020204" pitchFamily="34" charset="0"/>
                <a:cs typeface="Times New Roman" panose="02020603050405020304" pitchFamily="18" charset="0"/>
              </a:rPr>
              <a:t> </a:t>
            </a:r>
            <a:r>
              <a:rPr lang="en-US" sz="1300" err="1">
                <a:effectLst/>
                <a:ea typeface="Arial" panose="020B0604020202020204" pitchFamily="34" charset="0"/>
                <a:cs typeface="Times New Roman" panose="02020603050405020304" pitchFamily="18" charset="0"/>
              </a:rPr>
              <a:t>về</a:t>
            </a:r>
            <a:r>
              <a:rPr lang="en-US" sz="1300">
                <a:effectLst/>
                <a:ea typeface="Arial" panose="020B0604020202020204" pitchFamily="34" charset="0"/>
                <a:cs typeface="Times New Roman" panose="02020603050405020304" pitchFamily="18" charset="0"/>
              </a:rPr>
              <a:t> SaaS, Salesforce. </a:t>
            </a:r>
            <a:r>
              <a:rPr lang="en-US" sz="1300" err="1">
                <a:effectLst/>
                <a:ea typeface="Arial" panose="020B0604020202020204" pitchFamily="34" charset="0"/>
                <a:cs typeface="Times New Roman" panose="02020603050405020304" pitchFamily="18" charset="0"/>
              </a:rPr>
              <a:t>Ngày</a:t>
            </a:r>
            <a:r>
              <a:rPr lang="en-US" sz="1300">
                <a:effectLst/>
                <a:ea typeface="Arial" panose="020B0604020202020204" pitchFamily="34" charset="0"/>
                <a:cs typeface="Times New Roman" panose="02020603050405020304" pitchFamily="18" charset="0"/>
              </a:rPr>
              <a:t> </a:t>
            </a:r>
            <a:r>
              <a:rPr lang="en-US" sz="1300" err="1">
                <a:effectLst/>
                <a:ea typeface="Arial" panose="020B0604020202020204" pitchFamily="34" charset="0"/>
                <a:cs typeface="Times New Roman" panose="02020603050405020304" pitchFamily="18" charset="0"/>
              </a:rPr>
              <a:t>truy</a:t>
            </a:r>
            <a:r>
              <a:rPr lang="en-US" sz="1300">
                <a:effectLst/>
                <a:ea typeface="Arial" panose="020B0604020202020204" pitchFamily="34" charset="0"/>
                <a:cs typeface="Times New Roman" panose="02020603050405020304" pitchFamily="18" charset="0"/>
              </a:rPr>
              <a:t> </a:t>
            </a:r>
            <a:r>
              <a:rPr lang="en-US" sz="1300" err="1">
                <a:effectLst/>
                <a:ea typeface="Arial" panose="020B0604020202020204" pitchFamily="34" charset="0"/>
                <a:cs typeface="Times New Roman" panose="02020603050405020304" pitchFamily="18" charset="0"/>
              </a:rPr>
              <a:t>cập</a:t>
            </a:r>
            <a:r>
              <a:rPr lang="en-US" sz="1300">
                <a:effectLst/>
                <a:ea typeface="Arial" panose="020B0604020202020204" pitchFamily="34" charset="0"/>
                <a:cs typeface="Times New Roman" panose="02020603050405020304" pitchFamily="18" charset="0"/>
              </a:rPr>
              <a:t>: 20/12/2022. </a:t>
            </a:r>
            <a:r>
              <a:rPr lang="en-US" sz="1300" err="1">
                <a:effectLst/>
                <a:ea typeface="Arial" panose="020B0604020202020204" pitchFamily="34" charset="0"/>
                <a:cs typeface="Times New Roman" panose="02020603050405020304" pitchFamily="18" charset="0"/>
              </a:rPr>
              <a:t>Đường</a:t>
            </a:r>
            <a:r>
              <a:rPr lang="en-US" sz="1300">
                <a:effectLst/>
                <a:ea typeface="Arial" panose="020B0604020202020204" pitchFamily="34" charset="0"/>
                <a:cs typeface="Times New Roman" panose="02020603050405020304" pitchFamily="18" charset="0"/>
              </a:rPr>
              <a:t> </a:t>
            </a:r>
            <a:r>
              <a:rPr lang="en-US" sz="1300" err="1">
                <a:effectLst/>
                <a:ea typeface="Arial" panose="020B0604020202020204" pitchFamily="34" charset="0"/>
                <a:cs typeface="Times New Roman" panose="02020603050405020304" pitchFamily="18" charset="0"/>
              </a:rPr>
              <a:t>dẫn</a:t>
            </a:r>
            <a:r>
              <a:rPr lang="en-US" sz="1300">
                <a:effectLst/>
                <a:ea typeface="Arial" panose="020B0604020202020204" pitchFamily="34" charset="0"/>
                <a:cs typeface="Times New Roman" panose="02020603050405020304" pitchFamily="18" charset="0"/>
              </a:rPr>
              <a:t>: https://www.salesforce.com/in/saas/ </a:t>
            </a:r>
            <a:endParaRPr lang="en-US" sz="1300">
              <a:effectLst/>
              <a:ea typeface="Arial" panose="020B0604020202020204" pitchFamily="34" charset="0"/>
            </a:endParaRPr>
          </a:p>
          <a:p>
            <a:pPr marL="323215" marR="108585" indent="-252095" algn="just">
              <a:lnSpc>
                <a:spcPct val="150000"/>
              </a:lnSpc>
              <a:spcBef>
                <a:spcPts val="780"/>
              </a:spcBef>
              <a:spcAft>
                <a:spcPts val="0"/>
              </a:spcAft>
            </a:pPr>
            <a:r>
              <a:rPr lang="vi-VN" sz="1300">
                <a:effectLst/>
                <a:ea typeface="Arial" panose="020B0604020202020204" pitchFamily="34" charset="0"/>
              </a:rPr>
              <a:t>[13] </a:t>
            </a:r>
            <a:r>
              <a:rPr lang="vi-VN" sz="1300">
                <a:effectLst/>
                <a:ea typeface="Arial" panose="020B0604020202020204" pitchFamily="34" charset="0"/>
                <a:cs typeface="Times New Roman" panose="02020603050405020304" pitchFamily="18" charset="0"/>
              </a:rPr>
              <a:t>Thống kê về </a:t>
            </a:r>
            <a:r>
              <a:rPr lang="vi-VN" sz="1300" err="1">
                <a:effectLst/>
                <a:ea typeface="Arial" panose="020B0604020202020204" pitchFamily="34" charset="0"/>
                <a:cs typeface="Times New Roman" panose="02020603050405020304" pitchFamily="18" charset="0"/>
              </a:rPr>
              <a:t>SaaS</a:t>
            </a:r>
            <a:r>
              <a:rPr lang="vi-VN" sz="1300">
                <a:effectLst/>
                <a:ea typeface="Arial" panose="020B0604020202020204" pitchFamily="34" charset="0"/>
                <a:cs typeface="Times New Roman" panose="02020603050405020304" pitchFamily="18" charset="0"/>
              </a:rPr>
              <a:t>, </a:t>
            </a:r>
            <a:r>
              <a:rPr lang="vi-VN" sz="1300" err="1">
                <a:effectLst/>
                <a:ea typeface="Arial" panose="020B0604020202020204" pitchFamily="34" charset="0"/>
                <a:cs typeface="Times New Roman" panose="02020603050405020304" pitchFamily="18" charset="0"/>
              </a:rPr>
              <a:t>Asiasoft</a:t>
            </a:r>
            <a:r>
              <a:rPr lang="vi-VN" sz="1300">
                <a:effectLst/>
                <a:ea typeface="Arial" panose="020B0604020202020204" pitchFamily="34" charset="0"/>
                <a:cs typeface="Times New Roman" panose="02020603050405020304" pitchFamily="18" charset="0"/>
              </a:rPr>
              <a:t>. Ngày truy cập: 20/12/2022. Đường dẫn: </a:t>
            </a:r>
            <a:r>
              <a:rPr lang="vi-VN" sz="1300" u="none" strike="noStrike">
                <a:solidFill>
                  <a:srgbClr val="ECBE18"/>
                </a:solidFill>
                <a:effectLst/>
                <a:ea typeface="Arial" panose="020B0604020202020204" pitchFamily="34" charset="0"/>
                <a:cs typeface="Times New Roman" panose="02020603050405020304" pitchFamily="18" charset="0"/>
                <a:hlinkClick r:id="rId7"/>
              </a:rPr>
              <a:t>https://asiasoft.com.vn/2022/03/17/saas-la-gi-viet-nam-da-phat-trien-mo-hinh-saas-nhu-the-nao/</a:t>
            </a:r>
            <a:endParaRPr lang="en-US" sz="1300">
              <a:effectLst/>
              <a:ea typeface="Arial" panose="020B0604020202020204" pitchFamily="34" charset="0"/>
            </a:endParaRPr>
          </a:p>
          <a:p>
            <a:pPr marL="323215" marR="108585" indent="-252095" algn="just">
              <a:lnSpc>
                <a:spcPct val="150000"/>
              </a:lnSpc>
              <a:spcBef>
                <a:spcPts val="780"/>
              </a:spcBef>
              <a:spcAft>
                <a:spcPts val="0"/>
              </a:spcAft>
            </a:pPr>
            <a:r>
              <a:rPr lang="en-US" sz="1300">
                <a:effectLst/>
                <a:ea typeface="Arial" panose="020B0604020202020204" pitchFamily="34" charset="0"/>
                <a:cs typeface="Times New Roman" panose="02020603050405020304" pitchFamily="18" charset="0"/>
              </a:rPr>
              <a:t>[14] </a:t>
            </a:r>
            <a:r>
              <a:rPr lang="en-US" sz="1300" u="none" strike="noStrike">
                <a:solidFill>
                  <a:srgbClr val="ECBE18"/>
                </a:solidFill>
                <a:effectLst/>
                <a:ea typeface="Arial" panose="020B0604020202020204" pitchFamily="34" charset="0"/>
                <a:cs typeface="Times New Roman" panose="02020603050405020304" pitchFamily="18" charset="0"/>
                <a:hlinkClick r:id="rId8"/>
              </a:rPr>
              <a:t>Das, </a:t>
            </a:r>
            <a:r>
              <a:rPr lang="en-US" sz="1300" u="none" strike="noStrike" err="1">
                <a:solidFill>
                  <a:srgbClr val="ECBE18"/>
                </a:solidFill>
                <a:effectLst/>
                <a:ea typeface="Arial" panose="020B0604020202020204" pitchFamily="34" charset="0"/>
                <a:cs typeface="Times New Roman" panose="02020603050405020304" pitchFamily="18" charset="0"/>
                <a:hlinkClick r:id="rId8"/>
              </a:rPr>
              <a:t>Debashis</a:t>
            </a:r>
            <a:r>
              <a:rPr lang="en-US" sz="1300" u="none" strike="noStrike">
                <a:solidFill>
                  <a:srgbClr val="ECBE18"/>
                </a:solidFill>
                <a:effectLst/>
                <a:ea typeface="Arial" panose="020B0604020202020204" pitchFamily="34" charset="0"/>
                <a:cs typeface="Times New Roman" panose="02020603050405020304" pitchFamily="18" charset="0"/>
                <a:hlinkClick r:id="rId8"/>
              </a:rPr>
              <a:t> &amp; Sahoo, Laxman &amp; Datta, Sujoy. (2017). A Survey on Recommendation System. International Journal of Computer Applications. 160. 6-10. 10.5120/ijca2017913081.</a:t>
            </a:r>
            <a:endParaRPr lang="en-US" sz="1300">
              <a:effectLst/>
              <a:ea typeface="Arial" panose="020B0604020202020204" pitchFamily="34" charset="0"/>
            </a:endParaRPr>
          </a:p>
        </p:txBody>
      </p:sp>
    </p:spTree>
    <p:extLst>
      <p:ext uri="{BB962C8B-B14F-4D97-AF65-F5344CB8AC3E}">
        <p14:creationId xmlns:p14="http://schemas.microsoft.com/office/powerpoint/2010/main" val="2343075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 sz="4000">
              <a:solidFill>
                <a:schemeClr val="accent1"/>
              </a:solidFill>
              <a:latin typeface="Fjalla One"/>
              <a:ea typeface="Fjalla One"/>
              <a:cs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496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Tài liệu tham khảo</a:t>
            </a:r>
            <a:endParaRPr sz="3500">
              <a:solidFill>
                <a:schemeClr val="accent1"/>
              </a:solidFill>
              <a:latin typeface="iCiel Cadena" panose="02000503000000020004" pitchFamily="50" charset="0"/>
            </a:endParaRPr>
          </a:p>
        </p:txBody>
      </p:sp>
      <p:sp>
        <p:nvSpPr>
          <p:cNvPr id="3" name="Google Shape;47;p15">
            <a:extLst>
              <a:ext uri="{FF2B5EF4-FFF2-40B4-BE49-F238E27FC236}">
                <a16:creationId xmlns:a16="http://schemas.microsoft.com/office/drawing/2014/main" id="{34A2534E-3BFF-B0DE-A204-DEC3AEEEEA33}"/>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34</a:t>
            </a:r>
            <a:endParaRPr lang="vi-VN" sz="2000" kern="0"/>
          </a:p>
        </p:txBody>
      </p:sp>
      <p:sp>
        <p:nvSpPr>
          <p:cNvPr id="8" name="TextBox 7">
            <a:extLst>
              <a:ext uri="{FF2B5EF4-FFF2-40B4-BE49-F238E27FC236}">
                <a16:creationId xmlns:a16="http://schemas.microsoft.com/office/drawing/2014/main" id="{C4DEBB21-DB89-AFFF-2995-6838A7F614C2}"/>
              </a:ext>
            </a:extLst>
          </p:cNvPr>
          <p:cNvSpPr txBox="1"/>
          <p:nvPr/>
        </p:nvSpPr>
        <p:spPr>
          <a:xfrm>
            <a:off x="1444952" y="1480065"/>
            <a:ext cx="9743768" cy="4556504"/>
          </a:xfrm>
          <a:prstGeom prst="rect">
            <a:avLst/>
          </a:prstGeom>
          <a:noFill/>
        </p:spPr>
        <p:txBody>
          <a:bodyPr wrap="square">
            <a:spAutoFit/>
          </a:bodyPr>
          <a:lstStyle/>
          <a:p>
            <a:pPr marL="323215" marR="108585" indent="-252095">
              <a:lnSpc>
                <a:spcPct val="150000"/>
              </a:lnSpc>
              <a:spcBef>
                <a:spcPts val="780"/>
              </a:spcBef>
              <a:spcAft>
                <a:spcPts val="0"/>
              </a:spcAft>
            </a:pPr>
            <a:r>
              <a:rPr lang="en-US" sz="1300">
                <a:effectLst/>
                <a:ea typeface="Arial" panose="020B0604020202020204" pitchFamily="34" charset="0"/>
                <a:cs typeface="Times New Roman" panose="02020603050405020304" pitchFamily="18" charset="0"/>
              </a:rPr>
              <a:t>[15] </a:t>
            </a:r>
            <a:r>
              <a:rPr lang="vi-VN" sz="1300">
                <a:effectLst/>
                <a:ea typeface="Arial" panose="020B0604020202020204" pitchFamily="34" charset="0"/>
                <a:cs typeface="Times New Roman" panose="02020603050405020304" pitchFamily="18" charset="0"/>
              </a:rPr>
              <a:t>Tìm hiểu </a:t>
            </a:r>
            <a:r>
              <a:rPr lang="vi-VN" sz="1300" err="1">
                <a:effectLst/>
                <a:ea typeface="Arial" panose="020B0604020202020204" pitchFamily="34" charset="0"/>
                <a:cs typeface="Times New Roman" panose="02020603050405020304" pitchFamily="18" charset="0"/>
              </a:rPr>
              <a:t>collaborative</a:t>
            </a:r>
            <a:r>
              <a:rPr lang="vi-VN" sz="1300">
                <a:effectLst/>
                <a:ea typeface="Arial" panose="020B0604020202020204" pitchFamily="34" charset="0"/>
                <a:cs typeface="Times New Roman" panose="02020603050405020304" pitchFamily="18" charset="0"/>
              </a:rPr>
              <a:t> </a:t>
            </a:r>
            <a:r>
              <a:rPr lang="vi-VN" sz="1300" err="1">
                <a:effectLst/>
                <a:ea typeface="Arial" panose="020B0604020202020204" pitchFamily="34" charset="0"/>
                <a:cs typeface="Times New Roman" panose="02020603050405020304" pitchFamily="18" charset="0"/>
              </a:rPr>
              <a:t>filtering</a:t>
            </a:r>
            <a:r>
              <a:rPr lang="vi-VN" sz="1300">
                <a:effectLst/>
                <a:ea typeface="Arial" panose="020B0604020202020204" pitchFamily="34" charset="0"/>
                <a:cs typeface="Times New Roman" panose="02020603050405020304" pitchFamily="18" charset="0"/>
              </a:rPr>
              <a:t>, </a:t>
            </a:r>
            <a:r>
              <a:rPr lang="vi-VN" sz="1300" err="1">
                <a:effectLst/>
                <a:ea typeface="Arial" panose="020B0604020202020204" pitchFamily="34" charset="0"/>
                <a:cs typeface="Times New Roman" panose="02020603050405020304" pitchFamily="18" charset="0"/>
              </a:rPr>
              <a:t>MachineLearningCoBan</a:t>
            </a:r>
            <a:r>
              <a:rPr lang="vi-VN" sz="1300">
                <a:effectLst/>
                <a:ea typeface="Arial" panose="020B0604020202020204" pitchFamily="34" charset="0"/>
                <a:cs typeface="Times New Roman" panose="02020603050405020304" pitchFamily="18" charset="0"/>
              </a:rPr>
              <a:t>. Ngày truy cập: 25/12/2022. Đường dẫn: </a:t>
            </a:r>
            <a:r>
              <a:rPr lang="vi-VN" sz="1300" u="none" strike="noStrike">
                <a:solidFill>
                  <a:srgbClr val="ECBE18"/>
                </a:solidFill>
                <a:effectLst/>
                <a:ea typeface="Arial" panose="020B0604020202020204" pitchFamily="34" charset="0"/>
                <a:cs typeface="Times New Roman" panose="02020603050405020304" pitchFamily="18" charset="0"/>
                <a:hlinkClick r:id="rId3"/>
              </a:rPr>
              <a:t>https://machinelearningcoban.com/2017/05/24/collaborativefiltering/</a:t>
            </a:r>
            <a:endParaRPr lang="en-US" sz="1300">
              <a:effectLst/>
              <a:ea typeface="Arial" panose="020B0604020202020204" pitchFamily="34" charset="0"/>
            </a:endParaRPr>
          </a:p>
          <a:p>
            <a:pPr>
              <a:lnSpc>
                <a:spcPct val="150000"/>
              </a:lnSpc>
            </a:pPr>
            <a:r>
              <a:rPr lang="en-US" sz="1300">
                <a:solidFill>
                  <a:srgbClr val="262140"/>
                </a:solidFill>
                <a:effectLst/>
                <a:ea typeface="Microsoft Sans Serif" panose="020B0604020202020204" pitchFamily="34" charset="0"/>
                <a:cs typeface="Times New Roman" panose="02020603050405020304" pitchFamily="18" charset="0"/>
              </a:rPr>
              <a:t>[16] </a:t>
            </a:r>
            <a:r>
              <a:rPr lang="en-US" sz="1300" err="1">
                <a:solidFill>
                  <a:srgbClr val="262140"/>
                </a:solidFill>
                <a:effectLst/>
                <a:ea typeface="Microsoft Sans Serif" panose="020B0604020202020204" pitchFamily="34" charset="0"/>
                <a:cs typeface="Times New Roman" panose="02020603050405020304" pitchFamily="18" charset="0"/>
              </a:rPr>
              <a:t>Tìm</a:t>
            </a:r>
            <a:r>
              <a:rPr lang="en-US" sz="1300">
                <a:solidFill>
                  <a:srgbClr val="262140"/>
                </a:solidFill>
                <a:effectLst/>
                <a:ea typeface="Microsoft Sans Serif" panose="020B0604020202020204" pitchFamily="34" charset="0"/>
                <a:cs typeface="Times New Roman" panose="02020603050405020304" pitchFamily="18" charset="0"/>
              </a:rPr>
              <a:t> </a:t>
            </a:r>
            <a:r>
              <a:rPr lang="en-US" sz="1300" err="1">
                <a:solidFill>
                  <a:srgbClr val="262140"/>
                </a:solidFill>
                <a:effectLst/>
                <a:ea typeface="Microsoft Sans Serif" panose="020B0604020202020204" pitchFamily="34" charset="0"/>
                <a:cs typeface="Times New Roman" panose="02020603050405020304" pitchFamily="18" charset="0"/>
              </a:rPr>
              <a:t>hiểu</a:t>
            </a:r>
            <a:r>
              <a:rPr lang="en-US" sz="1300">
                <a:solidFill>
                  <a:srgbClr val="262140"/>
                </a:solidFill>
                <a:effectLst/>
                <a:ea typeface="Microsoft Sans Serif" panose="020B0604020202020204" pitchFamily="34" charset="0"/>
                <a:cs typeface="Times New Roman" panose="02020603050405020304" pitchFamily="18" charset="0"/>
              </a:rPr>
              <a:t> </a:t>
            </a:r>
            <a:r>
              <a:rPr lang="en-US" sz="1300" err="1">
                <a:solidFill>
                  <a:srgbClr val="262140"/>
                </a:solidFill>
                <a:effectLst/>
                <a:ea typeface="Microsoft Sans Serif" panose="020B0604020202020204" pitchFamily="34" charset="0"/>
                <a:cs typeface="Times New Roman" panose="02020603050405020304" pitchFamily="18" charset="0"/>
              </a:rPr>
              <a:t>thuật</a:t>
            </a:r>
            <a:r>
              <a:rPr lang="en-US" sz="1300">
                <a:solidFill>
                  <a:srgbClr val="262140"/>
                </a:solidFill>
                <a:effectLst/>
                <a:ea typeface="Microsoft Sans Serif" panose="020B0604020202020204" pitchFamily="34" charset="0"/>
                <a:cs typeface="Times New Roman" panose="02020603050405020304" pitchFamily="18" charset="0"/>
              </a:rPr>
              <a:t> </a:t>
            </a:r>
            <a:r>
              <a:rPr lang="en-US" sz="1300" err="1">
                <a:solidFill>
                  <a:srgbClr val="262140"/>
                </a:solidFill>
                <a:effectLst/>
                <a:ea typeface="Microsoft Sans Serif" panose="020B0604020202020204" pitchFamily="34" charset="0"/>
                <a:cs typeface="Times New Roman" panose="02020603050405020304" pitchFamily="18" charset="0"/>
              </a:rPr>
              <a:t>toán</a:t>
            </a:r>
            <a:r>
              <a:rPr lang="en-US" sz="1300">
                <a:solidFill>
                  <a:srgbClr val="262140"/>
                </a:solidFill>
                <a:effectLst/>
                <a:ea typeface="Microsoft Sans Serif" panose="020B0604020202020204" pitchFamily="34" charset="0"/>
                <a:cs typeface="Times New Roman" panose="02020603050405020304" pitchFamily="18" charset="0"/>
              </a:rPr>
              <a:t> content-based</a:t>
            </a:r>
            <a:r>
              <a:rPr lang="vi-VN" sz="1300">
                <a:solidFill>
                  <a:srgbClr val="262140"/>
                </a:solidFill>
                <a:effectLst/>
                <a:ea typeface="Arial" panose="020B0604020202020204" pitchFamily="34" charset="0"/>
                <a:cs typeface="Times New Roman" panose="02020603050405020304" pitchFamily="18" charset="0"/>
              </a:rPr>
              <a:t>, </a:t>
            </a:r>
            <a:r>
              <a:rPr lang="vi-VN" sz="1300" err="1">
                <a:solidFill>
                  <a:srgbClr val="262140"/>
                </a:solidFill>
                <a:effectLst/>
                <a:ea typeface="Arial" panose="020B0604020202020204" pitchFamily="34" charset="0"/>
                <a:cs typeface="Times New Roman" panose="02020603050405020304" pitchFamily="18" charset="0"/>
              </a:rPr>
              <a:t>MachineLearningCoBan</a:t>
            </a:r>
            <a:r>
              <a:rPr lang="vi-VN" sz="1300">
                <a:solidFill>
                  <a:srgbClr val="262140"/>
                </a:solidFill>
                <a:effectLst/>
                <a:ea typeface="Arial" panose="020B0604020202020204" pitchFamily="34" charset="0"/>
                <a:cs typeface="Times New Roman" panose="02020603050405020304" pitchFamily="18" charset="0"/>
              </a:rPr>
              <a:t>. Ngày truy cập: 25/12/2022. Đường dẫn</a:t>
            </a:r>
            <a:r>
              <a:rPr lang="vi-VN" sz="1300">
                <a:solidFill>
                  <a:srgbClr val="262140"/>
                </a:solidFill>
                <a:effectLst/>
                <a:ea typeface="Microsoft Sans Serif" panose="020B0604020202020204" pitchFamily="34" charset="0"/>
                <a:cs typeface="Times New Roman" panose="02020603050405020304" pitchFamily="18" charset="0"/>
              </a:rPr>
              <a:t>: </a:t>
            </a:r>
            <a:r>
              <a:rPr lang="vi-VN" sz="1300" u="none" strike="noStrike">
                <a:solidFill>
                  <a:srgbClr val="262140"/>
                </a:solidFill>
                <a:effectLst/>
                <a:ea typeface="Arial" panose="020B0604020202020204" pitchFamily="34" charset="0"/>
                <a:cs typeface="Times New Roman" panose="02020603050405020304" pitchFamily="18" charset="0"/>
                <a:hlinkClick r:id="rId4"/>
              </a:rPr>
              <a:t>https://machinelearningcoban.com/2017/05/17/contentbasedrecommendersys/</a:t>
            </a:r>
            <a:endParaRPr lang="en-US" sz="1300">
              <a:solidFill>
                <a:srgbClr val="262140"/>
              </a:solidFill>
              <a:effectLst/>
              <a:ea typeface="Microsoft Sans Serif" panose="020B0604020202020204" pitchFamily="34" charset="0"/>
              <a:cs typeface="Times New Roman" panose="02020603050405020304" pitchFamily="18" charset="0"/>
            </a:endParaRPr>
          </a:p>
          <a:p>
            <a:pPr>
              <a:lnSpc>
                <a:spcPct val="150000"/>
              </a:lnSpc>
            </a:pPr>
            <a:r>
              <a:rPr lang="vi-VN" sz="1300">
                <a:solidFill>
                  <a:srgbClr val="262140"/>
                </a:solidFill>
                <a:effectLst/>
                <a:ea typeface="Arial" panose="020B0604020202020204" pitchFamily="34" charset="0"/>
                <a:cs typeface="Times New Roman" panose="02020603050405020304" pitchFamily="18" charset="0"/>
              </a:rPr>
              <a:t>[17] Tổng hợp các khảo sát về CRM. Ngày truy cập: 10/01/2023. Đường dẫn: https://www.linkedin.com/pulse/20-crm-facts-you-should-know-2021-develop-your-private-limited/</a:t>
            </a:r>
            <a:endParaRPr lang="en-US" sz="1300">
              <a:solidFill>
                <a:srgbClr val="262140"/>
              </a:solidFill>
              <a:effectLst/>
              <a:ea typeface="Microsoft Sans Serif" panose="020B0604020202020204" pitchFamily="34" charset="0"/>
              <a:cs typeface="Times New Roman" panose="02020603050405020304" pitchFamily="18" charset="0"/>
            </a:endParaRPr>
          </a:p>
          <a:p>
            <a:pPr>
              <a:lnSpc>
                <a:spcPct val="150000"/>
              </a:lnSpc>
            </a:pPr>
            <a:r>
              <a:rPr lang="vi-VN" sz="1300">
                <a:solidFill>
                  <a:srgbClr val="262140"/>
                </a:solidFill>
                <a:effectLst/>
                <a:ea typeface="Arial" panose="020B0604020202020204" pitchFamily="34" charset="0"/>
                <a:cs typeface="Times New Roman" panose="02020603050405020304" pitchFamily="18" charset="0"/>
              </a:rPr>
              <a:t>[18] Báo cáo thống kê tại Hội nghị thượng đỉnh về trải nghiệm khách hàng của </a:t>
            </a:r>
            <a:r>
              <a:rPr lang="vi-VN" sz="1300" err="1">
                <a:solidFill>
                  <a:srgbClr val="262140"/>
                </a:solidFill>
                <a:effectLst/>
                <a:ea typeface="Arial" panose="020B0604020202020204" pitchFamily="34" charset="0"/>
                <a:cs typeface="Times New Roman" panose="02020603050405020304" pitchFamily="18" charset="0"/>
              </a:rPr>
              <a:t>Gartner</a:t>
            </a:r>
            <a:r>
              <a:rPr lang="vi-VN" sz="1300">
                <a:solidFill>
                  <a:srgbClr val="262140"/>
                </a:solidFill>
                <a:effectLst/>
                <a:ea typeface="Arial" panose="020B0604020202020204" pitchFamily="34" charset="0"/>
                <a:cs typeface="Times New Roman" panose="02020603050405020304" pitchFamily="18" charset="0"/>
              </a:rPr>
              <a:t> 2018. Ngày truy cập: 10/01/2023. Đường dẫn: https://www.gartner.com/en/newsroom/press-releases/2018-02-19-gartner-says-25-percent-of-customer-service-operations-will-use-virtual-customer-assistants-by-2020</a:t>
            </a:r>
            <a:endParaRPr lang="en-US" sz="1300">
              <a:solidFill>
                <a:srgbClr val="262140"/>
              </a:solidFill>
              <a:effectLst/>
              <a:ea typeface="Microsoft Sans Serif" panose="020B0604020202020204" pitchFamily="34" charset="0"/>
              <a:cs typeface="Times New Roman" panose="02020603050405020304" pitchFamily="18" charset="0"/>
            </a:endParaRPr>
          </a:p>
          <a:p>
            <a:pPr>
              <a:lnSpc>
                <a:spcPct val="150000"/>
              </a:lnSpc>
            </a:pPr>
            <a:r>
              <a:rPr lang="vi-VN" sz="1300">
                <a:solidFill>
                  <a:srgbClr val="262140"/>
                </a:solidFill>
                <a:effectLst/>
                <a:ea typeface="Arial" panose="020B0604020202020204" pitchFamily="34" charset="0"/>
                <a:cs typeface="Times New Roman" panose="02020603050405020304" pitchFamily="18" charset="0"/>
              </a:rPr>
              <a:t>[19] Báo cáo về ảnh hưởng của </a:t>
            </a:r>
            <a:r>
              <a:rPr lang="vi-VN" sz="1300" err="1">
                <a:solidFill>
                  <a:srgbClr val="262140"/>
                </a:solidFill>
                <a:effectLst/>
                <a:ea typeface="Arial" panose="020B0604020202020204" pitchFamily="34" charset="0"/>
                <a:cs typeface="Times New Roman" panose="02020603050405020304" pitchFamily="18" charset="0"/>
              </a:rPr>
              <a:t>Chatbot</a:t>
            </a:r>
            <a:r>
              <a:rPr lang="vi-VN" sz="1300">
                <a:solidFill>
                  <a:srgbClr val="262140"/>
                </a:solidFill>
                <a:effectLst/>
                <a:ea typeface="Arial" panose="020B0604020202020204" pitchFamily="34" charset="0"/>
                <a:cs typeface="Times New Roman" panose="02020603050405020304" pitchFamily="18" charset="0"/>
              </a:rPr>
              <a:t> trong lĩnh vực ngân hàng. Ngày truy cập: 10/01/2023. Đường dẫn: https://www.juniperresearch.com/press/bank-cost-savings-via-chatbots-reach-7-3bn-2023</a:t>
            </a:r>
            <a:endParaRPr lang="en-US" sz="1300">
              <a:solidFill>
                <a:srgbClr val="262140"/>
              </a:solidFill>
              <a:effectLst/>
              <a:ea typeface="Microsoft Sans Serif" panose="020B0604020202020204" pitchFamily="34" charset="0"/>
              <a:cs typeface="Times New Roman" panose="02020603050405020304" pitchFamily="18" charset="0"/>
            </a:endParaRPr>
          </a:p>
          <a:p>
            <a:pPr>
              <a:lnSpc>
                <a:spcPct val="150000"/>
              </a:lnSpc>
            </a:pPr>
            <a:r>
              <a:rPr lang="en-US" sz="1300">
                <a:solidFill>
                  <a:srgbClr val="262140"/>
                </a:solidFill>
                <a:effectLst/>
                <a:ea typeface="Microsoft Sans Serif" panose="020B0604020202020204" pitchFamily="34" charset="0"/>
                <a:cs typeface="Times New Roman" panose="02020603050405020304" pitchFamily="18" charset="0"/>
              </a:rPr>
              <a:t>[20] Amazon Recommendation System, </a:t>
            </a:r>
            <a:r>
              <a:rPr lang="en-US" sz="1300" err="1">
                <a:solidFill>
                  <a:srgbClr val="262140"/>
                </a:solidFill>
                <a:effectLst/>
                <a:ea typeface="Microsoft Sans Serif" panose="020B0604020202020204" pitchFamily="34" charset="0"/>
                <a:cs typeface="Times New Roman" panose="02020603050405020304" pitchFamily="18" charset="0"/>
              </a:rPr>
              <a:t>Recostream</a:t>
            </a:r>
            <a:r>
              <a:rPr lang="en-US" sz="1300">
                <a:solidFill>
                  <a:srgbClr val="262140"/>
                </a:solidFill>
                <a:effectLst/>
                <a:ea typeface="Microsoft Sans Serif" panose="020B0604020202020204" pitchFamily="34" charset="0"/>
                <a:cs typeface="Times New Roman" panose="02020603050405020304" pitchFamily="18" charset="0"/>
              </a:rPr>
              <a:t>. </a:t>
            </a:r>
            <a:r>
              <a:rPr lang="en-US" sz="1300" err="1">
                <a:solidFill>
                  <a:srgbClr val="262140"/>
                </a:solidFill>
                <a:effectLst/>
                <a:ea typeface="Microsoft Sans Serif" panose="020B0604020202020204" pitchFamily="34" charset="0"/>
                <a:cs typeface="Times New Roman" panose="02020603050405020304" pitchFamily="18" charset="0"/>
              </a:rPr>
              <a:t>Ngày</a:t>
            </a:r>
            <a:r>
              <a:rPr lang="en-US" sz="1300">
                <a:solidFill>
                  <a:srgbClr val="262140"/>
                </a:solidFill>
                <a:effectLst/>
                <a:ea typeface="Microsoft Sans Serif" panose="020B0604020202020204" pitchFamily="34" charset="0"/>
                <a:cs typeface="Times New Roman" panose="02020603050405020304" pitchFamily="18" charset="0"/>
              </a:rPr>
              <a:t> </a:t>
            </a:r>
            <a:r>
              <a:rPr lang="en-US" sz="1300" err="1">
                <a:solidFill>
                  <a:srgbClr val="262140"/>
                </a:solidFill>
                <a:effectLst/>
                <a:ea typeface="Microsoft Sans Serif" panose="020B0604020202020204" pitchFamily="34" charset="0"/>
                <a:cs typeface="Times New Roman" panose="02020603050405020304" pitchFamily="18" charset="0"/>
              </a:rPr>
              <a:t>truy</a:t>
            </a:r>
            <a:r>
              <a:rPr lang="en-US" sz="1300">
                <a:solidFill>
                  <a:srgbClr val="262140"/>
                </a:solidFill>
                <a:effectLst/>
                <a:ea typeface="Microsoft Sans Serif" panose="020B0604020202020204" pitchFamily="34" charset="0"/>
                <a:cs typeface="Times New Roman" panose="02020603050405020304" pitchFamily="18" charset="0"/>
              </a:rPr>
              <a:t> </a:t>
            </a:r>
            <a:r>
              <a:rPr lang="en-US" sz="1300" err="1">
                <a:solidFill>
                  <a:srgbClr val="262140"/>
                </a:solidFill>
                <a:effectLst/>
                <a:ea typeface="Microsoft Sans Serif" panose="020B0604020202020204" pitchFamily="34" charset="0"/>
                <a:cs typeface="Times New Roman" panose="02020603050405020304" pitchFamily="18" charset="0"/>
              </a:rPr>
              <a:t>cập</a:t>
            </a:r>
            <a:r>
              <a:rPr lang="en-US" sz="1300">
                <a:solidFill>
                  <a:srgbClr val="262140"/>
                </a:solidFill>
                <a:effectLst/>
                <a:ea typeface="Microsoft Sans Serif" panose="020B0604020202020204" pitchFamily="34" charset="0"/>
                <a:cs typeface="Times New Roman" panose="02020603050405020304" pitchFamily="18" charset="0"/>
              </a:rPr>
              <a:t>: 10/01/2023. </a:t>
            </a:r>
            <a:r>
              <a:rPr lang="en-US" sz="1300" err="1">
                <a:solidFill>
                  <a:srgbClr val="262140"/>
                </a:solidFill>
                <a:effectLst/>
                <a:ea typeface="Microsoft Sans Serif" panose="020B0604020202020204" pitchFamily="34" charset="0"/>
                <a:cs typeface="Times New Roman" panose="02020603050405020304" pitchFamily="18" charset="0"/>
              </a:rPr>
              <a:t>Đường</a:t>
            </a:r>
            <a:r>
              <a:rPr lang="en-US" sz="1300">
                <a:solidFill>
                  <a:srgbClr val="262140"/>
                </a:solidFill>
                <a:effectLst/>
                <a:ea typeface="Microsoft Sans Serif" panose="020B0604020202020204" pitchFamily="34" charset="0"/>
                <a:cs typeface="Times New Roman" panose="02020603050405020304" pitchFamily="18" charset="0"/>
              </a:rPr>
              <a:t> </a:t>
            </a:r>
            <a:r>
              <a:rPr lang="en-US" sz="1300" err="1">
                <a:solidFill>
                  <a:srgbClr val="262140"/>
                </a:solidFill>
                <a:effectLst/>
                <a:ea typeface="Microsoft Sans Serif" panose="020B0604020202020204" pitchFamily="34" charset="0"/>
                <a:cs typeface="Times New Roman" panose="02020603050405020304" pitchFamily="18" charset="0"/>
              </a:rPr>
              <a:t>dẫn</a:t>
            </a:r>
            <a:r>
              <a:rPr lang="en-US" sz="1300">
                <a:solidFill>
                  <a:srgbClr val="262140"/>
                </a:solidFill>
                <a:effectLst/>
                <a:ea typeface="Microsoft Sans Serif" panose="020B0604020202020204" pitchFamily="34" charset="0"/>
                <a:cs typeface="Times New Roman" panose="02020603050405020304" pitchFamily="18" charset="0"/>
              </a:rPr>
              <a:t>: </a:t>
            </a:r>
            <a:r>
              <a:rPr lang="vi-VN" sz="1300" u="none" strike="noStrike">
                <a:solidFill>
                  <a:srgbClr val="262140"/>
                </a:solidFill>
                <a:effectLst/>
                <a:ea typeface="Arial" panose="020B0604020202020204" pitchFamily="34" charset="0"/>
                <a:cs typeface="Times New Roman" panose="02020603050405020304" pitchFamily="18" charset="0"/>
                <a:hlinkClick r:id="rId5"/>
              </a:rPr>
              <a:t>https://recostream.com/blog/amazon-recommendation-system</a:t>
            </a:r>
            <a:endParaRPr lang="en-US" sz="1300">
              <a:solidFill>
                <a:srgbClr val="262140"/>
              </a:solidFill>
              <a:effectLst/>
              <a:ea typeface="Microsoft Sans Serif" panose="020B0604020202020204" pitchFamily="34" charset="0"/>
              <a:cs typeface="Times New Roman" panose="02020603050405020304" pitchFamily="18" charset="0"/>
            </a:endParaRPr>
          </a:p>
          <a:p>
            <a:pPr>
              <a:lnSpc>
                <a:spcPct val="150000"/>
              </a:lnSpc>
            </a:pPr>
            <a:r>
              <a:rPr lang="vi-VN" sz="1300">
                <a:solidFill>
                  <a:srgbClr val="262140"/>
                </a:solidFill>
                <a:effectLst/>
                <a:ea typeface="Arial" panose="020B0604020202020204" pitchFamily="34" charset="0"/>
                <a:cs typeface="Times New Roman" panose="02020603050405020304" pitchFamily="18" charset="0"/>
              </a:rPr>
              <a:t>[21]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Michael</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Cormier</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Karyn</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Moffatt</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Robin</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Cohen</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Richard</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Mann</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Purely</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vision-based</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segmentation</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of</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web</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pages</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for</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assistive</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technology</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Computer</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Vision</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and</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Image</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Understanding</a:t>
            </a:r>
            <a:r>
              <a:rPr lang="vi-VN" sz="1300" u="none" strike="noStrike">
                <a:solidFill>
                  <a:srgbClr val="262140"/>
                </a:solidFill>
                <a:effectLst/>
                <a:ea typeface="Arial" panose="020B0604020202020204" pitchFamily="34" charset="0"/>
                <a:cs typeface="Times New Roman" panose="02020603050405020304" pitchFamily="18" charset="0"/>
                <a:hlinkClick r:id="rId6"/>
              </a:rPr>
              <a:t>,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Volume</a:t>
            </a:r>
            <a:r>
              <a:rPr lang="vi-VN" sz="1300" u="none" strike="noStrike">
                <a:solidFill>
                  <a:srgbClr val="262140"/>
                </a:solidFill>
                <a:effectLst/>
                <a:ea typeface="Arial" panose="020B0604020202020204" pitchFamily="34" charset="0"/>
                <a:cs typeface="Times New Roman" panose="02020603050405020304" pitchFamily="18" charset="0"/>
                <a:hlinkClick r:id="rId6"/>
              </a:rPr>
              <a:t> 148, 2016, </a:t>
            </a:r>
            <a:r>
              <a:rPr lang="vi-VN" sz="1300" u="none" strike="noStrike" err="1">
                <a:solidFill>
                  <a:srgbClr val="262140"/>
                </a:solidFill>
                <a:effectLst/>
                <a:ea typeface="Arial" panose="020B0604020202020204" pitchFamily="34" charset="0"/>
                <a:cs typeface="Times New Roman" panose="02020603050405020304" pitchFamily="18" charset="0"/>
                <a:hlinkClick r:id="rId6"/>
              </a:rPr>
              <a:t>Pages</a:t>
            </a:r>
            <a:r>
              <a:rPr lang="vi-VN" sz="1300" u="none" strike="noStrike">
                <a:solidFill>
                  <a:srgbClr val="262140"/>
                </a:solidFill>
                <a:effectLst/>
                <a:ea typeface="Arial" panose="020B0604020202020204" pitchFamily="34" charset="0"/>
                <a:cs typeface="Times New Roman" panose="02020603050405020304" pitchFamily="18" charset="0"/>
                <a:hlinkClick r:id="rId6"/>
              </a:rPr>
              <a:t> 46-66, ISSN 1077-3142.</a:t>
            </a:r>
            <a:endParaRPr lang="en-US" sz="1300">
              <a:solidFill>
                <a:srgbClr val="262140"/>
              </a:solidFill>
              <a:effectLst/>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994441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500">
                <a:solidFill>
                  <a:schemeClr val="accent1"/>
                </a:solidFill>
                <a:latin typeface="iCiel Cadena" panose="02000503000000020004" pitchFamily="50" charset="0"/>
              </a:rPr>
              <a:t>Đề xuất giải pháp</a:t>
            </a:r>
          </a:p>
          <a:p>
            <a:pPr marL="0" lvl="0" indent="0">
              <a:spcBef>
                <a:spcPts val="0"/>
              </a:spcBef>
              <a:spcAft>
                <a:spcPts val="0"/>
              </a:spcAft>
              <a:buNone/>
            </a:pPr>
            <a:endParaRPr lang="en" sz="3500">
              <a:solidFill>
                <a:schemeClr val="accent1"/>
              </a:solidFill>
              <a:latin typeface="iCiel Cadena" panose="02000503000000020004" pitchFamily="50" charset="0"/>
            </a:endParaRPr>
          </a:p>
        </p:txBody>
      </p:sp>
      <p:sp>
        <p:nvSpPr>
          <p:cNvPr id="3" name="Google Shape;2224;p41">
            <a:extLst>
              <a:ext uri="{FF2B5EF4-FFF2-40B4-BE49-F238E27FC236}">
                <a16:creationId xmlns:a16="http://schemas.microsoft.com/office/drawing/2014/main" id="{0B921282-76EC-C64E-7AFC-F47C78DF91C4}"/>
              </a:ext>
            </a:extLst>
          </p:cNvPr>
          <p:cNvSpPr txBox="1">
            <a:spLocks/>
          </p:cNvSpPr>
          <p:nvPr/>
        </p:nvSpPr>
        <p:spPr>
          <a:xfrm>
            <a:off x="2747123" y="886871"/>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Char char="•"/>
            </a:pPr>
            <a:r>
              <a:rPr lang="en-US" sz="2500" err="1">
                <a:latin typeface="iCiel Cadena"/>
              </a:rPr>
              <a:t>Thiết</a:t>
            </a:r>
            <a:r>
              <a:rPr lang="en-US" sz="2500">
                <a:latin typeface="iCiel Cadena"/>
              </a:rPr>
              <a:t> </a:t>
            </a:r>
            <a:r>
              <a:rPr lang="en-US" sz="2500" err="1">
                <a:latin typeface="iCiel Cadena"/>
              </a:rPr>
              <a:t>kế</a:t>
            </a:r>
            <a:r>
              <a:rPr lang="en-US" sz="2500">
                <a:latin typeface="iCiel Cadena"/>
              </a:rPr>
              <a:t> </a:t>
            </a:r>
            <a:r>
              <a:rPr lang="en-US" sz="2500" err="1">
                <a:latin typeface="iCiel Cadena"/>
              </a:rPr>
              <a:t>hướng</a:t>
            </a:r>
            <a:r>
              <a:rPr lang="en-US" sz="2500">
                <a:latin typeface="iCiel Cadena"/>
              </a:rPr>
              <a:t> </a:t>
            </a:r>
            <a:r>
              <a:rPr lang="en-US" sz="2500" err="1">
                <a:latin typeface="iCiel Cadena"/>
              </a:rPr>
              <a:t>đối</a:t>
            </a:r>
            <a:r>
              <a:rPr lang="en-US" sz="2500">
                <a:latin typeface="iCiel Cadena"/>
              </a:rPr>
              <a:t> </a:t>
            </a:r>
            <a:r>
              <a:rPr lang="en-US" sz="2500" err="1">
                <a:latin typeface="iCiel Cadena"/>
              </a:rPr>
              <a:t>tượng</a:t>
            </a:r>
            <a:r>
              <a:rPr lang="en-US" sz="2500">
                <a:latin typeface="iCiel Cadena"/>
              </a:rPr>
              <a:t> </a:t>
            </a:r>
            <a:r>
              <a:rPr lang="en-US" sz="2500" err="1">
                <a:latin typeface="iCiel Cadena"/>
              </a:rPr>
              <a:t>các</a:t>
            </a:r>
            <a:r>
              <a:rPr lang="en-US" sz="2500">
                <a:latin typeface="iCiel Cadena"/>
              </a:rPr>
              <a:t> </a:t>
            </a:r>
            <a:r>
              <a:rPr lang="en-US" sz="2500" err="1">
                <a:latin typeface="iCiel Cadena"/>
              </a:rPr>
              <a:t>mô</a:t>
            </a:r>
            <a:r>
              <a:rPr lang="en-US" sz="2500">
                <a:latin typeface="iCiel Cadena"/>
              </a:rPr>
              <a:t> </a:t>
            </a:r>
            <a:r>
              <a:rPr lang="en-US" sz="2500" err="1">
                <a:latin typeface="iCiel Cadena"/>
              </a:rPr>
              <a:t>hình</a:t>
            </a:r>
            <a:r>
              <a:rPr lang="en-US" sz="2500">
                <a:latin typeface="iCiel Cadena"/>
              </a:rPr>
              <a:t> </a:t>
            </a:r>
            <a:r>
              <a:rPr lang="en-US" sz="2500" err="1">
                <a:latin typeface="iCiel Cadena"/>
              </a:rPr>
              <a:t>gợi</a:t>
            </a:r>
            <a:r>
              <a:rPr lang="en-US" sz="2500">
                <a:latin typeface="iCiel Cadena"/>
              </a:rPr>
              <a:t> ý - </a:t>
            </a:r>
            <a:r>
              <a:rPr lang="en-US" sz="2500" err="1">
                <a:latin typeface="iCiel Cadena"/>
              </a:rPr>
              <a:t>Sử</a:t>
            </a:r>
            <a:r>
              <a:rPr lang="en-US" sz="2500">
                <a:latin typeface="iCiel Cadena"/>
              </a:rPr>
              <a:t> </a:t>
            </a:r>
            <a:r>
              <a:rPr lang="en-US" sz="2500" err="1">
                <a:latin typeface="iCiel Cadena"/>
              </a:rPr>
              <a:t>dụng</a:t>
            </a:r>
            <a:r>
              <a:rPr lang="en-US" sz="2500">
                <a:latin typeface="iCiel Cadena"/>
              </a:rPr>
              <a:t> ở Recommender server</a:t>
            </a:r>
            <a:endParaRPr lang="en-US"/>
          </a:p>
        </p:txBody>
      </p:sp>
      <p:pic>
        <p:nvPicPr>
          <p:cNvPr id="2" name="Picture 1" descr="Graphical user interface&#10;&#10;Description automatically generated">
            <a:extLst>
              <a:ext uri="{FF2B5EF4-FFF2-40B4-BE49-F238E27FC236}">
                <a16:creationId xmlns:a16="http://schemas.microsoft.com/office/drawing/2014/main" id="{45B8C3DB-6A77-98F5-C3BF-804F114FE5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1740" y="1769439"/>
            <a:ext cx="6629808" cy="4495829"/>
          </a:xfrm>
          <a:prstGeom prst="rect">
            <a:avLst/>
          </a:prstGeom>
          <a:noFill/>
          <a:ln>
            <a:noFill/>
          </a:ln>
        </p:spPr>
      </p:pic>
      <p:sp>
        <p:nvSpPr>
          <p:cNvPr id="7" name="Google Shape;47;p15">
            <a:extLst>
              <a:ext uri="{FF2B5EF4-FFF2-40B4-BE49-F238E27FC236}">
                <a16:creationId xmlns:a16="http://schemas.microsoft.com/office/drawing/2014/main" id="{C200C25C-639C-8710-0AC1-AF26244B9731}"/>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16</a:t>
            </a:r>
            <a:endParaRPr lang="vi-VN" sz="2000" kern="0"/>
          </a:p>
        </p:txBody>
      </p:sp>
      <p:sp>
        <p:nvSpPr>
          <p:cNvPr id="9" name="TextBox 8">
            <a:extLst>
              <a:ext uri="{FF2B5EF4-FFF2-40B4-BE49-F238E27FC236}">
                <a16:creationId xmlns:a16="http://schemas.microsoft.com/office/drawing/2014/main" id="{CD9E2DCE-2B97-3BAD-A153-BAA296A01F3B}"/>
              </a:ext>
            </a:extLst>
          </p:cNvPr>
          <p:cNvSpPr txBox="1"/>
          <p:nvPr/>
        </p:nvSpPr>
        <p:spPr>
          <a:xfrm>
            <a:off x="3048000" y="6272234"/>
            <a:ext cx="6096000" cy="369332"/>
          </a:xfrm>
          <a:prstGeom prst="rect">
            <a:avLst/>
          </a:prstGeom>
          <a:noFill/>
        </p:spPr>
        <p:txBody>
          <a:bodyPr wrap="square" lIns="91440" tIns="45720" rIns="91440" bIns="45720" anchor="t">
            <a:spAutoFit/>
          </a:bodyPr>
          <a:lstStyle/>
          <a:p>
            <a:pPr algn="ctr"/>
            <a:r>
              <a:rPr lang="en-US"/>
              <a:t>Hình 4. Recommender design pattern</a:t>
            </a:r>
          </a:p>
        </p:txBody>
      </p:sp>
    </p:spTree>
    <p:extLst>
      <p:ext uri="{BB962C8B-B14F-4D97-AF65-F5344CB8AC3E}">
        <p14:creationId xmlns:p14="http://schemas.microsoft.com/office/powerpoint/2010/main" val="1345145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500" err="1">
                <a:solidFill>
                  <a:schemeClr val="accent1"/>
                </a:solidFill>
                <a:latin typeface="iCiel Cadena" panose="02000503000000020004" pitchFamily="50" charset="0"/>
              </a:rPr>
              <a:t>Đề</a:t>
            </a:r>
            <a:r>
              <a:rPr lang="en" sz="3500">
                <a:solidFill>
                  <a:schemeClr val="accent1"/>
                </a:solidFill>
                <a:latin typeface="iCiel Cadena" panose="02000503000000020004" pitchFamily="50" charset="0"/>
              </a:rPr>
              <a:t> </a:t>
            </a:r>
            <a:r>
              <a:rPr lang="en" sz="3500" err="1">
                <a:solidFill>
                  <a:schemeClr val="accent1"/>
                </a:solidFill>
                <a:latin typeface="iCiel Cadena" panose="02000503000000020004" pitchFamily="50" charset="0"/>
              </a:rPr>
              <a:t>xuất</a:t>
            </a:r>
            <a:r>
              <a:rPr lang="en" sz="3500">
                <a:solidFill>
                  <a:schemeClr val="accent1"/>
                </a:solidFill>
                <a:latin typeface="iCiel Cadena" panose="02000503000000020004" pitchFamily="50" charset="0"/>
              </a:rPr>
              <a:t> </a:t>
            </a:r>
            <a:r>
              <a:rPr lang="en" sz="3500" err="1">
                <a:solidFill>
                  <a:schemeClr val="accent1"/>
                </a:solidFill>
                <a:latin typeface="iCiel Cadena" panose="02000503000000020004" pitchFamily="50" charset="0"/>
              </a:rPr>
              <a:t>giải</a:t>
            </a:r>
            <a:r>
              <a:rPr lang="en" sz="3500">
                <a:solidFill>
                  <a:schemeClr val="accent1"/>
                </a:solidFill>
                <a:latin typeface="iCiel Cadena" panose="02000503000000020004" pitchFamily="50" charset="0"/>
              </a:rPr>
              <a:t> </a:t>
            </a:r>
            <a:r>
              <a:rPr lang="en" sz="3500" err="1">
                <a:solidFill>
                  <a:schemeClr val="accent1"/>
                </a:solidFill>
                <a:latin typeface="iCiel Cadena" panose="02000503000000020004" pitchFamily="50" charset="0"/>
              </a:rPr>
              <a:t>pháp</a:t>
            </a:r>
          </a:p>
          <a:p>
            <a:pPr marL="0" lvl="0" indent="0">
              <a:spcBef>
                <a:spcPts val="0"/>
              </a:spcBef>
              <a:spcAft>
                <a:spcPts val="0"/>
              </a:spcAft>
              <a:buNone/>
            </a:pPr>
            <a:endParaRPr lang="en" sz="3500">
              <a:solidFill>
                <a:schemeClr val="accent1"/>
              </a:solidFill>
              <a:latin typeface="iCiel Cadena" panose="02000503000000020004" pitchFamily="50" charset="0"/>
            </a:endParaRPr>
          </a:p>
        </p:txBody>
      </p:sp>
      <p:sp>
        <p:nvSpPr>
          <p:cNvPr id="3" name="Google Shape;2224;p41">
            <a:extLst>
              <a:ext uri="{FF2B5EF4-FFF2-40B4-BE49-F238E27FC236}">
                <a16:creationId xmlns:a16="http://schemas.microsoft.com/office/drawing/2014/main" id="{0B921282-76EC-C64E-7AFC-F47C78DF91C4}"/>
              </a:ext>
            </a:extLst>
          </p:cNvPr>
          <p:cNvSpPr txBox="1">
            <a:spLocks/>
          </p:cNvSpPr>
          <p:nvPr/>
        </p:nvSpPr>
        <p:spPr>
          <a:xfrm>
            <a:off x="2739293" y="917351"/>
            <a:ext cx="7618527"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Char char="•"/>
            </a:pPr>
            <a:r>
              <a:rPr lang="en-US" sz="2500" kern="0" err="1">
                <a:solidFill>
                  <a:schemeClr val="tx1"/>
                </a:solidFill>
                <a:latin typeface="iCiel Cadena"/>
              </a:rPr>
              <a:t>Cách</a:t>
            </a:r>
            <a:r>
              <a:rPr lang="en-US" sz="2500" kern="0">
                <a:solidFill>
                  <a:schemeClr val="tx1"/>
                </a:solidFill>
                <a:latin typeface="iCiel Cadena"/>
              </a:rPr>
              <a:t> </a:t>
            </a:r>
            <a:r>
              <a:rPr lang="en-US" sz="2500" kern="0" err="1">
                <a:solidFill>
                  <a:schemeClr val="tx1"/>
                </a:solidFill>
                <a:latin typeface="iCiel Cadena"/>
              </a:rPr>
              <a:t>bắt</a:t>
            </a:r>
            <a:r>
              <a:rPr lang="en-US" sz="2500" kern="0">
                <a:solidFill>
                  <a:schemeClr val="tx1"/>
                </a:solidFill>
                <a:latin typeface="iCiel Cadena"/>
              </a:rPr>
              <a:t> </a:t>
            </a:r>
            <a:r>
              <a:rPr lang="en-US" sz="2500" kern="0" err="1">
                <a:solidFill>
                  <a:schemeClr val="tx1"/>
                </a:solidFill>
                <a:latin typeface="iCiel Cadena"/>
              </a:rPr>
              <a:t>sự</a:t>
            </a:r>
            <a:r>
              <a:rPr lang="en-US" sz="2500" kern="0">
                <a:solidFill>
                  <a:schemeClr val="tx1"/>
                </a:solidFill>
                <a:latin typeface="iCiel Cadena"/>
              </a:rPr>
              <a:t> </a:t>
            </a:r>
            <a:r>
              <a:rPr lang="en-US" sz="2500" kern="0" err="1">
                <a:solidFill>
                  <a:schemeClr val="tx1"/>
                </a:solidFill>
                <a:latin typeface="iCiel Cadena"/>
              </a:rPr>
              <a:t>kiện</a:t>
            </a:r>
            <a:r>
              <a:rPr lang="en-US" sz="2500" kern="0">
                <a:solidFill>
                  <a:schemeClr val="tx1"/>
                </a:solidFill>
                <a:latin typeface="iCiel Cadena"/>
              </a:rPr>
              <a:t> - </a:t>
            </a:r>
            <a:r>
              <a:rPr lang="en-US" sz="2500" kern="0" err="1">
                <a:solidFill>
                  <a:schemeClr val="tx1"/>
                </a:solidFill>
                <a:latin typeface="iCiel Cadena"/>
              </a:rPr>
              <a:t>kết</a:t>
            </a:r>
            <a:r>
              <a:rPr lang="en-US" sz="2500" kern="0">
                <a:solidFill>
                  <a:schemeClr val="tx1"/>
                </a:solidFill>
                <a:latin typeface="iCiel Cadena"/>
              </a:rPr>
              <a:t> </a:t>
            </a:r>
            <a:r>
              <a:rPr lang="en-US" sz="2500" kern="0" err="1">
                <a:solidFill>
                  <a:schemeClr val="tx1"/>
                </a:solidFill>
                <a:latin typeface="iCiel Cadena"/>
              </a:rPr>
              <a:t>nối</a:t>
            </a:r>
            <a:r>
              <a:rPr lang="en-US" sz="2500" kern="0">
                <a:solidFill>
                  <a:schemeClr val="tx1"/>
                </a:solidFill>
                <a:latin typeface="iCiel Cadena"/>
              </a:rPr>
              <a:t> </a:t>
            </a:r>
            <a:r>
              <a:rPr lang="en-US" sz="2500" kern="0" err="1">
                <a:solidFill>
                  <a:schemeClr val="tx1"/>
                </a:solidFill>
                <a:latin typeface="iCiel Cadena"/>
              </a:rPr>
              <a:t>giữa</a:t>
            </a:r>
            <a:r>
              <a:rPr lang="en-US" sz="2500" kern="0">
                <a:solidFill>
                  <a:schemeClr val="tx1"/>
                </a:solidFill>
                <a:latin typeface="iCiel Cadena"/>
              </a:rPr>
              <a:t> website TMĐT  </a:t>
            </a:r>
            <a:r>
              <a:rPr lang="en-US" sz="2500" kern="0" err="1">
                <a:solidFill>
                  <a:schemeClr val="tx1"/>
                </a:solidFill>
                <a:latin typeface="iCiel Cadena"/>
              </a:rPr>
              <a:t>và</a:t>
            </a:r>
            <a:r>
              <a:rPr lang="en-US" sz="2500" kern="0">
                <a:solidFill>
                  <a:schemeClr val="tx1"/>
                </a:solidFill>
                <a:latin typeface="iCiel Cadena"/>
              </a:rPr>
              <a:t> Recommender server</a:t>
            </a:r>
            <a:endParaRPr lang="en-US" sz="2500" kern="0">
              <a:solidFill>
                <a:schemeClr val="tx1"/>
              </a:solidFill>
              <a:latin typeface="iCiel Cadena" panose="02000503000000020004" pitchFamily="50" charset="0"/>
            </a:endParaRPr>
          </a:p>
        </p:txBody>
      </p:sp>
      <p:pic>
        <p:nvPicPr>
          <p:cNvPr id="12" name="Picture 12" descr="Graphical user interface, application&#10;&#10;Description automatically generated">
            <a:extLst>
              <a:ext uri="{FF2B5EF4-FFF2-40B4-BE49-F238E27FC236}">
                <a16:creationId xmlns:a16="http://schemas.microsoft.com/office/drawing/2014/main" id="{BF39CE21-A61A-291C-BE9E-1F2C526188BE}"/>
              </a:ext>
            </a:extLst>
          </p:cNvPr>
          <p:cNvPicPr>
            <a:picLocks noChangeAspect="1"/>
          </p:cNvPicPr>
          <p:nvPr/>
        </p:nvPicPr>
        <p:blipFill>
          <a:blip r:embed="rId3"/>
          <a:stretch>
            <a:fillRect/>
          </a:stretch>
        </p:blipFill>
        <p:spPr>
          <a:xfrm>
            <a:off x="615577" y="1914073"/>
            <a:ext cx="6964772" cy="4560704"/>
          </a:xfrm>
          <a:prstGeom prst="rect">
            <a:avLst/>
          </a:prstGeom>
        </p:spPr>
      </p:pic>
      <p:sp>
        <p:nvSpPr>
          <p:cNvPr id="7" name="Google Shape;2224;p41">
            <a:extLst>
              <a:ext uri="{FF2B5EF4-FFF2-40B4-BE49-F238E27FC236}">
                <a16:creationId xmlns:a16="http://schemas.microsoft.com/office/drawing/2014/main" id="{84F1D099-866D-7DA0-E6C2-3086658FA61F}"/>
              </a:ext>
            </a:extLst>
          </p:cNvPr>
          <p:cNvSpPr txBox="1">
            <a:spLocks/>
          </p:cNvSpPr>
          <p:nvPr/>
        </p:nvSpPr>
        <p:spPr>
          <a:xfrm>
            <a:off x="7714242" y="1872694"/>
            <a:ext cx="3742087" cy="46727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Font typeface="Wingdings"/>
              <a:buChar char="v"/>
            </a:pPr>
            <a:r>
              <a:rPr lang="en-US" sz="2500" kern="0">
                <a:solidFill>
                  <a:schemeClr val="tx1"/>
                </a:solidFill>
                <a:latin typeface="+mj-lt"/>
              </a:rPr>
              <a:t>XPath</a:t>
            </a:r>
          </a:p>
          <a:p>
            <a:r>
              <a:rPr lang="en-US" sz="2500" kern="0" err="1">
                <a:solidFill>
                  <a:schemeClr val="tx1"/>
                </a:solidFill>
                <a:latin typeface="+mj-lt"/>
              </a:rPr>
              <a:t>Ví</a:t>
            </a:r>
            <a:r>
              <a:rPr lang="en-US" sz="2500" kern="0">
                <a:solidFill>
                  <a:schemeClr val="tx1"/>
                </a:solidFill>
                <a:latin typeface="+mj-lt"/>
              </a:rPr>
              <a:t> </a:t>
            </a:r>
            <a:r>
              <a:rPr lang="en-US" sz="2500" kern="0" err="1">
                <a:solidFill>
                  <a:schemeClr val="tx1"/>
                </a:solidFill>
                <a:latin typeface="+mj-lt"/>
              </a:rPr>
              <a:t>dụ</a:t>
            </a:r>
            <a:r>
              <a:rPr lang="en-US" sz="2500" kern="0">
                <a:solidFill>
                  <a:schemeClr val="tx1"/>
                </a:solidFill>
                <a:latin typeface="+mj-lt"/>
              </a:rPr>
              <a:t>: </a:t>
            </a:r>
            <a:r>
              <a:rPr lang="en-US" sz="2500">
                <a:solidFill>
                  <a:srgbClr val="262140"/>
                </a:solidFill>
                <a:effectLst/>
                <a:latin typeface="+mj-lt"/>
                <a:ea typeface="Microsoft Sans Serif"/>
              </a:rPr>
              <a:t>“/html/body</a:t>
            </a:r>
            <a:r>
              <a:rPr lang="en-US" sz="2500">
                <a:solidFill>
                  <a:srgbClr val="262140"/>
                </a:solidFill>
                <a:latin typeface="+mj-lt"/>
                <a:ea typeface="Microsoft Sans Serif"/>
              </a:rPr>
              <a:t>/</a:t>
            </a:r>
            <a:r>
              <a:rPr lang="en-US" sz="2500">
                <a:solidFill>
                  <a:srgbClr val="262140"/>
                </a:solidFill>
                <a:effectLst/>
                <a:latin typeface="+mj-lt"/>
                <a:ea typeface="Microsoft Sans Serif"/>
              </a:rPr>
              <a:t>div[1]/a”</a:t>
            </a:r>
            <a:r>
              <a:rPr lang="en-US" sz="2500">
                <a:solidFill>
                  <a:srgbClr val="262140"/>
                </a:solidFill>
                <a:latin typeface="+mj-lt"/>
                <a:ea typeface="Microsoft Sans Serif"/>
              </a:rPr>
              <a:t> </a:t>
            </a:r>
            <a:endParaRPr lang="en-US" sz="2500">
              <a:solidFill>
                <a:srgbClr val="262140"/>
              </a:solidFill>
              <a:effectLst/>
              <a:latin typeface="+mj-lt"/>
              <a:ea typeface="Microsoft Sans Serif" panose="020B0604020202020204" pitchFamily="34" charset="0"/>
            </a:endParaRPr>
          </a:p>
          <a:p>
            <a:endParaRPr lang="en-US" sz="2500" kern="0">
              <a:solidFill>
                <a:schemeClr val="tx1"/>
              </a:solidFill>
              <a:latin typeface="+mj-lt"/>
            </a:endParaRPr>
          </a:p>
          <a:p>
            <a:pPr marL="342900" indent="-342900">
              <a:buFont typeface="Wingdings"/>
              <a:buChar char="v"/>
            </a:pPr>
            <a:r>
              <a:rPr lang="en-US" sz="2500" kern="0" err="1">
                <a:solidFill>
                  <a:schemeClr val="tx1"/>
                </a:solidFill>
                <a:latin typeface="+mj-lt"/>
              </a:rPr>
              <a:t>Url</a:t>
            </a:r>
            <a:endParaRPr lang="en-US" sz="2500" kern="0">
              <a:solidFill>
                <a:schemeClr val="tx1"/>
              </a:solidFill>
              <a:latin typeface="+mj-lt"/>
            </a:endParaRPr>
          </a:p>
          <a:p>
            <a:r>
              <a:rPr lang="en-US" sz="2500" kern="0" err="1">
                <a:solidFill>
                  <a:schemeClr val="tx1"/>
                </a:solidFill>
                <a:latin typeface="+mj-lt"/>
              </a:rPr>
              <a:t>Ví</a:t>
            </a:r>
            <a:r>
              <a:rPr lang="en-US" sz="2500" kern="0">
                <a:solidFill>
                  <a:schemeClr val="tx1"/>
                </a:solidFill>
                <a:latin typeface="+mj-lt"/>
              </a:rPr>
              <a:t> </a:t>
            </a:r>
            <a:r>
              <a:rPr lang="en-US" sz="2500" kern="0" err="1">
                <a:solidFill>
                  <a:schemeClr val="tx1"/>
                </a:solidFill>
                <a:latin typeface="+mj-lt"/>
              </a:rPr>
              <a:t>dụ</a:t>
            </a:r>
            <a:r>
              <a:rPr lang="en-US" sz="2500" kern="0">
                <a:solidFill>
                  <a:schemeClr val="tx1"/>
                </a:solidFill>
                <a:latin typeface="+mj-lt"/>
              </a:rPr>
              <a:t>: localhost:3000/products/</a:t>
            </a:r>
            <a:r>
              <a:rPr lang="en-US" sz="2500" kern="0" err="1">
                <a:solidFill>
                  <a:schemeClr val="tx1"/>
                </a:solidFill>
                <a:latin typeface="+mj-lt"/>
              </a:rPr>
              <a:t>sua</a:t>
            </a:r>
            <a:r>
              <a:rPr lang="en-US" sz="2500" kern="0">
                <a:solidFill>
                  <a:schemeClr val="tx1"/>
                </a:solidFill>
                <a:latin typeface="+mj-lt"/>
              </a:rPr>
              <a:t>-nan</a:t>
            </a:r>
          </a:p>
          <a:p>
            <a:pPr marL="342900" indent="-342900">
              <a:buFont typeface="Wingdings"/>
              <a:buChar char="v"/>
            </a:pPr>
            <a:endParaRPr lang="en-US" sz="2500" kern="0">
              <a:solidFill>
                <a:schemeClr val="tx1"/>
              </a:solidFill>
              <a:latin typeface="+mj-lt"/>
            </a:endParaRPr>
          </a:p>
          <a:p>
            <a:pPr marL="342900" indent="-342900">
              <a:buFont typeface="Wingdings"/>
              <a:buChar char="v"/>
            </a:pPr>
            <a:r>
              <a:rPr lang="en-US" sz="2500" kern="0" err="1">
                <a:solidFill>
                  <a:schemeClr val="tx1"/>
                </a:solidFill>
                <a:latin typeface="+mj-lt"/>
              </a:rPr>
              <a:t>Chủ</a:t>
            </a:r>
            <a:r>
              <a:rPr lang="en-US" sz="2500" kern="0">
                <a:solidFill>
                  <a:schemeClr val="tx1"/>
                </a:solidFill>
                <a:latin typeface="+mj-lt"/>
              </a:rPr>
              <a:t> website </a:t>
            </a:r>
            <a:r>
              <a:rPr lang="en-US" sz="2500" kern="0" err="1">
                <a:solidFill>
                  <a:schemeClr val="tx1"/>
                </a:solidFill>
                <a:latin typeface="+mj-lt"/>
              </a:rPr>
              <a:t>cung</a:t>
            </a:r>
            <a:r>
              <a:rPr lang="en-US" sz="2500" kern="0">
                <a:solidFill>
                  <a:schemeClr val="tx1"/>
                </a:solidFill>
                <a:latin typeface="+mj-lt"/>
              </a:rPr>
              <a:t> </a:t>
            </a:r>
            <a:r>
              <a:rPr lang="en-US" sz="2500" kern="0" err="1">
                <a:solidFill>
                  <a:schemeClr val="tx1"/>
                </a:solidFill>
                <a:latin typeface="+mj-lt"/>
              </a:rPr>
              <a:t>cấp</a:t>
            </a:r>
            <a:endParaRPr lang="en-US" sz="2500" kern="0">
              <a:solidFill>
                <a:schemeClr val="tx1"/>
              </a:solidFill>
              <a:latin typeface="+mj-lt"/>
            </a:endParaRPr>
          </a:p>
        </p:txBody>
      </p:sp>
      <p:sp>
        <p:nvSpPr>
          <p:cNvPr id="2" name="Google Shape;47;p15">
            <a:extLst>
              <a:ext uri="{FF2B5EF4-FFF2-40B4-BE49-F238E27FC236}">
                <a16:creationId xmlns:a16="http://schemas.microsoft.com/office/drawing/2014/main" id="{37F13802-91D5-1CEC-A77C-6A3DF6FD471C}"/>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18</a:t>
            </a:r>
            <a:endParaRPr lang="vi-VN" sz="2000" kern="0"/>
          </a:p>
        </p:txBody>
      </p:sp>
      <p:sp>
        <p:nvSpPr>
          <p:cNvPr id="8" name="TextBox 7">
            <a:extLst>
              <a:ext uri="{FF2B5EF4-FFF2-40B4-BE49-F238E27FC236}">
                <a16:creationId xmlns:a16="http://schemas.microsoft.com/office/drawing/2014/main" id="{26436629-CCC6-9F55-1B79-CD4DA2B81E34}"/>
              </a:ext>
            </a:extLst>
          </p:cNvPr>
          <p:cNvSpPr txBox="1"/>
          <p:nvPr/>
        </p:nvSpPr>
        <p:spPr>
          <a:xfrm>
            <a:off x="2089586" y="6322926"/>
            <a:ext cx="3147015" cy="369332"/>
          </a:xfrm>
          <a:prstGeom prst="rect">
            <a:avLst/>
          </a:prstGeom>
          <a:noFill/>
        </p:spPr>
        <p:txBody>
          <a:bodyPr wrap="none" lIns="91440" tIns="45720" rIns="91440" bIns="45720" rtlCol="0" anchor="t">
            <a:spAutoFit/>
          </a:bodyPr>
          <a:lstStyle/>
          <a:p>
            <a:r>
              <a:rPr lang="en-US"/>
              <a:t>Hình 5. Minh </a:t>
            </a:r>
            <a:r>
              <a:rPr lang="en-US" err="1"/>
              <a:t>họa</a:t>
            </a:r>
            <a:r>
              <a:rPr lang="en-US"/>
              <a:t> </a:t>
            </a:r>
            <a:r>
              <a:rPr lang="en-US" err="1"/>
              <a:t>bắt</a:t>
            </a:r>
            <a:r>
              <a:rPr lang="en-US"/>
              <a:t> </a:t>
            </a:r>
            <a:r>
              <a:rPr lang="en-US" err="1"/>
              <a:t>sự</a:t>
            </a:r>
            <a:r>
              <a:rPr lang="en-US"/>
              <a:t> </a:t>
            </a:r>
            <a:r>
              <a:rPr lang="en-US" err="1"/>
              <a:t>kiện</a:t>
            </a:r>
            <a:endParaRPr lang="en-US"/>
          </a:p>
        </p:txBody>
      </p:sp>
    </p:spTree>
    <p:extLst>
      <p:ext uri="{BB962C8B-B14F-4D97-AF65-F5344CB8AC3E}">
        <p14:creationId xmlns:p14="http://schemas.microsoft.com/office/powerpoint/2010/main" val="2626060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161629"/>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Đề xuất giải pháp</a:t>
            </a:r>
            <a:endParaRPr sz="3500">
              <a:solidFill>
                <a:schemeClr val="accent1"/>
              </a:solidFill>
              <a:latin typeface="iCiel Cadena" panose="02000503000000020004" pitchFamily="50" charset="0"/>
            </a:endParaRPr>
          </a:p>
        </p:txBody>
      </p:sp>
      <p:sp>
        <p:nvSpPr>
          <p:cNvPr id="10" name="Google Shape;2224;p41">
            <a:extLst>
              <a:ext uri="{FF2B5EF4-FFF2-40B4-BE49-F238E27FC236}">
                <a16:creationId xmlns:a16="http://schemas.microsoft.com/office/drawing/2014/main" id="{A74AA9B0-DC2A-8FF4-07E1-C55E12CE13BF}"/>
              </a:ext>
            </a:extLst>
          </p:cNvPr>
          <p:cNvSpPr txBox="1">
            <a:spLocks/>
          </p:cNvSpPr>
          <p:nvPr/>
        </p:nvSpPr>
        <p:spPr>
          <a:xfrm>
            <a:off x="2739059" y="956537"/>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a:rPr>
              <a:t>3.3. </a:t>
            </a:r>
            <a:r>
              <a:rPr lang="en-US" sz="2500" kern="0" err="1">
                <a:solidFill>
                  <a:schemeClr val="tx1"/>
                </a:solidFill>
                <a:latin typeface="iCiel Cadena"/>
              </a:rPr>
              <a:t>Kiến</a:t>
            </a:r>
            <a:r>
              <a:rPr lang="en-US" sz="2500" kern="0">
                <a:solidFill>
                  <a:schemeClr val="tx1"/>
                </a:solidFill>
                <a:latin typeface="iCiel Cadena"/>
              </a:rPr>
              <a:t> </a:t>
            </a:r>
            <a:r>
              <a:rPr lang="en-US" sz="2500" kern="0" err="1">
                <a:solidFill>
                  <a:schemeClr val="tx1"/>
                </a:solidFill>
                <a:latin typeface="iCiel Cadena"/>
              </a:rPr>
              <a:t>trúc</a:t>
            </a:r>
            <a:r>
              <a:rPr lang="en-US" sz="2500" kern="0">
                <a:solidFill>
                  <a:schemeClr val="tx1"/>
                </a:solidFill>
                <a:latin typeface="iCiel Cadena"/>
              </a:rPr>
              <a:t> </a:t>
            </a:r>
            <a:r>
              <a:rPr lang="en-US" sz="2500" kern="0" err="1">
                <a:solidFill>
                  <a:schemeClr val="tx1"/>
                </a:solidFill>
                <a:latin typeface="iCiel Cadena"/>
              </a:rPr>
              <a:t>hệ</a:t>
            </a:r>
            <a:r>
              <a:rPr lang="en-US" sz="2500" kern="0">
                <a:solidFill>
                  <a:schemeClr val="tx1"/>
                </a:solidFill>
                <a:latin typeface="iCiel Cadena"/>
              </a:rPr>
              <a:t> </a:t>
            </a:r>
            <a:r>
              <a:rPr lang="en-US" sz="2500" kern="0" err="1">
                <a:solidFill>
                  <a:schemeClr val="tx1"/>
                </a:solidFill>
                <a:latin typeface="iCiel Cadena"/>
              </a:rPr>
              <a:t>thống</a:t>
            </a:r>
            <a:endParaRPr lang="en-US" sz="2500" kern="0">
              <a:solidFill>
                <a:schemeClr val="tx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99689B3F-3108-0DC9-AD72-B25367FCC46F}"/>
              </a:ext>
            </a:extLst>
          </p:cNvPr>
          <p:cNvSpPr txBox="1">
            <a:spLocks/>
          </p:cNvSpPr>
          <p:nvPr/>
        </p:nvSpPr>
        <p:spPr>
          <a:xfrm>
            <a:off x="1478827" y="1747845"/>
            <a:ext cx="10139693" cy="46727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Font typeface="Wingdings"/>
              <a:buChar char="v"/>
            </a:pPr>
            <a:r>
              <a:rPr lang="en-US" sz="2500" kern="0">
                <a:solidFill>
                  <a:schemeClr val="tx1"/>
                </a:solidFill>
                <a:latin typeface="+mj-lt"/>
              </a:rPr>
              <a:t> </a:t>
            </a:r>
            <a:r>
              <a:rPr lang="en-US" sz="2500" b="1" kern="0" err="1">
                <a:solidFill>
                  <a:schemeClr val="tx1"/>
                </a:solidFill>
                <a:latin typeface="+mj-lt"/>
              </a:rPr>
              <a:t>Cụm</a:t>
            </a:r>
            <a:r>
              <a:rPr lang="en-US" sz="2500" b="1" kern="0">
                <a:solidFill>
                  <a:schemeClr val="tx1"/>
                </a:solidFill>
                <a:latin typeface="+mj-lt"/>
              </a:rPr>
              <a:t> </a:t>
            </a:r>
            <a:r>
              <a:rPr lang="en-US" sz="2500" b="1" kern="0" err="1">
                <a:solidFill>
                  <a:schemeClr val="tx1"/>
                </a:solidFill>
                <a:latin typeface="+mj-lt"/>
              </a:rPr>
              <a:t>khách</a:t>
            </a:r>
            <a:r>
              <a:rPr lang="en-US" sz="2500" b="1" kern="0">
                <a:solidFill>
                  <a:schemeClr val="tx1"/>
                </a:solidFill>
                <a:latin typeface="+mj-lt"/>
              </a:rPr>
              <a:t> </a:t>
            </a:r>
            <a:r>
              <a:rPr lang="en-US" sz="2500" b="1" kern="0" err="1">
                <a:solidFill>
                  <a:schemeClr val="tx1"/>
                </a:solidFill>
                <a:latin typeface="+mj-lt"/>
              </a:rPr>
              <a:t>hàng</a:t>
            </a:r>
            <a:r>
              <a:rPr lang="en-US" sz="2500" b="1" kern="0">
                <a:solidFill>
                  <a:schemeClr val="tx1"/>
                </a:solidFill>
                <a:latin typeface="+mj-lt"/>
              </a:rPr>
              <a:t> </a:t>
            </a:r>
            <a:r>
              <a:rPr lang="en-US" sz="2500" b="1" kern="0" err="1">
                <a:solidFill>
                  <a:schemeClr val="tx1"/>
                </a:solidFill>
                <a:latin typeface="+mj-lt"/>
              </a:rPr>
              <a:t>doanh</a:t>
            </a:r>
            <a:r>
              <a:rPr lang="en-US" sz="2500" b="1" kern="0">
                <a:solidFill>
                  <a:schemeClr val="tx1"/>
                </a:solidFill>
                <a:latin typeface="+mj-lt"/>
              </a:rPr>
              <a:t> </a:t>
            </a:r>
            <a:r>
              <a:rPr lang="en-US" sz="2500" b="1" kern="0" err="1">
                <a:solidFill>
                  <a:schemeClr val="tx1"/>
                </a:solidFill>
                <a:latin typeface="+mj-lt"/>
              </a:rPr>
              <a:t>nghiệp</a:t>
            </a:r>
            <a:endParaRPr lang="en-US" sz="2500" b="1" kern="0">
              <a:solidFill>
                <a:schemeClr val="tx1"/>
              </a:solidFill>
              <a:latin typeface="+mj-lt"/>
            </a:endParaRPr>
          </a:p>
          <a:p>
            <a:pPr marL="1257300" lvl="2" indent="-342900">
              <a:buFont typeface="Arial"/>
              <a:buChar char="•"/>
            </a:pPr>
            <a:r>
              <a:rPr lang="en-US" sz="2500" kern="0" err="1">
                <a:solidFill>
                  <a:schemeClr val="tx1"/>
                </a:solidFill>
                <a:latin typeface="+mj-lt"/>
              </a:rPr>
              <a:t>các</a:t>
            </a:r>
            <a:r>
              <a:rPr lang="en-US" sz="2500" kern="0">
                <a:solidFill>
                  <a:schemeClr val="tx1"/>
                </a:solidFill>
                <a:latin typeface="+mj-lt"/>
              </a:rPr>
              <a:t> </a:t>
            </a:r>
            <a:r>
              <a:rPr lang="en-US" sz="2500" kern="0" err="1">
                <a:solidFill>
                  <a:schemeClr val="tx1"/>
                </a:solidFill>
                <a:latin typeface="+mj-lt"/>
              </a:rPr>
              <a:t>trang</a:t>
            </a:r>
            <a:r>
              <a:rPr lang="en-US" sz="2500" kern="0">
                <a:solidFill>
                  <a:schemeClr val="tx1"/>
                </a:solidFill>
                <a:latin typeface="+mj-lt"/>
              </a:rPr>
              <a:t> website TMĐT</a:t>
            </a:r>
          </a:p>
          <a:p>
            <a:pPr marL="342900" indent="-342900">
              <a:buChar char="•"/>
            </a:pPr>
            <a:endParaRPr lang="en-US" sz="2500" kern="0">
              <a:solidFill>
                <a:schemeClr val="tx1"/>
              </a:solidFill>
              <a:latin typeface="+mj-lt"/>
            </a:endParaRPr>
          </a:p>
          <a:p>
            <a:pPr marL="342900" indent="-342900">
              <a:buFont typeface="Wingdings"/>
              <a:buChar char="v"/>
            </a:pPr>
            <a:r>
              <a:rPr lang="en-US" sz="2500" kern="0">
                <a:solidFill>
                  <a:schemeClr val="tx1"/>
                </a:solidFill>
                <a:latin typeface="+mj-lt"/>
              </a:rPr>
              <a:t> </a:t>
            </a:r>
            <a:r>
              <a:rPr lang="en-US" sz="2500" b="1" kern="0" err="1">
                <a:solidFill>
                  <a:schemeClr val="tx1"/>
                </a:solidFill>
                <a:latin typeface="+mj-lt"/>
              </a:rPr>
              <a:t>Cụm</a:t>
            </a:r>
            <a:r>
              <a:rPr lang="en-US" sz="2500" b="1" kern="0">
                <a:solidFill>
                  <a:schemeClr val="tx1"/>
                </a:solidFill>
                <a:latin typeface="+mj-lt"/>
              </a:rPr>
              <a:t> </a:t>
            </a:r>
            <a:r>
              <a:rPr lang="en-US" sz="2500" b="1" kern="0" err="1">
                <a:solidFill>
                  <a:schemeClr val="tx1"/>
                </a:solidFill>
                <a:latin typeface="+mj-lt"/>
              </a:rPr>
              <a:t>cơ</a:t>
            </a:r>
            <a:r>
              <a:rPr lang="en-US" sz="2500" b="1" kern="0">
                <a:solidFill>
                  <a:schemeClr val="tx1"/>
                </a:solidFill>
                <a:latin typeface="+mj-lt"/>
              </a:rPr>
              <a:t> </a:t>
            </a:r>
            <a:r>
              <a:rPr lang="en-US" sz="2500" b="1" kern="0" err="1">
                <a:solidFill>
                  <a:schemeClr val="tx1"/>
                </a:solidFill>
                <a:latin typeface="+mj-lt"/>
              </a:rPr>
              <a:t>sở</a:t>
            </a:r>
            <a:r>
              <a:rPr lang="en-US" sz="2500" b="1" kern="0">
                <a:solidFill>
                  <a:schemeClr val="tx1"/>
                </a:solidFill>
                <a:latin typeface="+mj-lt"/>
              </a:rPr>
              <a:t> </a:t>
            </a:r>
            <a:r>
              <a:rPr lang="en-US" sz="2500" b="1" kern="0" err="1">
                <a:solidFill>
                  <a:schemeClr val="tx1"/>
                </a:solidFill>
                <a:latin typeface="+mj-lt"/>
              </a:rPr>
              <a:t>dữ</a:t>
            </a:r>
            <a:r>
              <a:rPr lang="en-US" sz="2500" b="1" kern="0">
                <a:solidFill>
                  <a:schemeClr val="tx1"/>
                </a:solidFill>
                <a:latin typeface="+mj-lt"/>
              </a:rPr>
              <a:t> </a:t>
            </a:r>
            <a:r>
              <a:rPr lang="en-US" sz="2500" b="1" kern="0" err="1">
                <a:solidFill>
                  <a:schemeClr val="tx1"/>
                </a:solidFill>
                <a:latin typeface="+mj-lt"/>
              </a:rPr>
              <a:t>liệu</a:t>
            </a:r>
            <a:endParaRPr lang="en-US" sz="2500" b="1" kern="0">
              <a:solidFill>
                <a:schemeClr val="tx1"/>
              </a:solidFill>
              <a:latin typeface="+mj-lt"/>
            </a:endParaRPr>
          </a:p>
          <a:p>
            <a:pPr marL="1257300" lvl="2" indent="-342900">
              <a:buFont typeface="Arial"/>
              <a:buChar char="•"/>
            </a:pPr>
            <a:r>
              <a:rPr lang="en-US" sz="2500" kern="0">
                <a:solidFill>
                  <a:schemeClr val="tx1"/>
                </a:solidFill>
                <a:latin typeface="+mj-lt"/>
              </a:rPr>
              <a:t>CSDL </a:t>
            </a:r>
            <a:r>
              <a:rPr lang="en-US" sz="2500" kern="0" err="1">
                <a:solidFill>
                  <a:schemeClr val="tx1"/>
                </a:solidFill>
                <a:latin typeface="+mj-lt"/>
              </a:rPr>
              <a:t>cung</a:t>
            </a:r>
            <a:r>
              <a:rPr lang="en-US" sz="2500" kern="0">
                <a:solidFill>
                  <a:schemeClr val="tx1"/>
                </a:solidFill>
                <a:latin typeface="+mj-lt"/>
              </a:rPr>
              <a:t> </a:t>
            </a:r>
            <a:r>
              <a:rPr lang="en-US" sz="2500" kern="0" err="1">
                <a:solidFill>
                  <a:schemeClr val="tx1"/>
                </a:solidFill>
                <a:latin typeface="+mj-lt"/>
              </a:rPr>
              <a:t>cấp</a:t>
            </a:r>
            <a:r>
              <a:rPr lang="en-US" sz="2500" kern="0">
                <a:solidFill>
                  <a:schemeClr val="tx1"/>
                </a:solidFill>
                <a:latin typeface="+mj-lt"/>
              </a:rPr>
              <a:t> </a:t>
            </a:r>
            <a:r>
              <a:rPr lang="en-US" sz="2500" kern="0" err="1">
                <a:solidFill>
                  <a:schemeClr val="tx1"/>
                </a:solidFill>
                <a:latin typeface="+mj-lt"/>
              </a:rPr>
              <a:t>cho</a:t>
            </a:r>
            <a:r>
              <a:rPr lang="en-US" sz="2500" kern="0">
                <a:solidFill>
                  <a:schemeClr val="tx1"/>
                </a:solidFill>
                <a:latin typeface="+mj-lt"/>
              </a:rPr>
              <a:t> </a:t>
            </a:r>
            <a:r>
              <a:rPr lang="en-US" sz="2500" kern="0" err="1">
                <a:solidFill>
                  <a:schemeClr val="tx1"/>
                </a:solidFill>
                <a:latin typeface="+mj-lt"/>
              </a:rPr>
              <a:t>từng</a:t>
            </a:r>
            <a:r>
              <a:rPr lang="en-US" sz="2500" kern="0">
                <a:solidFill>
                  <a:schemeClr val="tx1"/>
                </a:solidFill>
                <a:latin typeface="+mj-lt"/>
              </a:rPr>
              <a:t> </a:t>
            </a:r>
            <a:r>
              <a:rPr lang="en-US" sz="2500" kern="0" err="1">
                <a:solidFill>
                  <a:schemeClr val="tx1"/>
                </a:solidFill>
                <a:latin typeface="+mj-lt"/>
              </a:rPr>
              <a:t>trang</a:t>
            </a:r>
            <a:r>
              <a:rPr lang="en-US" sz="2500" kern="0">
                <a:solidFill>
                  <a:schemeClr val="tx1"/>
                </a:solidFill>
                <a:latin typeface="+mj-lt"/>
              </a:rPr>
              <a:t> TMĐT</a:t>
            </a:r>
          </a:p>
          <a:p>
            <a:pPr marL="342900" indent="-342900">
              <a:buChar char="•"/>
            </a:pPr>
            <a:endParaRPr lang="en-US" sz="2500" kern="0">
              <a:solidFill>
                <a:schemeClr val="tx1"/>
              </a:solidFill>
              <a:latin typeface="+mj-lt"/>
            </a:endParaRPr>
          </a:p>
          <a:p>
            <a:pPr marL="342900" indent="-342900">
              <a:buFont typeface="Wingdings"/>
              <a:buChar char="v"/>
            </a:pPr>
            <a:r>
              <a:rPr lang="en-US" sz="2500" kern="0">
                <a:solidFill>
                  <a:schemeClr val="tx1"/>
                </a:solidFill>
                <a:latin typeface="+mj-lt"/>
              </a:rPr>
              <a:t> </a:t>
            </a:r>
            <a:r>
              <a:rPr lang="en-US" sz="2500" b="1" kern="0" err="1">
                <a:solidFill>
                  <a:schemeClr val="tx1"/>
                </a:solidFill>
                <a:latin typeface="+mj-lt"/>
              </a:rPr>
              <a:t>Cụm</a:t>
            </a:r>
            <a:r>
              <a:rPr lang="en-US" sz="2500" b="1" kern="0">
                <a:solidFill>
                  <a:schemeClr val="tx1"/>
                </a:solidFill>
                <a:latin typeface="+mj-lt"/>
              </a:rPr>
              <a:t> </a:t>
            </a:r>
            <a:r>
              <a:rPr lang="en-US" sz="2500" b="1" kern="0" err="1">
                <a:solidFill>
                  <a:schemeClr val="tx1"/>
                </a:solidFill>
                <a:latin typeface="+mj-lt"/>
              </a:rPr>
              <a:t>hệ</a:t>
            </a:r>
            <a:r>
              <a:rPr lang="en-US" sz="2500" b="1" kern="0">
                <a:solidFill>
                  <a:schemeClr val="tx1"/>
                </a:solidFill>
                <a:latin typeface="+mj-lt"/>
              </a:rPr>
              <a:t> </a:t>
            </a:r>
            <a:r>
              <a:rPr lang="en-US" sz="2500" b="1" kern="0" err="1">
                <a:solidFill>
                  <a:schemeClr val="tx1"/>
                </a:solidFill>
                <a:latin typeface="+mj-lt"/>
              </a:rPr>
              <a:t>thống</a:t>
            </a:r>
            <a:r>
              <a:rPr lang="en-US" sz="2500" b="1" kern="0">
                <a:solidFill>
                  <a:schemeClr val="tx1"/>
                </a:solidFill>
                <a:latin typeface="+mj-lt"/>
              </a:rPr>
              <a:t> </a:t>
            </a:r>
            <a:r>
              <a:rPr lang="en-US" sz="2500" b="1" kern="0" err="1">
                <a:solidFill>
                  <a:schemeClr val="tx1"/>
                </a:solidFill>
                <a:latin typeface="+mj-lt"/>
              </a:rPr>
              <a:t>gợi</a:t>
            </a:r>
            <a:r>
              <a:rPr lang="en-US" sz="2500" b="1" kern="0">
                <a:solidFill>
                  <a:schemeClr val="tx1"/>
                </a:solidFill>
                <a:latin typeface="+mj-lt"/>
              </a:rPr>
              <a:t> ý</a:t>
            </a:r>
          </a:p>
          <a:p>
            <a:pPr marL="1257300" lvl="2" indent="-342900">
              <a:buFont typeface="Arial"/>
              <a:buChar char="•"/>
            </a:pPr>
            <a:r>
              <a:rPr lang="en-US" sz="2500" kern="0" err="1">
                <a:solidFill>
                  <a:schemeClr val="tx1"/>
                </a:solidFill>
                <a:latin typeface="+mj-lt"/>
              </a:rPr>
              <a:t>Máy</a:t>
            </a:r>
            <a:r>
              <a:rPr lang="en-US" sz="2500" kern="0">
                <a:solidFill>
                  <a:schemeClr val="tx1"/>
                </a:solidFill>
                <a:latin typeface="+mj-lt"/>
              </a:rPr>
              <a:t> </a:t>
            </a:r>
            <a:r>
              <a:rPr lang="en-US" sz="2500" kern="0" err="1">
                <a:solidFill>
                  <a:schemeClr val="tx1"/>
                </a:solidFill>
                <a:latin typeface="+mj-lt"/>
              </a:rPr>
              <a:t>chủ</a:t>
            </a:r>
            <a:r>
              <a:rPr lang="en-US" sz="2500" kern="0">
                <a:solidFill>
                  <a:schemeClr val="tx1"/>
                </a:solidFill>
                <a:latin typeface="+mj-lt"/>
              </a:rPr>
              <a:t> </a:t>
            </a:r>
            <a:r>
              <a:rPr lang="en-US" sz="2500" kern="0" err="1">
                <a:solidFill>
                  <a:schemeClr val="tx1"/>
                </a:solidFill>
                <a:latin typeface="+mj-lt"/>
              </a:rPr>
              <a:t>gợi</a:t>
            </a:r>
            <a:r>
              <a:rPr lang="en-US" sz="2500" kern="0">
                <a:solidFill>
                  <a:schemeClr val="tx1"/>
                </a:solidFill>
                <a:latin typeface="+mj-lt"/>
              </a:rPr>
              <a:t> ý, </a:t>
            </a:r>
          </a:p>
          <a:p>
            <a:pPr marL="1257300" lvl="2" indent="-342900">
              <a:buFont typeface="Arial"/>
              <a:buChar char="•"/>
            </a:pPr>
            <a:r>
              <a:rPr lang="en-US" sz="2500" kern="0">
                <a:solidFill>
                  <a:schemeClr val="tx1"/>
                </a:solidFill>
                <a:latin typeface="+mj-lt"/>
              </a:rPr>
              <a:t>Giao </a:t>
            </a:r>
            <a:r>
              <a:rPr lang="en-US" sz="2500" kern="0" err="1">
                <a:solidFill>
                  <a:schemeClr val="tx1"/>
                </a:solidFill>
                <a:latin typeface="+mj-lt"/>
              </a:rPr>
              <a:t>diện</a:t>
            </a:r>
            <a:r>
              <a:rPr lang="en-US" sz="2500" kern="0">
                <a:solidFill>
                  <a:schemeClr val="tx1"/>
                </a:solidFill>
                <a:latin typeface="+mj-lt"/>
              </a:rPr>
              <a:t> </a:t>
            </a:r>
            <a:r>
              <a:rPr lang="en-US" sz="2500" kern="0" err="1">
                <a:solidFill>
                  <a:schemeClr val="tx1"/>
                </a:solidFill>
                <a:latin typeface="+mj-lt"/>
              </a:rPr>
              <a:t>quản</a:t>
            </a:r>
            <a:r>
              <a:rPr lang="en-US" sz="2500" kern="0">
                <a:solidFill>
                  <a:schemeClr val="tx1"/>
                </a:solidFill>
                <a:latin typeface="+mj-lt"/>
              </a:rPr>
              <a:t> </a:t>
            </a:r>
            <a:r>
              <a:rPr lang="en-US" sz="2500" kern="0" err="1">
                <a:solidFill>
                  <a:schemeClr val="tx1"/>
                </a:solidFill>
                <a:latin typeface="+mj-lt"/>
              </a:rPr>
              <a:t>trị</a:t>
            </a:r>
            <a:r>
              <a:rPr lang="en-US" sz="2500" kern="0">
                <a:solidFill>
                  <a:schemeClr val="tx1"/>
                </a:solidFill>
                <a:latin typeface="+mj-lt"/>
              </a:rPr>
              <a:t> </a:t>
            </a:r>
            <a:r>
              <a:rPr lang="en-US" sz="2500" kern="0" err="1">
                <a:solidFill>
                  <a:schemeClr val="tx1"/>
                </a:solidFill>
                <a:latin typeface="+mj-lt"/>
              </a:rPr>
              <a:t>viên</a:t>
            </a:r>
            <a:endParaRPr lang="en-US" sz="2500" kern="0">
              <a:solidFill>
                <a:schemeClr val="tx1"/>
              </a:solidFill>
              <a:latin typeface="+mj-lt"/>
            </a:endParaRPr>
          </a:p>
          <a:p>
            <a:pPr marL="1257300" lvl="2" indent="-342900">
              <a:buFont typeface="Arial"/>
              <a:buChar char="•"/>
            </a:pPr>
            <a:r>
              <a:rPr lang="en-US" sz="2500" kern="0" err="1">
                <a:solidFill>
                  <a:schemeClr val="tx1"/>
                </a:solidFill>
                <a:latin typeface="+mj-lt"/>
              </a:rPr>
              <a:t>Bộ</a:t>
            </a:r>
            <a:r>
              <a:rPr lang="en-US" sz="2500" kern="0">
                <a:solidFill>
                  <a:schemeClr val="tx1"/>
                </a:solidFill>
                <a:latin typeface="+mj-lt"/>
              </a:rPr>
              <a:t> </a:t>
            </a:r>
            <a:r>
              <a:rPr lang="en-US" sz="2500" kern="0" err="1">
                <a:solidFill>
                  <a:schemeClr val="tx1"/>
                </a:solidFill>
                <a:latin typeface="+mj-lt"/>
              </a:rPr>
              <a:t>lâp</a:t>
            </a:r>
            <a:r>
              <a:rPr lang="en-US" sz="2500" kern="0">
                <a:solidFill>
                  <a:schemeClr val="tx1"/>
                </a:solidFill>
                <a:latin typeface="+mj-lt"/>
              </a:rPr>
              <a:t> </a:t>
            </a:r>
            <a:r>
              <a:rPr lang="en-US" sz="2500" kern="0" err="1">
                <a:solidFill>
                  <a:schemeClr val="tx1"/>
                </a:solidFill>
                <a:latin typeface="+mj-lt"/>
              </a:rPr>
              <a:t>lịch</a:t>
            </a:r>
            <a:endParaRPr lang="en-US" sz="2500" kern="0">
              <a:solidFill>
                <a:schemeClr val="tx1"/>
              </a:solidFill>
              <a:latin typeface="+mj-lt"/>
            </a:endParaRPr>
          </a:p>
        </p:txBody>
      </p:sp>
      <p:sp>
        <p:nvSpPr>
          <p:cNvPr id="3" name="Google Shape;47;p15">
            <a:extLst>
              <a:ext uri="{FF2B5EF4-FFF2-40B4-BE49-F238E27FC236}">
                <a16:creationId xmlns:a16="http://schemas.microsoft.com/office/drawing/2014/main" id="{35FD6789-9390-BB49-61E5-3030D03367D6}"/>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13</a:t>
            </a:r>
            <a:endParaRPr lang="vi-VN" sz="2000" kern="0"/>
          </a:p>
        </p:txBody>
      </p:sp>
    </p:spTree>
    <p:extLst>
      <p:ext uri="{BB962C8B-B14F-4D97-AF65-F5344CB8AC3E}">
        <p14:creationId xmlns:p14="http://schemas.microsoft.com/office/powerpoint/2010/main" val="2910397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500">
                <a:solidFill>
                  <a:schemeClr val="accent1"/>
                </a:solidFill>
                <a:latin typeface="iCiel Cadena" panose="02000503000000020004" pitchFamily="50" charset="0"/>
              </a:rPr>
              <a:t>Đề xuất giải pháp</a:t>
            </a:r>
          </a:p>
          <a:p>
            <a:pPr marL="0" lvl="0" indent="0">
              <a:spcBef>
                <a:spcPts val="0"/>
              </a:spcBef>
              <a:spcAft>
                <a:spcPts val="0"/>
              </a:spcAft>
              <a:buNone/>
            </a:pPr>
            <a:endParaRPr lang="en" sz="3500">
              <a:solidFill>
                <a:schemeClr val="accent1"/>
              </a:solidFill>
              <a:latin typeface="iCiel Cadena" panose="02000503000000020004" pitchFamily="50" charset="0"/>
            </a:endParaRPr>
          </a:p>
        </p:txBody>
      </p:sp>
      <p:sp>
        <p:nvSpPr>
          <p:cNvPr id="3" name="Google Shape;2224;p41">
            <a:extLst>
              <a:ext uri="{FF2B5EF4-FFF2-40B4-BE49-F238E27FC236}">
                <a16:creationId xmlns:a16="http://schemas.microsoft.com/office/drawing/2014/main" id="{0B921282-76EC-C64E-7AFC-F47C78DF91C4}"/>
              </a:ext>
            </a:extLst>
          </p:cNvPr>
          <p:cNvSpPr txBox="1">
            <a:spLocks/>
          </p:cNvSpPr>
          <p:nvPr/>
        </p:nvSpPr>
        <p:spPr>
          <a:xfrm>
            <a:off x="2787905" y="1054229"/>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a:rPr>
              <a:t>3.3.3 </a:t>
            </a:r>
            <a:r>
              <a:rPr lang="en-US" sz="2500" kern="0" err="1">
                <a:solidFill>
                  <a:schemeClr val="tx1"/>
                </a:solidFill>
                <a:latin typeface="iCiel Cadena"/>
              </a:rPr>
              <a:t>Cách</a:t>
            </a:r>
            <a:r>
              <a:rPr lang="en-US" sz="2500" kern="0">
                <a:solidFill>
                  <a:schemeClr val="tx1"/>
                </a:solidFill>
                <a:latin typeface="iCiel Cadena"/>
              </a:rPr>
              <a:t> </a:t>
            </a:r>
            <a:r>
              <a:rPr lang="en-US" sz="2500" kern="0" err="1">
                <a:solidFill>
                  <a:schemeClr val="tx1"/>
                </a:solidFill>
                <a:latin typeface="iCiel Cadena"/>
              </a:rPr>
              <a:t>bắt</a:t>
            </a:r>
            <a:r>
              <a:rPr lang="en-US" sz="2500" kern="0">
                <a:solidFill>
                  <a:schemeClr val="tx1"/>
                </a:solidFill>
                <a:latin typeface="iCiel Cadena"/>
              </a:rPr>
              <a:t> </a:t>
            </a:r>
            <a:r>
              <a:rPr lang="en-US" sz="2500" kern="0" err="1">
                <a:solidFill>
                  <a:schemeClr val="tx1"/>
                </a:solidFill>
                <a:latin typeface="iCiel Cadena"/>
              </a:rPr>
              <a:t>sự</a:t>
            </a:r>
            <a:r>
              <a:rPr lang="en-US" sz="2500" kern="0">
                <a:solidFill>
                  <a:schemeClr val="tx1"/>
                </a:solidFill>
                <a:latin typeface="iCiel Cadena"/>
              </a:rPr>
              <a:t> </a:t>
            </a:r>
            <a:r>
              <a:rPr lang="en-US" sz="2500" kern="0" err="1">
                <a:solidFill>
                  <a:schemeClr val="tx1"/>
                </a:solidFill>
                <a:latin typeface="iCiel Cadena"/>
              </a:rPr>
              <a:t>kiện</a:t>
            </a:r>
            <a:endParaRPr lang="en-US" sz="2500" kern="0">
              <a:solidFill>
                <a:schemeClr val="tx1"/>
              </a:solidFill>
              <a:latin typeface="iCiel Cadena" panose="02000503000000020004" pitchFamily="50" charset="0"/>
            </a:endParaRPr>
          </a:p>
        </p:txBody>
      </p:sp>
      <p:pic>
        <p:nvPicPr>
          <p:cNvPr id="7" name="Picture 7" descr="A picture containing graphical user interface&#10;&#10;Description automatically generated">
            <a:extLst>
              <a:ext uri="{FF2B5EF4-FFF2-40B4-BE49-F238E27FC236}">
                <a16:creationId xmlns:a16="http://schemas.microsoft.com/office/drawing/2014/main" id="{4D6F22B9-FB4D-2E70-1933-97BDAD07729A}"/>
              </a:ext>
            </a:extLst>
          </p:cNvPr>
          <p:cNvPicPr>
            <a:picLocks noChangeAspect="1"/>
          </p:cNvPicPr>
          <p:nvPr/>
        </p:nvPicPr>
        <p:blipFill>
          <a:blip r:embed="rId3"/>
          <a:stretch>
            <a:fillRect/>
          </a:stretch>
        </p:blipFill>
        <p:spPr>
          <a:xfrm>
            <a:off x="1120589" y="1871758"/>
            <a:ext cx="10148046" cy="3894412"/>
          </a:xfrm>
          <a:prstGeom prst="rect">
            <a:avLst/>
          </a:prstGeom>
        </p:spPr>
      </p:pic>
      <p:sp>
        <p:nvSpPr>
          <p:cNvPr id="2" name="Google Shape;47;p15">
            <a:extLst>
              <a:ext uri="{FF2B5EF4-FFF2-40B4-BE49-F238E27FC236}">
                <a16:creationId xmlns:a16="http://schemas.microsoft.com/office/drawing/2014/main" id="{7378A5B6-58B8-BD81-B398-DD59AC5221A7}"/>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17</a:t>
            </a:r>
            <a:endParaRPr lang="vi-VN" sz="2000" kern="0"/>
          </a:p>
        </p:txBody>
      </p:sp>
      <p:sp>
        <p:nvSpPr>
          <p:cNvPr id="8" name="TextBox 7">
            <a:extLst>
              <a:ext uri="{FF2B5EF4-FFF2-40B4-BE49-F238E27FC236}">
                <a16:creationId xmlns:a16="http://schemas.microsoft.com/office/drawing/2014/main" id="{7CAC72B6-8749-9D2E-744A-6D951EE54264}"/>
              </a:ext>
            </a:extLst>
          </p:cNvPr>
          <p:cNvSpPr txBox="1"/>
          <p:nvPr/>
        </p:nvSpPr>
        <p:spPr>
          <a:xfrm>
            <a:off x="4174025" y="6100300"/>
            <a:ext cx="4037195" cy="369332"/>
          </a:xfrm>
          <a:prstGeom prst="rect">
            <a:avLst/>
          </a:prstGeom>
          <a:noFill/>
        </p:spPr>
        <p:txBody>
          <a:bodyPr wrap="none" rtlCol="0">
            <a:spAutoFit/>
          </a:bodyPr>
          <a:lstStyle/>
          <a:p>
            <a:r>
              <a:rPr lang="en-US" err="1"/>
              <a:t>Hình</a:t>
            </a:r>
            <a:r>
              <a:rPr lang="en-US"/>
              <a:t> 11. </a:t>
            </a:r>
            <a:r>
              <a:rPr lang="en-US" err="1"/>
              <a:t>Hướng</a:t>
            </a:r>
            <a:r>
              <a:rPr lang="en-US"/>
              <a:t> </a:t>
            </a:r>
            <a:r>
              <a:rPr lang="en-US" err="1"/>
              <a:t>dẫn</a:t>
            </a:r>
            <a:r>
              <a:rPr lang="en-US"/>
              <a:t> </a:t>
            </a:r>
            <a:r>
              <a:rPr lang="en-US" err="1"/>
              <a:t>cách</a:t>
            </a:r>
            <a:r>
              <a:rPr lang="en-US"/>
              <a:t> </a:t>
            </a:r>
            <a:r>
              <a:rPr lang="en-US" err="1"/>
              <a:t>bắt</a:t>
            </a:r>
            <a:r>
              <a:rPr lang="en-US"/>
              <a:t> </a:t>
            </a:r>
            <a:r>
              <a:rPr lang="en-US" err="1"/>
              <a:t>sự</a:t>
            </a:r>
            <a:r>
              <a:rPr lang="en-US"/>
              <a:t> </a:t>
            </a:r>
            <a:r>
              <a:rPr lang="en-US" err="1"/>
              <a:t>kiện</a:t>
            </a:r>
            <a:endParaRPr lang="en-US"/>
          </a:p>
        </p:txBody>
      </p:sp>
    </p:spTree>
    <p:extLst>
      <p:ext uri="{BB962C8B-B14F-4D97-AF65-F5344CB8AC3E}">
        <p14:creationId xmlns:p14="http://schemas.microsoft.com/office/powerpoint/2010/main" val="233379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01</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Giới thiệu</a:t>
            </a:r>
            <a:endParaRPr sz="3500" b="1">
              <a:solidFill>
                <a:schemeClr val="accent1"/>
              </a:solidFill>
              <a:latin typeface="iCiel Cadena" panose="02000503000000020004" pitchFamily="50" charset="0"/>
            </a:endParaRPr>
          </a:p>
        </p:txBody>
      </p:sp>
      <p:pic>
        <p:nvPicPr>
          <p:cNvPr id="33" name="Picture 32" descr="Chart&#10;&#10;Description automatically generated">
            <a:extLst>
              <a:ext uri="{FF2B5EF4-FFF2-40B4-BE49-F238E27FC236}">
                <a16:creationId xmlns:a16="http://schemas.microsoft.com/office/drawing/2014/main" id="{E7A7937A-13A9-4F86-1AA4-0217FA49751B}"/>
              </a:ext>
            </a:extLst>
          </p:cNvPr>
          <p:cNvPicPr>
            <a:picLocks noChangeAspect="1"/>
          </p:cNvPicPr>
          <p:nvPr/>
        </p:nvPicPr>
        <p:blipFill rotWithShape="1">
          <a:blip r:embed="rId3"/>
          <a:srcRect t="1893"/>
          <a:stretch/>
        </p:blipFill>
        <p:spPr bwMode="auto">
          <a:xfrm>
            <a:off x="2348143" y="1179937"/>
            <a:ext cx="8010864" cy="4498126"/>
          </a:xfrm>
          <a:prstGeom prst="rect">
            <a:avLst/>
          </a:prstGeom>
          <a:ln>
            <a:noFill/>
          </a:ln>
          <a:extLst>
            <a:ext uri="{53640926-AAD7-44D8-BBD7-CCE9431645EC}">
              <a14:shadowObscured xmlns:a14="http://schemas.microsoft.com/office/drawing/2010/main"/>
            </a:ext>
          </a:extLst>
        </p:spPr>
      </p:pic>
      <p:sp>
        <p:nvSpPr>
          <p:cNvPr id="34" name="Text Box 32">
            <a:extLst>
              <a:ext uri="{FF2B5EF4-FFF2-40B4-BE49-F238E27FC236}">
                <a16:creationId xmlns:a16="http://schemas.microsoft.com/office/drawing/2014/main" id="{4FF000C2-059E-E9CE-8300-87FF8EF6099F}"/>
              </a:ext>
            </a:extLst>
          </p:cNvPr>
          <p:cNvSpPr txBox="1"/>
          <p:nvPr/>
        </p:nvSpPr>
        <p:spPr>
          <a:xfrm>
            <a:off x="3502067" y="5720129"/>
            <a:ext cx="5857263" cy="3657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50000"/>
              </a:lnSpc>
              <a:spcAft>
                <a:spcPts val="600"/>
              </a:spcAft>
            </a:pPr>
            <a:r>
              <a:rPr lang="en-US" err="1">
                <a:effectLst/>
                <a:latin typeface="+mj-lt"/>
                <a:ea typeface="Microsoft Sans Serif" panose="020B0604020202020204" pitchFamily="34" charset="0"/>
                <a:cs typeface="Times New Roman" panose="02020603050405020304" pitchFamily="18" charset="0"/>
              </a:rPr>
              <a:t>Hình</a:t>
            </a:r>
            <a:r>
              <a:rPr lang="en-US">
                <a:effectLst/>
                <a:latin typeface="+mj-lt"/>
                <a:ea typeface="Microsoft Sans Serif" panose="020B0604020202020204" pitchFamily="34" charset="0"/>
                <a:cs typeface="Times New Roman" panose="02020603050405020304" pitchFamily="18" charset="0"/>
              </a:rPr>
              <a:t> 1. Quy </a:t>
            </a:r>
            <a:r>
              <a:rPr lang="en-US" err="1">
                <a:effectLst/>
                <a:latin typeface="+mj-lt"/>
                <a:ea typeface="Microsoft Sans Serif" panose="020B0604020202020204" pitchFamily="34" charset="0"/>
                <a:cs typeface="Times New Roman" panose="02020603050405020304" pitchFamily="18" charset="0"/>
              </a:rPr>
              <a:t>mô</a:t>
            </a:r>
            <a:r>
              <a:rPr lang="en-US">
                <a:effectLst/>
                <a:latin typeface="+mj-lt"/>
                <a:ea typeface="Microsoft Sans Serif" panose="020B0604020202020204" pitchFamily="34" charset="0"/>
                <a:cs typeface="Times New Roman" panose="02020603050405020304" pitchFamily="18" charset="0"/>
              </a:rPr>
              <a:t> </a:t>
            </a:r>
            <a:r>
              <a:rPr lang="en-US" err="1">
                <a:effectLst/>
                <a:latin typeface="+mj-lt"/>
                <a:ea typeface="Microsoft Sans Serif" panose="020B0604020202020204" pitchFamily="34" charset="0"/>
                <a:cs typeface="Times New Roman" panose="02020603050405020304" pitchFamily="18" charset="0"/>
              </a:rPr>
              <a:t>thị</a:t>
            </a:r>
            <a:r>
              <a:rPr lang="en-US">
                <a:effectLst/>
                <a:latin typeface="+mj-lt"/>
                <a:ea typeface="Microsoft Sans Serif" panose="020B0604020202020204" pitchFamily="34" charset="0"/>
                <a:cs typeface="Times New Roman" panose="02020603050405020304" pitchFamily="18" charset="0"/>
              </a:rPr>
              <a:t> </a:t>
            </a:r>
            <a:r>
              <a:rPr lang="en-US" err="1">
                <a:effectLst/>
                <a:latin typeface="+mj-lt"/>
                <a:ea typeface="Microsoft Sans Serif" panose="020B0604020202020204" pitchFamily="34" charset="0"/>
                <a:cs typeface="Times New Roman" panose="02020603050405020304" pitchFamily="18" charset="0"/>
              </a:rPr>
              <a:t>trường</a:t>
            </a:r>
            <a:r>
              <a:rPr lang="en-US">
                <a:effectLst/>
                <a:latin typeface="+mj-lt"/>
                <a:ea typeface="Microsoft Sans Serif" panose="020B0604020202020204" pitchFamily="34" charset="0"/>
                <a:cs typeface="Times New Roman" panose="02020603050405020304" pitchFamily="18" charset="0"/>
              </a:rPr>
              <a:t> TMĐT </a:t>
            </a:r>
            <a:r>
              <a:rPr lang="en-US" err="1">
                <a:effectLst/>
                <a:latin typeface="+mj-lt"/>
                <a:ea typeface="Microsoft Sans Serif" panose="020B0604020202020204" pitchFamily="34" charset="0"/>
                <a:cs typeface="Times New Roman" panose="02020603050405020304" pitchFamily="18" charset="0"/>
              </a:rPr>
              <a:t>bán</a:t>
            </a:r>
            <a:r>
              <a:rPr lang="en-US">
                <a:effectLst/>
                <a:latin typeface="+mj-lt"/>
                <a:ea typeface="Microsoft Sans Serif" panose="020B0604020202020204" pitchFamily="34" charset="0"/>
                <a:cs typeface="Times New Roman" panose="02020603050405020304" pitchFamily="18" charset="0"/>
              </a:rPr>
              <a:t> </a:t>
            </a:r>
            <a:r>
              <a:rPr lang="en-US" err="1">
                <a:effectLst/>
                <a:latin typeface="+mj-lt"/>
                <a:ea typeface="Microsoft Sans Serif" panose="020B0604020202020204" pitchFamily="34" charset="0"/>
                <a:cs typeface="Times New Roman" panose="02020603050405020304" pitchFamily="18" charset="0"/>
              </a:rPr>
              <a:t>lẻ</a:t>
            </a:r>
            <a:r>
              <a:rPr lang="en-US">
                <a:effectLst/>
                <a:latin typeface="+mj-lt"/>
                <a:ea typeface="Microsoft Sans Serif" panose="020B0604020202020204" pitchFamily="34" charset="0"/>
                <a:cs typeface="Times New Roman" panose="02020603050405020304" pitchFamily="18" charset="0"/>
              </a:rPr>
              <a:t> </a:t>
            </a:r>
            <a:r>
              <a:rPr lang="en-US" err="1">
                <a:effectLst/>
                <a:latin typeface="+mj-lt"/>
                <a:ea typeface="Microsoft Sans Serif" panose="020B0604020202020204" pitchFamily="34" charset="0"/>
                <a:cs typeface="Times New Roman" panose="02020603050405020304" pitchFamily="18" charset="0"/>
              </a:rPr>
              <a:t>tại</a:t>
            </a:r>
            <a:r>
              <a:rPr lang="en-US">
                <a:effectLst/>
                <a:latin typeface="+mj-lt"/>
                <a:ea typeface="Microsoft Sans Serif" panose="020B0604020202020204" pitchFamily="34" charset="0"/>
                <a:cs typeface="Times New Roman" panose="02020603050405020304" pitchFamily="18" charset="0"/>
              </a:rPr>
              <a:t> </a:t>
            </a:r>
            <a:r>
              <a:rPr lang="en-US" err="1">
                <a:effectLst/>
                <a:latin typeface="+mj-lt"/>
                <a:ea typeface="Microsoft Sans Serif" panose="020B0604020202020204" pitchFamily="34" charset="0"/>
                <a:cs typeface="Times New Roman" panose="02020603050405020304" pitchFamily="18" charset="0"/>
              </a:rPr>
              <a:t>Việt</a:t>
            </a:r>
            <a:r>
              <a:rPr lang="en-US">
                <a:effectLst/>
                <a:latin typeface="+mj-lt"/>
                <a:ea typeface="Microsoft Sans Serif" panose="020B0604020202020204" pitchFamily="34" charset="0"/>
                <a:cs typeface="Times New Roman" panose="02020603050405020304" pitchFamily="18" charset="0"/>
              </a:rPr>
              <a:t> Nam</a:t>
            </a:r>
          </a:p>
        </p:txBody>
      </p:sp>
      <p:sp>
        <p:nvSpPr>
          <p:cNvPr id="2" name="Google Shape;47;p15">
            <a:extLst>
              <a:ext uri="{FF2B5EF4-FFF2-40B4-BE49-F238E27FC236}">
                <a16:creationId xmlns:a16="http://schemas.microsoft.com/office/drawing/2014/main" id="{91754216-2931-3E24-19ED-1DC85E1B28C4}"/>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04</a:t>
            </a:r>
            <a:endParaRPr lang="vi-VN" sz="2000" kern="0"/>
          </a:p>
        </p:txBody>
      </p:sp>
    </p:spTree>
    <p:extLst>
      <p:ext uri="{BB962C8B-B14F-4D97-AF65-F5344CB8AC3E}">
        <p14:creationId xmlns:p14="http://schemas.microsoft.com/office/powerpoint/2010/main" val="2668507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Đề xuất giải pháp</a:t>
            </a:r>
            <a:endParaRPr sz="3500">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826BC96E-0C4C-F13C-0713-A6272BBE1C69}"/>
              </a:ext>
            </a:extLst>
          </p:cNvPr>
          <p:cNvSpPr txBox="1">
            <a:spLocks/>
          </p:cNvSpPr>
          <p:nvPr/>
        </p:nvSpPr>
        <p:spPr>
          <a:xfrm>
            <a:off x="2721934" y="778978"/>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a:rPr>
              <a:t>3.2. Framework </a:t>
            </a:r>
            <a:r>
              <a:rPr lang="en-US" sz="2500" kern="0" err="1">
                <a:solidFill>
                  <a:schemeClr val="tx1"/>
                </a:solidFill>
                <a:latin typeface="iCiel Cadena"/>
              </a:rPr>
              <a:t>Trivi</a:t>
            </a:r>
            <a:r>
              <a:rPr lang="en-US" sz="2500" kern="0">
                <a:solidFill>
                  <a:schemeClr val="tx1"/>
                </a:solidFill>
                <a:latin typeface="iCiel Cadena"/>
              </a:rPr>
              <a:t> - </a:t>
            </a:r>
            <a:r>
              <a:rPr lang="en-US" sz="2500" kern="0" err="1">
                <a:solidFill>
                  <a:schemeClr val="tx1"/>
                </a:solidFill>
                <a:latin typeface="iCiel Cadena"/>
              </a:rPr>
              <a:t>tầng</a:t>
            </a:r>
            <a:r>
              <a:rPr lang="en-US" sz="2500" kern="0">
                <a:solidFill>
                  <a:schemeClr val="tx1"/>
                </a:solidFill>
                <a:latin typeface="iCiel Cadena"/>
              </a:rPr>
              <a:t> </a:t>
            </a:r>
            <a:r>
              <a:rPr lang="en-US" sz="2500" kern="0" err="1">
                <a:solidFill>
                  <a:schemeClr val="tx1"/>
                </a:solidFill>
                <a:latin typeface="iCiel Cadena"/>
              </a:rPr>
              <a:t>dữ</a:t>
            </a:r>
            <a:r>
              <a:rPr lang="en-US" sz="2500" kern="0">
                <a:solidFill>
                  <a:schemeClr val="tx1"/>
                </a:solidFill>
                <a:latin typeface="iCiel Cadena"/>
              </a:rPr>
              <a:t> </a:t>
            </a:r>
            <a:r>
              <a:rPr lang="en-US" sz="2500" kern="0" err="1">
                <a:solidFill>
                  <a:schemeClr val="tx1"/>
                </a:solidFill>
                <a:latin typeface="iCiel Cadena"/>
              </a:rPr>
              <a:t>liệu</a:t>
            </a:r>
            <a:endParaRPr lang="en-US" sz="2500" kern="0">
              <a:solidFill>
                <a:schemeClr val="tx1"/>
              </a:solidFill>
              <a:latin typeface="iCiel Cadena" panose="02000503000000020004" pitchFamily="50" charset="0"/>
            </a:endParaRPr>
          </a:p>
        </p:txBody>
      </p:sp>
      <p:sp>
        <p:nvSpPr>
          <p:cNvPr id="3" name="Google Shape;47;p15">
            <a:extLst>
              <a:ext uri="{FF2B5EF4-FFF2-40B4-BE49-F238E27FC236}">
                <a16:creationId xmlns:a16="http://schemas.microsoft.com/office/drawing/2014/main" id="{F7896AF0-18B7-593C-FCAB-1272C7F702F6}"/>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10</a:t>
            </a:r>
            <a:endParaRPr lang="vi-VN" sz="2000" kern="0"/>
          </a:p>
        </p:txBody>
      </p:sp>
      <p:pic>
        <p:nvPicPr>
          <p:cNvPr id="7" name="Picture 7" descr="Graphical user interface, application&#10;&#10;Description automatically generated">
            <a:extLst>
              <a:ext uri="{FF2B5EF4-FFF2-40B4-BE49-F238E27FC236}">
                <a16:creationId xmlns:a16="http://schemas.microsoft.com/office/drawing/2014/main" id="{C78119A0-0810-1C1B-E5BA-103B147396F5}"/>
              </a:ext>
            </a:extLst>
          </p:cNvPr>
          <p:cNvPicPr>
            <a:picLocks noChangeAspect="1"/>
          </p:cNvPicPr>
          <p:nvPr/>
        </p:nvPicPr>
        <p:blipFill>
          <a:blip r:embed="rId3"/>
          <a:stretch>
            <a:fillRect/>
          </a:stretch>
        </p:blipFill>
        <p:spPr>
          <a:xfrm>
            <a:off x="4052047" y="1302702"/>
            <a:ext cx="4419600" cy="5021822"/>
          </a:xfrm>
          <a:prstGeom prst="rect">
            <a:avLst/>
          </a:prstGeom>
        </p:spPr>
      </p:pic>
      <p:sp>
        <p:nvSpPr>
          <p:cNvPr id="8" name="TextBox 7">
            <a:extLst>
              <a:ext uri="{FF2B5EF4-FFF2-40B4-BE49-F238E27FC236}">
                <a16:creationId xmlns:a16="http://schemas.microsoft.com/office/drawing/2014/main" id="{3B8E16A0-EFF6-8970-2AD8-08376DB66904}"/>
              </a:ext>
            </a:extLst>
          </p:cNvPr>
          <p:cNvSpPr txBox="1"/>
          <p:nvPr/>
        </p:nvSpPr>
        <p:spPr>
          <a:xfrm>
            <a:off x="4944787" y="6346571"/>
            <a:ext cx="2634119" cy="369332"/>
          </a:xfrm>
          <a:prstGeom prst="rect">
            <a:avLst/>
          </a:prstGeom>
          <a:noFill/>
        </p:spPr>
        <p:txBody>
          <a:bodyPr wrap="none" rtlCol="0">
            <a:spAutoFit/>
          </a:bodyPr>
          <a:lstStyle/>
          <a:p>
            <a:r>
              <a:rPr lang="en-US" err="1"/>
              <a:t>Hình</a:t>
            </a:r>
            <a:r>
              <a:rPr lang="en-US"/>
              <a:t> 6. Framework </a:t>
            </a:r>
            <a:r>
              <a:rPr lang="en-US" err="1"/>
              <a:t>Trivi</a:t>
            </a:r>
            <a:endParaRPr lang="en-US"/>
          </a:p>
        </p:txBody>
      </p:sp>
    </p:spTree>
    <p:extLst>
      <p:ext uri="{BB962C8B-B14F-4D97-AF65-F5344CB8AC3E}">
        <p14:creationId xmlns:p14="http://schemas.microsoft.com/office/powerpoint/2010/main" val="1562364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161629"/>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Đề xuất giải pháp</a:t>
            </a:r>
            <a:endParaRPr sz="3500">
              <a:solidFill>
                <a:schemeClr val="accent1"/>
              </a:solidFill>
              <a:latin typeface="iCiel Cadena" panose="02000503000000020004" pitchFamily="50" charset="0"/>
            </a:endParaRPr>
          </a:p>
        </p:txBody>
      </p:sp>
      <p:sp>
        <p:nvSpPr>
          <p:cNvPr id="10" name="Google Shape;2224;p41">
            <a:extLst>
              <a:ext uri="{FF2B5EF4-FFF2-40B4-BE49-F238E27FC236}">
                <a16:creationId xmlns:a16="http://schemas.microsoft.com/office/drawing/2014/main" id="{A74AA9B0-DC2A-8FF4-07E1-C55E12CE13BF}"/>
              </a:ext>
            </a:extLst>
          </p:cNvPr>
          <p:cNvSpPr txBox="1">
            <a:spLocks/>
          </p:cNvSpPr>
          <p:nvPr/>
        </p:nvSpPr>
        <p:spPr>
          <a:xfrm>
            <a:off x="2748828" y="792761"/>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a:rPr>
              <a:t>3.5. </a:t>
            </a:r>
            <a:r>
              <a:rPr lang="en-US" sz="2500" kern="0" err="1">
                <a:solidFill>
                  <a:schemeClr val="tx1"/>
                </a:solidFill>
                <a:latin typeface="iCiel Cadena"/>
              </a:rPr>
              <a:t>Kiến</a:t>
            </a:r>
            <a:r>
              <a:rPr lang="en-US" sz="2500" kern="0">
                <a:solidFill>
                  <a:schemeClr val="tx1"/>
                </a:solidFill>
                <a:latin typeface="iCiel Cadena"/>
              </a:rPr>
              <a:t> </a:t>
            </a:r>
            <a:r>
              <a:rPr lang="en-US" sz="2500" kern="0" err="1">
                <a:solidFill>
                  <a:schemeClr val="tx1"/>
                </a:solidFill>
                <a:latin typeface="iCiel Cadena"/>
              </a:rPr>
              <a:t>trúc</a:t>
            </a:r>
            <a:r>
              <a:rPr lang="en-US" sz="2500" kern="0">
                <a:solidFill>
                  <a:schemeClr val="tx1"/>
                </a:solidFill>
                <a:latin typeface="iCiel Cadena"/>
              </a:rPr>
              <a:t> </a:t>
            </a:r>
            <a:r>
              <a:rPr lang="en-US" sz="2500" kern="0" err="1">
                <a:solidFill>
                  <a:schemeClr val="tx1"/>
                </a:solidFill>
                <a:latin typeface="iCiel Cadena"/>
              </a:rPr>
              <a:t>hệ</a:t>
            </a:r>
            <a:r>
              <a:rPr lang="en-US" sz="2500" kern="0">
                <a:solidFill>
                  <a:schemeClr val="tx1"/>
                </a:solidFill>
                <a:latin typeface="iCiel Cadena"/>
              </a:rPr>
              <a:t> </a:t>
            </a:r>
            <a:r>
              <a:rPr lang="en-US" sz="2500" kern="0" err="1">
                <a:solidFill>
                  <a:schemeClr val="tx1"/>
                </a:solidFill>
                <a:latin typeface="iCiel Cadena"/>
              </a:rPr>
              <a:t>thống</a:t>
            </a:r>
            <a:r>
              <a:rPr lang="en-US" sz="2500" kern="0">
                <a:solidFill>
                  <a:schemeClr val="tx1"/>
                </a:solidFill>
                <a:latin typeface="iCiel Cadena"/>
              </a:rPr>
              <a:t> – </a:t>
            </a:r>
            <a:r>
              <a:rPr lang="en-US" sz="2500" kern="0" err="1">
                <a:solidFill>
                  <a:schemeClr val="tx1"/>
                </a:solidFill>
                <a:latin typeface="iCiel Cadena"/>
              </a:rPr>
              <a:t>đánh</a:t>
            </a:r>
            <a:r>
              <a:rPr lang="en-US" sz="2500" kern="0">
                <a:solidFill>
                  <a:schemeClr val="tx1"/>
                </a:solidFill>
                <a:latin typeface="iCiel Cadena"/>
              </a:rPr>
              <a:t> </a:t>
            </a:r>
            <a:r>
              <a:rPr lang="en-US" sz="2500" kern="0" err="1">
                <a:solidFill>
                  <a:schemeClr val="tx1"/>
                </a:solidFill>
                <a:latin typeface="iCiel Cadena"/>
              </a:rPr>
              <a:t>giá</a:t>
            </a:r>
            <a:r>
              <a:rPr lang="en-US" sz="2500" kern="0">
                <a:solidFill>
                  <a:schemeClr val="tx1"/>
                </a:solidFill>
                <a:latin typeface="iCiel Cadena"/>
              </a:rPr>
              <a:t>:</a:t>
            </a:r>
            <a:endParaRPr lang="en-US" sz="2500" kern="0">
              <a:solidFill>
                <a:schemeClr val="tx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22DFB9A7-38E7-FAB3-0727-F544977A7FFF}"/>
              </a:ext>
            </a:extLst>
          </p:cNvPr>
          <p:cNvSpPr txBox="1">
            <a:spLocks/>
          </p:cNvSpPr>
          <p:nvPr/>
        </p:nvSpPr>
        <p:spPr>
          <a:xfrm>
            <a:off x="1444952" y="1454537"/>
            <a:ext cx="10139693" cy="46727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342900" indent="-342900">
              <a:buFont typeface="Wingdings"/>
              <a:buChar char="v"/>
            </a:pPr>
            <a:r>
              <a:rPr lang="en-US" sz="2200" kern="0">
                <a:solidFill>
                  <a:schemeClr val="tx1"/>
                </a:solidFill>
                <a:latin typeface="+mj-lt"/>
              </a:rPr>
              <a:t> </a:t>
            </a:r>
            <a:r>
              <a:rPr lang="en-US" sz="2200" kern="0" err="1">
                <a:solidFill>
                  <a:schemeClr val="tx1"/>
                </a:solidFill>
                <a:latin typeface="+mj-lt"/>
              </a:rPr>
              <a:t>Tính</a:t>
            </a:r>
            <a:r>
              <a:rPr lang="en-US" sz="2200" kern="0">
                <a:solidFill>
                  <a:schemeClr val="tx1"/>
                </a:solidFill>
                <a:latin typeface="+mj-lt"/>
              </a:rPr>
              <a:t> </a:t>
            </a:r>
            <a:r>
              <a:rPr lang="en-US" sz="2200" kern="0" err="1">
                <a:solidFill>
                  <a:schemeClr val="tx1"/>
                </a:solidFill>
                <a:latin typeface="+mj-lt"/>
              </a:rPr>
              <a:t>linh</a:t>
            </a:r>
            <a:r>
              <a:rPr lang="en-US" sz="2200" kern="0">
                <a:solidFill>
                  <a:schemeClr val="tx1"/>
                </a:solidFill>
                <a:latin typeface="+mj-lt"/>
              </a:rPr>
              <a:t> </a:t>
            </a:r>
            <a:r>
              <a:rPr lang="en-US" sz="2200" kern="0" err="1">
                <a:solidFill>
                  <a:schemeClr val="tx1"/>
                </a:solidFill>
                <a:latin typeface="+mj-lt"/>
              </a:rPr>
              <a:t>hoạt</a:t>
            </a:r>
            <a:endParaRPr lang="en-US" sz="2200" kern="0">
              <a:solidFill>
                <a:schemeClr val="tx1"/>
              </a:solidFill>
              <a:latin typeface="+mj-lt"/>
            </a:endParaRPr>
          </a:p>
          <a:p>
            <a:pPr marL="800100" lvl="1" indent="-342900">
              <a:buFont typeface="Arial" panose="020B0604020202020204" pitchFamily="34" charset="0"/>
              <a:buChar char="•"/>
            </a:pPr>
            <a:r>
              <a:rPr lang="en-US" sz="2200" kern="0">
                <a:solidFill>
                  <a:schemeClr val="tx1"/>
                </a:solidFill>
                <a:latin typeface="+mj-lt"/>
              </a:rPr>
              <a:t>Linh </a:t>
            </a:r>
            <a:r>
              <a:rPr lang="en-US" sz="2200" kern="0" err="1">
                <a:solidFill>
                  <a:schemeClr val="tx1"/>
                </a:solidFill>
                <a:latin typeface="+mj-lt"/>
              </a:rPr>
              <a:t>hoạt</a:t>
            </a:r>
            <a:r>
              <a:rPr lang="en-US" sz="2200" kern="0">
                <a:solidFill>
                  <a:schemeClr val="tx1"/>
                </a:solidFill>
                <a:latin typeface="+mj-lt"/>
              </a:rPr>
              <a:t> </a:t>
            </a:r>
            <a:r>
              <a:rPr lang="en-US" sz="2200" kern="0" err="1">
                <a:solidFill>
                  <a:schemeClr val="tx1"/>
                </a:solidFill>
                <a:latin typeface="+mj-lt"/>
              </a:rPr>
              <a:t>trong</a:t>
            </a:r>
            <a:r>
              <a:rPr lang="en-US" sz="2200" kern="0">
                <a:solidFill>
                  <a:schemeClr val="tx1"/>
                </a:solidFill>
                <a:latin typeface="+mj-lt"/>
              </a:rPr>
              <a:t> </a:t>
            </a:r>
            <a:r>
              <a:rPr lang="en-US" sz="2200" kern="0" err="1">
                <a:solidFill>
                  <a:schemeClr val="tx1"/>
                </a:solidFill>
                <a:latin typeface="+mj-lt"/>
              </a:rPr>
              <a:t>việc</a:t>
            </a:r>
            <a:r>
              <a:rPr lang="en-US" sz="2200" kern="0">
                <a:solidFill>
                  <a:schemeClr val="tx1"/>
                </a:solidFill>
                <a:latin typeface="+mj-lt"/>
              </a:rPr>
              <a:t> </a:t>
            </a:r>
            <a:r>
              <a:rPr lang="en-US" sz="2200" kern="0" err="1">
                <a:solidFill>
                  <a:schemeClr val="tx1"/>
                </a:solidFill>
                <a:latin typeface="+mj-lt"/>
              </a:rPr>
              <a:t>thay</a:t>
            </a:r>
            <a:r>
              <a:rPr lang="en-US" sz="2200" kern="0">
                <a:solidFill>
                  <a:schemeClr val="tx1"/>
                </a:solidFill>
                <a:latin typeface="+mj-lt"/>
              </a:rPr>
              <a:t> </a:t>
            </a:r>
            <a:r>
              <a:rPr lang="en-US" sz="2200" kern="0" err="1">
                <a:solidFill>
                  <a:schemeClr val="tx1"/>
                </a:solidFill>
                <a:latin typeface="+mj-lt"/>
              </a:rPr>
              <a:t>đổi</a:t>
            </a:r>
            <a:r>
              <a:rPr lang="en-US" sz="2200" kern="0">
                <a:solidFill>
                  <a:schemeClr val="tx1"/>
                </a:solidFill>
                <a:latin typeface="+mj-lt"/>
              </a:rPr>
              <a:t> </a:t>
            </a:r>
            <a:r>
              <a:rPr lang="en-US" sz="2200" kern="0" err="1">
                <a:solidFill>
                  <a:schemeClr val="tx1"/>
                </a:solidFill>
                <a:latin typeface="+mj-lt"/>
              </a:rPr>
              <a:t>thành</a:t>
            </a:r>
            <a:r>
              <a:rPr lang="en-US" sz="2200" kern="0">
                <a:solidFill>
                  <a:schemeClr val="tx1"/>
                </a:solidFill>
                <a:latin typeface="+mj-lt"/>
              </a:rPr>
              <a:t> </a:t>
            </a:r>
            <a:r>
              <a:rPr lang="en-US" sz="2200" kern="0" err="1">
                <a:solidFill>
                  <a:schemeClr val="tx1"/>
                </a:solidFill>
                <a:latin typeface="+mj-lt"/>
              </a:rPr>
              <a:t>phần</a:t>
            </a:r>
            <a:endParaRPr lang="en-US" sz="2200" kern="0">
              <a:solidFill>
                <a:schemeClr val="tx1"/>
              </a:solidFill>
              <a:latin typeface="+mj-lt"/>
            </a:endParaRPr>
          </a:p>
          <a:p>
            <a:pPr marL="800100" lvl="1" indent="-342900">
              <a:buFont typeface="Arial" panose="020B0604020202020204" pitchFamily="34" charset="0"/>
              <a:buChar char="•"/>
            </a:pPr>
            <a:r>
              <a:rPr lang="en-US" sz="2200" kern="0">
                <a:solidFill>
                  <a:schemeClr val="tx1"/>
                </a:solidFill>
                <a:latin typeface="+mj-lt"/>
              </a:rPr>
              <a:t>Linh </a:t>
            </a:r>
            <a:r>
              <a:rPr lang="en-US" sz="2200" kern="0" err="1">
                <a:solidFill>
                  <a:schemeClr val="tx1"/>
                </a:solidFill>
                <a:latin typeface="+mj-lt"/>
              </a:rPr>
              <a:t>hoạt</a:t>
            </a:r>
            <a:r>
              <a:rPr lang="en-US" sz="2200" kern="0">
                <a:solidFill>
                  <a:schemeClr val="tx1"/>
                </a:solidFill>
                <a:latin typeface="+mj-lt"/>
              </a:rPr>
              <a:t> </a:t>
            </a:r>
            <a:r>
              <a:rPr lang="en-US" sz="2200" kern="0" err="1">
                <a:solidFill>
                  <a:schemeClr val="tx1"/>
                </a:solidFill>
                <a:latin typeface="+mj-lt"/>
              </a:rPr>
              <a:t>trong</a:t>
            </a:r>
            <a:r>
              <a:rPr lang="en-US" sz="2200" kern="0">
                <a:solidFill>
                  <a:schemeClr val="tx1"/>
                </a:solidFill>
                <a:latin typeface="+mj-lt"/>
              </a:rPr>
              <a:t> </a:t>
            </a:r>
            <a:r>
              <a:rPr lang="en-US" sz="2200" kern="0" err="1">
                <a:solidFill>
                  <a:schemeClr val="tx1"/>
                </a:solidFill>
                <a:latin typeface="+mj-lt"/>
              </a:rPr>
              <a:t>việc</a:t>
            </a:r>
            <a:r>
              <a:rPr lang="en-US" sz="2200" kern="0">
                <a:solidFill>
                  <a:schemeClr val="tx1"/>
                </a:solidFill>
                <a:latin typeface="+mj-lt"/>
              </a:rPr>
              <a:t> </a:t>
            </a:r>
            <a:r>
              <a:rPr lang="en-US" sz="2200" kern="0" err="1">
                <a:solidFill>
                  <a:schemeClr val="tx1"/>
                </a:solidFill>
                <a:latin typeface="+mj-lt"/>
              </a:rPr>
              <a:t>phục</a:t>
            </a:r>
            <a:r>
              <a:rPr lang="en-US" sz="2200" kern="0">
                <a:solidFill>
                  <a:schemeClr val="tx1"/>
                </a:solidFill>
                <a:latin typeface="+mj-lt"/>
              </a:rPr>
              <a:t> </a:t>
            </a:r>
            <a:r>
              <a:rPr lang="en-US" sz="2200" kern="0" err="1">
                <a:solidFill>
                  <a:schemeClr val="tx1"/>
                </a:solidFill>
                <a:latin typeface="+mj-lt"/>
              </a:rPr>
              <a:t>vụ</a:t>
            </a:r>
            <a:r>
              <a:rPr lang="en-US" sz="2200" kern="0">
                <a:solidFill>
                  <a:schemeClr val="tx1"/>
                </a:solidFill>
                <a:latin typeface="+mj-lt"/>
              </a:rPr>
              <a:t> </a:t>
            </a:r>
            <a:r>
              <a:rPr lang="en-US" sz="2200" kern="0" err="1">
                <a:solidFill>
                  <a:schemeClr val="tx1"/>
                </a:solidFill>
                <a:latin typeface="+mj-lt"/>
              </a:rPr>
              <a:t>nhiều</a:t>
            </a:r>
            <a:r>
              <a:rPr lang="en-US" sz="2200" kern="0">
                <a:solidFill>
                  <a:schemeClr val="tx1"/>
                </a:solidFill>
                <a:latin typeface="+mj-lt"/>
              </a:rPr>
              <a:t> website TMĐT</a:t>
            </a:r>
          </a:p>
          <a:p>
            <a:pPr marL="800100" lvl="1" indent="-342900">
              <a:buFont typeface="Wingdings"/>
              <a:buChar char="v"/>
            </a:pPr>
            <a:endParaRPr lang="en-US" sz="2200" kern="0">
              <a:solidFill>
                <a:schemeClr val="tx1"/>
              </a:solidFill>
              <a:latin typeface="+mj-lt"/>
            </a:endParaRPr>
          </a:p>
          <a:p>
            <a:pPr marL="342900" indent="-342900">
              <a:buFont typeface="Wingdings"/>
              <a:buChar char="v"/>
            </a:pPr>
            <a:r>
              <a:rPr lang="en-US" sz="2200" kern="0">
                <a:solidFill>
                  <a:schemeClr val="tx1"/>
                </a:solidFill>
                <a:latin typeface="+mj-lt"/>
              </a:rPr>
              <a:t> </a:t>
            </a:r>
            <a:r>
              <a:rPr lang="en-US" sz="2200" kern="0" err="1">
                <a:solidFill>
                  <a:schemeClr val="tx1"/>
                </a:solidFill>
                <a:latin typeface="+mj-lt"/>
              </a:rPr>
              <a:t>Tính</a:t>
            </a:r>
            <a:r>
              <a:rPr lang="en-US" sz="2200" kern="0">
                <a:solidFill>
                  <a:schemeClr val="tx1"/>
                </a:solidFill>
                <a:latin typeface="+mj-lt"/>
              </a:rPr>
              <a:t> </a:t>
            </a:r>
            <a:r>
              <a:rPr lang="en-US" sz="2200" kern="0" err="1">
                <a:solidFill>
                  <a:schemeClr val="tx1"/>
                </a:solidFill>
                <a:latin typeface="+mj-lt"/>
              </a:rPr>
              <a:t>dễ</a:t>
            </a:r>
            <a:r>
              <a:rPr lang="en-US" sz="2200" kern="0">
                <a:solidFill>
                  <a:schemeClr val="tx1"/>
                </a:solidFill>
                <a:latin typeface="+mj-lt"/>
              </a:rPr>
              <a:t> </a:t>
            </a:r>
            <a:r>
              <a:rPr lang="en-US" sz="2200" kern="0" err="1">
                <a:solidFill>
                  <a:schemeClr val="tx1"/>
                </a:solidFill>
                <a:latin typeface="+mj-lt"/>
              </a:rPr>
              <a:t>quản</a:t>
            </a:r>
            <a:r>
              <a:rPr lang="en-US" sz="2200" kern="0">
                <a:solidFill>
                  <a:schemeClr val="tx1"/>
                </a:solidFill>
                <a:latin typeface="+mj-lt"/>
              </a:rPr>
              <a:t> </a:t>
            </a:r>
            <a:r>
              <a:rPr lang="en-US" sz="2200" kern="0" err="1">
                <a:solidFill>
                  <a:schemeClr val="tx1"/>
                </a:solidFill>
                <a:latin typeface="+mj-lt"/>
              </a:rPr>
              <a:t>lý</a:t>
            </a:r>
            <a:endParaRPr lang="en-US" sz="2200" kern="0">
              <a:solidFill>
                <a:schemeClr val="tx1"/>
              </a:solidFill>
              <a:latin typeface="+mj-lt"/>
            </a:endParaRPr>
          </a:p>
          <a:p>
            <a:pPr marL="800100" lvl="1" indent="-342900">
              <a:buFont typeface="Arial" panose="020B0604020202020204" pitchFamily="34" charset="0"/>
              <a:buChar char="•"/>
            </a:pPr>
            <a:r>
              <a:rPr lang="en-US" sz="2200" kern="0" err="1">
                <a:solidFill>
                  <a:schemeClr val="tx1"/>
                </a:solidFill>
                <a:latin typeface="+mj-lt"/>
              </a:rPr>
              <a:t>Các</a:t>
            </a:r>
            <a:r>
              <a:rPr lang="en-US" sz="2200" kern="0">
                <a:solidFill>
                  <a:schemeClr val="tx1"/>
                </a:solidFill>
                <a:latin typeface="+mj-lt"/>
              </a:rPr>
              <a:t> </a:t>
            </a:r>
            <a:r>
              <a:rPr lang="en-US" sz="2200" kern="0" err="1">
                <a:solidFill>
                  <a:schemeClr val="tx1"/>
                </a:solidFill>
                <a:latin typeface="+mj-lt"/>
              </a:rPr>
              <a:t>thành</a:t>
            </a:r>
            <a:r>
              <a:rPr lang="en-US" sz="2200" kern="0">
                <a:solidFill>
                  <a:schemeClr val="tx1"/>
                </a:solidFill>
                <a:latin typeface="+mj-lt"/>
              </a:rPr>
              <a:t> </a:t>
            </a:r>
            <a:r>
              <a:rPr lang="en-US" sz="2200" kern="0" err="1">
                <a:solidFill>
                  <a:schemeClr val="tx1"/>
                </a:solidFill>
                <a:latin typeface="+mj-lt"/>
              </a:rPr>
              <a:t>phần</a:t>
            </a:r>
            <a:r>
              <a:rPr lang="en-US" sz="2200" kern="0">
                <a:solidFill>
                  <a:schemeClr val="tx1"/>
                </a:solidFill>
                <a:latin typeface="+mj-lt"/>
              </a:rPr>
              <a:t> </a:t>
            </a:r>
            <a:r>
              <a:rPr lang="en-US" sz="2200" kern="0" err="1">
                <a:solidFill>
                  <a:schemeClr val="tx1"/>
                </a:solidFill>
                <a:latin typeface="+mj-lt"/>
              </a:rPr>
              <a:t>rõ</a:t>
            </a:r>
            <a:r>
              <a:rPr lang="en-US" sz="2200" kern="0">
                <a:solidFill>
                  <a:schemeClr val="tx1"/>
                </a:solidFill>
                <a:latin typeface="+mj-lt"/>
              </a:rPr>
              <a:t> </a:t>
            </a:r>
            <a:r>
              <a:rPr lang="en-US" sz="2200" kern="0" err="1">
                <a:solidFill>
                  <a:schemeClr val="tx1"/>
                </a:solidFill>
                <a:latin typeface="+mj-lt"/>
              </a:rPr>
              <a:t>ràng</a:t>
            </a:r>
            <a:endParaRPr lang="en-US" sz="2200" kern="0">
              <a:solidFill>
                <a:schemeClr val="tx1"/>
              </a:solidFill>
              <a:latin typeface="+mj-lt"/>
            </a:endParaRPr>
          </a:p>
          <a:p>
            <a:pPr marL="800100" lvl="1" indent="-342900">
              <a:buFont typeface="Arial" panose="020B0604020202020204" pitchFamily="34" charset="0"/>
              <a:buChar char="•"/>
            </a:pPr>
            <a:r>
              <a:rPr lang="en-US" sz="2200" kern="0" err="1">
                <a:solidFill>
                  <a:schemeClr val="tx1"/>
                </a:solidFill>
                <a:latin typeface="+mj-lt"/>
              </a:rPr>
              <a:t>Số</a:t>
            </a:r>
            <a:r>
              <a:rPr lang="en-US" sz="2200" kern="0">
                <a:solidFill>
                  <a:schemeClr val="tx1"/>
                </a:solidFill>
                <a:latin typeface="+mj-lt"/>
              </a:rPr>
              <a:t> </a:t>
            </a:r>
            <a:r>
              <a:rPr lang="en-US" sz="2200" kern="0" err="1">
                <a:solidFill>
                  <a:schemeClr val="tx1"/>
                </a:solidFill>
                <a:latin typeface="+mj-lt"/>
              </a:rPr>
              <a:t>lượng</a:t>
            </a:r>
            <a:r>
              <a:rPr lang="en-US" sz="2200" kern="0">
                <a:solidFill>
                  <a:schemeClr val="tx1"/>
                </a:solidFill>
                <a:latin typeface="+mj-lt"/>
              </a:rPr>
              <a:t> </a:t>
            </a:r>
            <a:r>
              <a:rPr lang="en-US" sz="2200" kern="0" err="1">
                <a:solidFill>
                  <a:schemeClr val="tx1"/>
                </a:solidFill>
                <a:latin typeface="+mj-lt"/>
              </a:rPr>
              <a:t>thành</a:t>
            </a:r>
            <a:r>
              <a:rPr lang="en-US" sz="2200" kern="0">
                <a:solidFill>
                  <a:schemeClr val="tx1"/>
                </a:solidFill>
                <a:latin typeface="+mj-lt"/>
              </a:rPr>
              <a:t> </a:t>
            </a:r>
            <a:r>
              <a:rPr lang="en-US" sz="2200" kern="0" err="1">
                <a:solidFill>
                  <a:schemeClr val="tx1"/>
                </a:solidFill>
                <a:latin typeface="+mj-lt"/>
              </a:rPr>
              <a:t>phần</a:t>
            </a:r>
            <a:r>
              <a:rPr lang="en-US" sz="2200" kern="0">
                <a:solidFill>
                  <a:schemeClr val="tx1"/>
                </a:solidFill>
                <a:latin typeface="+mj-lt"/>
              </a:rPr>
              <a:t> </a:t>
            </a:r>
            <a:r>
              <a:rPr lang="en-US" sz="2200" kern="0" err="1">
                <a:solidFill>
                  <a:schemeClr val="tx1"/>
                </a:solidFill>
                <a:latin typeface="+mj-lt"/>
              </a:rPr>
              <a:t>nhỏ</a:t>
            </a:r>
            <a:endParaRPr lang="en-US" sz="2200" kern="0">
              <a:solidFill>
                <a:schemeClr val="tx1"/>
              </a:solidFill>
              <a:latin typeface="+mj-lt"/>
            </a:endParaRPr>
          </a:p>
          <a:p>
            <a:pPr marL="800100" lvl="1" indent="-342900">
              <a:buFont typeface="Wingdings"/>
              <a:buChar char="v"/>
            </a:pPr>
            <a:endParaRPr lang="en-US" sz="2200" kern="0">
              <a:solidFill>
                <a:schemeClr val="tx1"/>
              </a:solidFill>
              <a:latin typeface="+mj-lt"/>
            </a:endParaRPr>
          </a:p>
          <a:p>
            <a:pPr marL="342900" indent="-342900">
              <a:buFont typeface="Wingdings"/>
              <a:buChar char="v"/>
            </a:pPr>
            <a:r>
              <a:rPr lang="en-US" sz="2200" kern="0">
                <a:solidFill>
                  <a:schemeClr val="tx1"/>
                </a:solidFill>
                <a:latin typeface="+mj-lt"/>
              </a:rPr>
              <a:t> </a:t>
            </a:r>
            <a:r>
              <a:rPr lang="en-US" sz="2200" kern="0" err="1">
                <a:solidFill>
                  <a:schemeClr val="tx1"/>
                </a:solidFill>
                <a:latin typeface="+mj-lt"/>
              </a:rPr>
              <a:t>Tính</a:t>
            </a:r>
            <a:r>
              <a:rPr lang="en-US" sz="2200" kern="0">
                <a:solidFill>
                  <a:schemeClr val="tx1"/>
                </a:solidFill>
                <a:latin typeface="+mj-lt"/>
              </a:rPr>
              <a:t> </a:t>
            </a:r>
            <a:r>
              <a:rPr lang="en-US" sz="2200" kern="0" err="1">
                <a:solidFill>
                  <a:schemeClr val="tx1"/>
                </a:solidFill>
                <a:latin typeface="+mj-lt"/>
              </a:rPr>
              <a:t>mở</a:t>
            </a:r>
            <a:r>
              <a:rPr lang="en-US" sz="2200" kern="0">
                <a:solidFill>
                  <a:schemeClr val="tx1"/>
                </a:solidFill>
                <a:latin typeface="+mj-lt"/>
              </a:rPr>
              <a:t> </a:t>
            </a:r>
            <a:r>
              <a:rPr lang="en-US" sz="2200" kern="0" err="1">
                <a:solidFill>
                  <a:schemeClr val="tx1"/>
                </a:solidFill>
                <a:latin typeface="+mj-lt"/>
              </a:rPr>
              <a:t>rộng</a:t>
            </a:r>
            <a:endParaRPr lang="en-US" sz="2200" kern="0">
              <a:solidFill>
                <a:schemeClr val="tx1"/>
              </a:solidFill>
              <a:latin typeface="+mj-lt"/>
            </a:endParaRPr>
          </a:p>
          <a:p>
            <a:pPr marL="800100" lvl="1" indent="-342900">
              <a:buFont typeface="Arial" panose="020B0604020202020204" pitchFamily="34" charset="0"/>
              <a:buChar char="•"/>
            </a:pPr>
            <a:r>
              <a:rPr lang="en-US" sz="2200" kern="0" err="1">
                <a:solidFill>
                  <a:schemeClr val="tx1"/>
                </a:solidFill>
                <a:latin typeface="+mj-lt"/>
              </a:rPr>
              <a:t>Dễ</a:t>
            </a:r>
            <a:r>
              <a:rPr lang="en-US" sz="2200" kern="0">
                <a:solidFill>
                  <a:schemeClr val="tx1"/>
                </a:solidFill>
                <a:latin typeface="+mj-lt"/>
              </a:rPr>
              <a:t> </a:t>
            </a:r>
            <a:r>
              <a:rPr lang="en-US" sz="2200" kern="0" err="1">
                <a:solidFill>
                  <a:schemeClr val="tx1"/>
                </a:solidFill>
                <a:latin typeface="+mj-lt"/>
              </a:rPr>
              <a:t>dàng</a:t>
            </a:r>
            <a:r>
              <a:rPr lang="en-US" sz="2200" kern="0">
                <a:solidFill>
                  <a:schemeClr val="tx1"/>
                </a:solidFill>
                <a:latin typeface="+mj-lt"/>
              </a:rPr>
              <a:t> </a:t>
            </a:r>
            <a:r>
              <a:rPr lang="en-US" sz="2200" kern="0" err="1">
                <a:solidFill>
                  <a:schemeClr val="tx1"/>
                </a:solidFill>
                <a:latin typeface="+mj-lt"/>
              </a:rPr>
              <a:t>phục</a:t>
            </a:r>
            <a:r>
              <a:rPr lang="en-US" sz="2200" kern="0">
                <a:solidFill>
                  <a:schemeClr val="tx1"/>
                </a:solidFill>
                <a:latin typeface="+mj-lt"/>
              </a:rPr>
              <a:t> </a:t>
            </a:r>
            <a:r>
              <a:rPr lang="en-US" sz="2200" kern="0" err="1">
                <a:solidFill>
                  <a:schemeClr val="tx1"/>
                </a:solidFill>
                <a:latin typeface="+mj-lt"/>
              </a:rPr>
              <a:t>vụ</a:t>
            </a:r>
            <a:r>
              <a:rPr lang="en-US" sz="2200" kern="0">
                <a:solidFill>
                  <a:schemeClr val="tx1"/>
                </a:solidFill>
                <a:latin typeface="+mj-lt"/>
              </a:rPr>
              <a:t> 5 -&gt; 10 website</a:t>
            </a:r>
          </a:p>
          <a:p>
            <a:pPr marL="800100" lvl="1" indent="-342900">
              <a:buFont typeface="Arial" panose="020B0604020202020204" pitchFamily="34" charset="0"/>
              <a:buChar char="•"/>
            </a:pPr>
            <a:r>
              <a:rPr lang="en-US" sz="2200" kern="0" err="1">
                <a:solidFill>
                  <a:schemeClr val="tx1"/>
                </a:solidFill>
                <a:latin typeface="+mj-lt"/>
              </a:rPr>
              <a:t>Khó</a:t>
            </a:r>
            <a:r>
              <a:rPr lang="en-US" sz="2200" kern="0">
                <a:solidFill>
                  <a:schemeClr val="tx1"/>
                </a:solidFill>
                <a:latin typeface="+mj-lt"/>
              </a:rPr>
              <a:t> </a:t>
            </a:r>
            <a:r>
              <a:rPr lang="en-US" sz="2200" kern="0" err="1">
                <a:solidFill>
                  <a:schemeClr val="tx1"/>
                </a:solidFill>
                <a:latin typeface="+mj-lt"/>
              </a:rPr>
              <a:t>khăn</a:t>
            </a:r>
            <a:r>
              <a:rPr lang="en-US" sz="2200" kern="0">
                <a:solidFill>
                  <a:schemeClr val="tx1"/>
                </a:solidFill>
                <a:latin typeface="+mj-lt"/>
              </a:rPr>
              <a:t> </a:t>
            </a:r>
            <a:r>
              <a:rPr lang="en-US" sz="2200" kern="0" err="1">
                <a:solidFill>
                  <a:schemeClr val="tx1"/>
                </a:solidFill>
                <a:latin typeface="+mj-lt"/>
              </a:rPr>
              <a:t>phục</a:t>
            </a:r>
            <a:r>
              <a:rPr lang="en-US" sz="2200" kern="0">
                <a:solidFill>
                  <a:schemeClr val="tx1"/>
                </a:solidFill>
                <a:latin typeface="+mj-lt"/>
              </a:rPr>
              <a:t> </a:t>
            </a:r>
            <a:r>
              <a:rPr lang="en-US" sz="2200" kern="0" err="1">
                <a:solidFill>
                  <a:schemeClr val="tx1"/>
                </a:solidFill>
                <a:latin typeface="+mj-lt"/>
              </a:rPr>
              <a:t>vụ</a:t>
            </a:r>
            <a:r>
              <a:rPr lang="en-US" sz="2200" kern="0">
                <a:solidFill>
                  <a:schemeClr val="tx1"/>
                </a:solidFill>
                <a:latin typeface="+mj-lt"/>
              </a:rPr>
              <a:t> 100 -&gt; 1000 website</a:t>
            </a:r>
          </a:p>
          <a:p>
            <a:pPr marL="342900" indent="-342900">
              <a:buFont typeface="Wingdings"/>
              <a:buChar char="v"/>
            </a:pPr>
            <a:endParaRPr lang="en-US" sz="2200" kern="0">
              <a:solidFill>
                <a:schemeClr val="tx1"/>
              </a:solidFill>
              <a:latin typeface="+mj-lt"/>
            </a:endParaRPr>
          </a:p>
          <a:p>
            <a:pPr marL="342900" indent="-342900">
              <a:buFont typeface="Wingdings"/>
              <a:buChar char="v"/>
            </a:pPr>
            <a:r>
              <a:rPr lang="en-US" sz="2200" kern="0">
                <a:solidFill>
                  <a:schemeClr val="tx1"/>
                </a:solidFill>
                <a:latin typeface="+mj-lt"/>
              </a:rPr>
              <a:t> </a:t>
            </a:r>
            <a:r>
              <a:rPr lang="en-US" sz="2200" kern="0" err="1">
                <a:solidFill>
                  <a:schemeClr val="tx1"/>
                </a:solidFill>
                <a:latin typeface="+mj-lt"/>
              </a:rPr>
              <a:t>Độ</a:t>
            </a:r>
            <a:r>
              <a:rPr lang="en-US" sz="2200" kern="0">
                <a:solidFill>
                  <a:schemeClr val="tx1"/>
                </a:solidFill>
                <a:latin typeface="+mj-lt"/>
              </a:rPr>
              <a:t> </a:t>
            </a:r>
            <a:r>
              <a:rPr lang="en-US" sz="2200" kern="0" err="1">
                <a:solidFill>
                  <a:schemeClr val="tx1"/>
                </a:solidFill>
                <a:latin typeface="+mj-lt"/>
              </a:rPr>
              <a:t>phức</a:t>
            </a:r>
            <a:r>
              <a:rPr lang="en-US" sz="2200" kern="0">
                <a:solidFill>
                  <a:schemeClr val="tx1"/>
                </a:solidFill>
                <a:latin typeface="+mj-lt"/>
              </a:rPr>
              <a:t> </a:t>
            </a:r>
            <a:r>
              <a:rPr lang="en-US" sz="2200" kern="0" err="1">
                <a:solidFill>
                  <a:schemeClr val="tx1"/>
                </a:solidFill>
                <a:latin typeface="+mj-lt"/>
              </a:rPr>
              <a:t>tạp</a:t>
            </a:r>
            <a:r>
              <a:rPr lang="en-US" sz="2200" kern="0">
                <a:solidFill>
                  <a:schemeClr val="tx1"/>
                </a:solidFill>
                <a:latin typeface="+mj-lt"/>
              </a:rPr>
              <a:t> </a:t>
            </a:r>
          </a:p>
          <a:p>
            <a:pPr marL="800100" lvl="1" indent="-342900">
              <a:buFont typeface="Arial" panose="020B0604020202020204" pitchFamily="34" charset="0"/>
              <a:buChar char="•"/>
            </a:pPr>
            <a:r>
              <a:rPr lang="en-US" sz="2200" kern="0" err="1">
                <a:solidFill>
                  <a:schemeClr val="tx1"/>
                </a:solidFill>
                <a:latin typeface="+mj-lt"/>
              </a:rPr>
              <a:t>Vừa</a:t>
            </a:r>
            <a:r>
              <a:rPr lang="en-US" sz="2200" kern="0">
                <a:solidFill>
                  <a:schemeClr val="tx1"/>
                </a:solidFill>
                <a:latin typeface="+mj-lt"/>
              </a:rPr>
              <a:t> </a:t>
            </a:r>
            <a:r>
              <a:rPr lang="en-US" sz="2200" kern="0" err="1">
                <a:solidFill>
                  <a:schemeClr val="tx1"/>
                </a:solidFill>
                <a:latin typeface="+mj-lt"/>
              </a:rPr>
              <a:t>phải</a:t>
            </a:r>
            <a:endParaRPr lang="en-US" sz="2200" kern="0">
              <a:solidFill>
                <a:schemeClr val="tx1"/>
              </a:solidFill>
              <a:latin typeface="+mj-lt"/>
            </a:endParaRPr>
          </a:p>
        </p:txBody>
      </p:sp>
      <p:sp>
        <p:nvSpPr>
          <p:cNvPr id="3" name="Google Shape;47;p15">
            <a:extLst>
              <a:ext uri="{FF2B5EF4-FFF2-40B4-BE49-F238E27FC236}">
                <a16:creationId xmlns:a16="http://schemas.microsoft.com/office/drawing/2014/main" id="{82B5533B-0A84-6F4E-9BE5-FF3D324C203D}"/>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15</a:t>
            </a:r>
            <a:endParaRPr lang="vi-VN" sz="2000" kern="0"/>
          </a:p>
        </p:txBody>
      </p:sp>
    </p:spTree>
    <p:extLst>
      <p:ext uri="{BB962C8B-B14F-4D97-AF65-F5344CB8AC3E}">
        <p14:creationId xmlns:p14="http://schemas.microsoft.com/office/powerpoint/2010/main" val="458467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03</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Đề xuất giải pháp</a:t>
            </a:r>
            <a:endParaRPr sz="3500">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826BC96E-0C4C-F13C-0713-A6272BBE1C69}"/>
              </a:ext>
            </a:extLst>
          </p:cNvPr>
          <p:cNvSpPr txBox="1">
            <a:spLocks/>
          </p:cNvSpPr>
          <p:nvPr/>
        </p:nvSpPr>
        <p:spPr>
          <a:xfrm>
            <a:off x="2721934" y="1064113"/>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panose="02000503000000020004" pitchFamily="50" charset="0"/>
              </a:rPr>
              <a:t>3.2. Framework </a:t>
            </a:r>
            <a:r>
              <a:rPr lang="en-US" sz="2500" kern="0" err="1">
                <a:solidFill>
                  <a:schemeClr val="tx1"/>
                </a:solidFill>
                <a:latin typeface="iCiel Cadena" panose="02000503000000020004" pitchFamily="50" charset="0"/>
              </a:rPr>
              <a:t>Trivi</a:t>
            </a:r>
            <a:endParaRPr lang="en-US" sz="2500" kern="0">
              <a:solidFill>
                <a:schemeClr val="tx1"/>
              </a:solidFill>
              <a:latin typeface="iCiel Cadena" panose="02000503000000020004" pitchFamily="50" charset="0"/>
            </a:endParaRPr>
          </a:p>
        </p:txBody>
      </p:sp>
      <p:sp>
        <p:nvSpPr>
          <p:cNvPr id="9" name="TextBox 8">
            <a:extLst>
              <a:ext uri="{FF2B5EF4-FFF2-40B4-BE49-F238E27FC236}">
                <a16:creationId xmlns:a16="http://schemas.microsoft.com/office/drawing/2014/main" id="{871166CD-3004-804A-9A59-06E5C3BD2835}"/>
              </a:ext>
            </a:extLst>
          </p:cNvPr>
          <p:cNvSpPr txBox="1"/>
          <p:nvPr/>
        </p:nvSpPr>
        <p:spPr>
          <a:xfrm>
            <a:off x="1444952" y="1762433"/>
            <a:ext cx="9915436" cy="4455835"/>
          </a:xfrm>
          <a:prstGeom prst="rect">
            <a:avLst/>
          </a:prstGeom>
          <a:noFill/>
        </p:spPr>
        <p:txBody>
          <a:bodyPr wrap="square" lIns="91440" tIns="45720" rIns="91440" bIns="45720" anchor="t">
            <a:spAutoFit/>
          </a:bodyPr>
          <a:lstStyle/>
          <a:p>
            <a:pPr lvl="0" algn="just">
              <a:lnSpc>
                <a:spcPct val="150000"/>
              </a:lnSpc>
            </a:pPr>
            <a:r>
              <a:rPr lang="en-US" sz="2400">
                <a:latin typeface="+mj-lt"/>
                <a:ea typeface="Microsoft Sans Serif"/>
                <a:cs typeface="Times New Roman"/>
              </a:rPr>
              <a:t>Trivi </a:t>
            </a:r>
            <a:r>
              <a:rPr lang="en-US" sz="2400" err="1">
                <a:latin typeface="+mj-lt"/>
                <a:ea typeface="Microsoft Sans Serif"/>
                <a:cs typeface="Times New Roman"/>
              </a:rPr>
              <a:t>đề</a:t>
            </a:r>
            <a:r>
              <a:rPr lang="en-US" sz="2400">
                <a:latin typeface="+mj-lt"/>
                <a:ea typeface="Microsoft Sans Serif"/>
                <a:cs typeface="Times New Roman"/>
              </a:rPr>
              <a:t> </a:t>
            </a:r>
            <a:r>
              <a:rPr lang="en-US" sz="2400" err="1">
                <a:latin typeface="+mj-lt"/>
                <a:ea typeface="Microsoft Sans Serif"/>
                <a:cs typeface="Times New Roman"/>
              </a:rPr>
              <a:t>xuất</a:t>
            </a:r>
            <a:r>
              <a:rPr lang="en-US" sz="2400">
                <a:latin typeface="+mj-lt"/>
                <a:ea typeface="Microsoft Sans Serif"/>
                <a:cs typeface="Times New Roman"/>
              </a:rPr>
              <a:t> </a:t>
            </a:r>
            <a:r>
              <a:rPr lang="en-US" sz="2400" err="1">
                <a:latin typeface="+mj-lt"/>
                <a:ea typeface="Microsoft Sans Serif"/>
                <a:cs typeface="Times New Roman"/>
              </a:rPr>
              <a:t>mô</a:t>
            </a:r>
            <a:r>
              <a:rPr lang="en-US" sz="2400">
                <a:latin typeface="+mj-lt"/>
                <a:ea typeface="Microsoft Sans Serif"/>
                <a:cs typeface="Times New Roman"/>
              </a:rPr>
              <a:t> </a:t>
            </a:r>
            <a:r>
              <a:rPr lang="en-US" sz="2400" err="1">
                <a:latin typeface="+mj-lt"/>
                <a:ea typeface="Microsoft Sans Serif"/>
                <a:cs typeface="Times New Roman"/>
              </a:rPr>
              <a:t>hình</a:t>
            </a:r>
            <a:r>
              <a:rPr lang="en-US" sz="2400">
                <a:latin typeface="+mj-lt"/>
                <a:ea typeface="Microsoft Sans Serif"/>
                <a:cs typeface="Times New Roman"/>
              </a:rPr>
              <a:t> </a:t>
            </a:r>
            <a:r>
              <a:rPr lang="en-US" sz="2400" err="1">
                <a:latin typeface="+mj-lt"/>
                <a:ea typeface="Microsoft Sans Serif"/>
                <a:cs typeface="Times New Roman"/>
              </a:rPr>
              <a:t>dữ</a:t>
            </a:r>
            <a:r>
              <a:rPr lang="en-US" sz="2400">
                <a:latin typeface="+mj-lt"/>
                <a:ea typeface="Microsoft Sans Serif"/>
                <a:cs typeface="Times New Roman"/>
              </a:rPr>
              <a:t> </a:t>
            </a:r>
            <a:r>
              <a:rPr lang="en-US" sz="2400" err="1">
                <a:latin typeface="+mj-lt"/>
                <a:ea typeface="Microsoft Sans Serif"/>
                <a:cs typeface="Times New Roman"/>
              </a:rPr>
              <a:t>liệu</a:t>
            </a:r>
            <a:r>
              <a:rPr lang="en-US" sz="2400">
                <a:latin typeface="+mj-lt"/>
                <a:ea typeface="Microsoft Sans Serif"/>
                <a:cs typeface="Times New Roman"/>
              </a:rPr>
              <a:t> </a:t>
            </a:r>
            <a:r>
              <a:rPr lang="en-US" sz="2400" err="1">
                <a:latin typeface="+mj-lt"/>
                <a:ea typeface="Microsoft Sans Serif"/>
                <a:cs typeface="Times New Roman"/>
              </a:rPr>
              <a:t>như</a:t>
            </a:r>
            <a:r>
              <a:rPr lang="en-US" sz="2400">
                <a:latin typeface="+mj-lt"/>
                <a:ea typeface="Microsoft Sans Serif"/>
                <a:cs typeface="Times New Roman"/>
              </a:rPr>
              <a:t> </a:t>
            </a:r>
            <a:r>
              <a:rPr lang="en-US" sz="2400" err="1">
                <a:latin typeface="+mj-lt"/>
                <a:ea typeface="Microsoft Sans Serif"/>
                <a:cs typeface="Times New Roman"/>
              </a:rPr>
              <a:t>sau</a:t>
            </a:r>
            <a:r>
              <a:rPr lang="en-US" sz="2400">
                <a:latin typeface="+mj-lt"/>
                <a:ea typeface="Microsoft Sans Serif"/>
                <a:cs typeface="Times New Roman"/>
              </a:rPr>
              <a:t>:</a:t>
            </a:r>
            <a:endParaRPr lang="en-US" sz="2400">
              <a:effectLst/>
              <a:latin typeface="+mj-lt"/>
              <a:ea typeface="Microsoft Sans Serif"/>
              <a:cs typeface="Times New Roman"/>
            </a:endParaRPr>
          </a:p>
          <a:p>
            <a:pPr marL="342900" lvl="0" indent="-342900" algn="just">
              <a:lnSpc>
                <a:spcPct val="150000"/>
              </a:lnSpc>
              <a:buFont typeface="Symbol" panose="05050102010706020507" pitchFamily="18" charset="2"/>
              <a:buChar char=""/>
            </a:pPr>
            <a:r>
              <a:rPr lang="vi-VN" sz="2400" b="1" i="1">
                <a:effectLst/>
                <a:latin typeface="Arial"/>
                <a:ea typeface="Microsoft Sans Serif"/>
                <a:cs typeface="Times New Roman"/>
              </a:rPr>
              <a:t>Biết ai (</a:t>
            </a:r>
            <a:r>
              <a:rPr lang="vi-VN" sz="2400" b="1" i="1" err="1">
                <a:effectLst/>
                <a:latin typeface="Arial"/>
                <a:ea typeface="Microsoft Sans Serif"/>
                <a:cs typeface="Times New Roman"/>
              </a:rPr>
              <a:t>know-who</a:t>
            </a:r>
            <a:r>
              <a:rPr lang="vi-VN" sz="2400" b="1" i="1">
                <a:effectLst/>
                <a:latin typeface="Arial"/>
                <a:ea typeface="Microsoft Sans Serif"/>
                <a:cs typeface="Times New Roman"/>
              </a:rPr>
              <a:t>):</a:t>
            </a:r>
            <a:r>
              <a:rPr lang="vi-VN" sz="2400">
                <a:effectLst/>
                <a:latin typeface="Arial"/>
                <a:ea typeface="Microsoft Sans Serif"/>
                <a:cs typeface="Times New Roman"/>
              </a:rPr>
              <a:t> liên quan đến tất cả dữ liệu về các bên liên quan (</a:t>
            </a:r>
            <a:r>
              <a:rPr lang="vi-VN" sz="2400" err="1">
                <a:effectLst/>
                <a:latin typeface="Arial"/>
                <a:ea typeface="Microsoft Sans Serif"/>
                <a:cs typeface="Times New Roman"/>
              </a:rPr>
              <a:t>stakeholders</a:t>
            </a:r>
            <a:r>
              <a:rPr lang="vi-VN" sz="2400">
                <a:effectLst/>
                <a:latin typeface="Arial"/>
                <a:ea typeface="Microsoft Sans Serif"/>
                <a:cs typeface="Times New Roman"/>
              </a:rPr>
              <a:t>) của hệ thống</a:t>
            </a:r>
            <a:r>
              <a:rPr lang="en-US" sz="2400">
                <a:effectLst/>
                <a:ea typeface="Microsoft Sans Serif"/>
                <a:cs typeface="Times New Roman"/>
              </a:rPr>
              <a:t>.</a:t>
            </a:r>
          </a:p>
          <a:p>
            <a:pPr marL="342900" lvl="0" indent="-342900" algn="just">
              <a:lnSpc>
                <a:spcPct val="150000"/>
              </a:lnSpc>
              <a:buFont typeface="Symbol" panose="05050102010706020507" pitchFamily="18" charset="2"/>
              <a:buChar char=""/>
            </a:pPr>
            <a:r>
              <a:rPr lang="vi-VN" sz="2400" b="1" i="1">
                <a:effectLst/>
                <a:latin typeface="Arial"/>
                <a:ea typeface="Microsoft Sans Serif"/>
                <a:cs typeface="Times New Roman"/>
              </a:rPr>
              <a:t>Biết cái gì (</a:t>
            </a:r>
            <a:r>
              <a:rPr lang="vi-VN" sz="2400" b="1" i="1" err="1">
                <a:effectLst/>
                <a:latin typeface="Arial"/>
                <a:ea typeface="Microsoft Sans Serif"/>
                <a:cs typeface="Times New Roman"/>
              </a:rPr>
              <a:t>know-what</a:t>
            </a:r>
            <a:r>
              <a:rPr lang="vi-VN" sz="2400" b="1" i="1">
                <a:effectLst/>
                <a:latin typeface="Arial"/>
                <a:ea typeface="Microsoft Sans Serif"/>
                <a:cs typeface="Times New Roman"/>
              </a:rPr>
              <a:t>):</a:t>
            </a:r>
            <a:r>
              <a:rPr lang="vi-VN" sz="2400">
                <a:effectLst/>
                <a:latin typeface="Arial"/>
                <a:ea typeface="Microsoft Sans Serif"/>
                <a:cs typeface="Times New Roman"/>
              </a:rPr>
              <a:t> gồm các dữ liệu về sản phẩm/dịch vụ</a:t>
            </a:r>
            <a:r>
              <a:rPr lang="en-US" sz="2400">
                <a:effectLst/>
                <a:ea typeface="Microsoft Sans Serif"/>
                <a:cs typeface="Times New Roman"/>
              </a:rPr>
              <a:t>.</a:t>
            </a:r>
          </a:p>
          <a:p>
            <a:pPr marL="342900" lvl="0" indent="-342900" algn="just">
              <a:lnSpc>
                <a:spcPct val="150000"/>
              </a:lnSpc>
              <a:buFont typeface="Symbol" panose="05050102010706020507" pitchFamily="18" charset="2"/>
              <a:buChar char=""/>
            </a:pPr>
            <a:r>
              <a:rPr lang="vi-VN" sz="2400" b="1" i="1">
                <a:effectLst/>
                <a:latin typeface="Arial"/>
                <a:ea typeface="Microsoft Sans Serif"/>
                <a:cs typeface="Times New Roman"/>
              </a:rPr>
              <a:t>Biết như thế nào (</a:t>
            </a:r>
            <a:r>
              <a:rPr lang="vi-VN" sz="2400" b="1" i="1" err="1">
                <a:effectLst/>
                <a:latin typeface="Arial"/>
                <a:ea typeface="Microsoft Sans Serif"/>
                <a:cs typeface="Times New Roman"/>
              </a:rPr>
              <a:t>know-how</a:t>
            </a:r>
            <a:r>
              <a:rPr lang="vi-VN" sz="2400" b="1" i="1">
                <a:effectLst/>
                <a:latin typeface="Arial"/>
                <a:ea typeface="Microsoft Sans Serif"/>
                <a:cs typeface="Times New Roman"/>
              </a:rPr>
              <a:t>):</a:t>
            </a:r>
            <a:r>
              <a:rPr lang="vi-VN" sz="2400" b="1">
                <a:effectLst/>
                <a:latin typeface="Arial"/>
                <a:ea typeface="Microsoft Sans Serif"/>
                <a:cs typeface="Times New Roman"/>
              </a:rPr>
              <a:t> </a:t>
            </a:r>
            <a:r>
              <a:rPr lang="vi-VN" sz="2400">
                <a:effectLst/>
                <a:latin typeface="Arial"/>
                <a:ea typeface="Microsoft Sans Serif"/>
                <a:cs typeface="Times New Roman"/>
              </a:rPr>
              <a:t>liên quan đến các dữ liệu giao dịch, tương tác của khách hang</a:t>
            </a:r>
            <a:r>
              <a:rPr lang="en-US" sz="2400">
                <a:effectLst/>
                <a:ea typeface="Microsoft Sans Serif"/>
                <a:cs typeface="Times New Roman"/>
              </a:rPr>
              <a:t>.</a:t>
            </a:r>
          </a:p>
          <a:p>
            <a:pPr marL="342900" lvl="0" indent="-342900" algn="just">
              <a:lnSpc>
                <a:spcPct val="150000"/>
              </a:lnSpc>
              <a:buFont typeface="Symbol" panose="05050102010706020507" pitchFamily="18" charset="2"/>
              <a:buChar char=""/>
            </a:pPr>
            <a:r>
              <a:rPr lang="vi-VN" sz="2400" b="1" i="1">
                <a:effectLst/>
                <a:latin typeface="Arial"/>
                <a:ea typeface="Microsoft Sans Serif"/>
                <a:cs typeface="Times New Roman"/>
              </a:rPr>
              <a:t>Biết tại sao (</a:t>
            </a:r>
            <a:r>
              <a:rPr lang="vi-VN" sz="2400" b="1" i="1" err="1">
                <a:effectLst/>
                <a:latin typeface="Arial"/>
                <a:ea typeface="Microsoft Sans Serif"/>
                <a:cs typeface="Times New Roman"/>
              </a:rPr>
              <a:t>know-why</a:t>
            </a:r>
            <a:r>
              <a:rPr lang="vi-VN" sz="2400" b="1" i="1">
                <a:effectLst/>
                <a:latin typeface="Arial"/>
                <a:ea typeface="Microsoft Sans Serif"/>
                <a:cs typeface="Times New Roman"/>
              </a:rPr>
              <a:t>):</a:t>
            </a:r>
            <a:r>
              <a:rPr lang="vi-VN" sz="2400" b="1">
                <a:effectLst/>
                <a:latin typeface="Arial"/>
                <a:ea typeface="Microsoft Sans Serif"/>
                <a:cs typeface="Times New Roman"/>
              </a:rPr>
              <a:t> </a:t>
            </a:r>
            <a:r>
              <a:rPr lang="vi-VN" sz="2400">
                <a:effectLst/>
                <a:latin typeface="Arial"/>
                <a:ea typeface="Microsoft Sans Serif"/>
                <a:cs typeface="Times New Roman"/>
              </a:rPr>
              <a:t>liên quan đến các dữ liệu về sở thích và xếp h</a:t>
            </a:r>
            <a:r>
              <a:rPr lang="en-US" sz="2400">
                <a:ea typeface="Microsoft Sans Serif"/>
                <a:cs typeface="Times New Roman"/>
              </a:rPr>
              <a:t>ạ</a:t>
            </a:r>
            <a:r>
              <a:rPr lang="vi-VN" sz="2400" err="1">
                <a:effectLst/>
                <a:latin typeface="Arial"/>
                <a:ea typeface="Microsoft Sans Serif"/>
                <a:cs typeface="Times New Roman"/>
              </a:rPr>
              <a:t>ng</a:t>
            </a:r>
            <a:r>
              <a:rPr lang="vi-VN" sz="2400">
                <a:effectLst/>
                <a:latin typeface="Arial"/>
                <a:ea typeface="Microsoft Sans Serif"/>
                <a:cs typeface="Times New Roman"/>
              </a:rPr>
              <a:t> của khách hàng</a:t>
            </a:r>
            <a:r>
              <a:rPr lang="en-US" sz="2400">
                <a:ea typeface="Microsoft Sans Serif"/>
                <a:cs typeface="Times New Roman"/>
              </a:rPr>
              <a:t>.</a:t>
            </a:r>
            <a:endParaRPr lang="en-US" sz="2400">
              <a:effectLst/>
              <a:ea typeface="Microsoft Sans Serif"/>
              <a:cs typeface="Times New Roman"/>
            </a:endParaRPr>
          </a:p>
        </p:txBody>
      </p:sp>
      <p:sp>
        <p:nvSpPr>
          <p:cNvPr id="3" name="Google Shape;47;p15">
            <a:extLst>
              <a:ext uri="{FF2B5EF4-FFF2-40B4-BE49-F238E27FC236}">
                <a16:creationId xmlns:a16="http://schemas.microsoft.com/office/drawing/2014/main" id="{F7896AF0-18B7-593C-FCAB-1272C7F702F6}"/>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10</a:t>
            </a:r>
            <a:endParaRPr lang="vi-VN" sz="2000" kern="0"/>
          </a:p>
        </p:txBody>
      </p:sp>
    </p:spTree>
    <p:extLst>
      <p:ext uri="{BB962C8B-B14F-4D97-AF65-F5344CB8AC3E}">
        <p14:creationId xmlns:p14="http://schemas.microsoft.com/office/powerpoint/2010/main" val="1321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02</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21934" y="343471"/>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Nền tảng lý thuyết</a:t>
            </a:r>
            <a:endParaRPr sz="3500">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DE3E0B3D-566F-C8BB-B3AF-4837A877CEA1}"/>
              </a:ext>
            </a:extLst>
          </p:cNvPr>
          <p:cNvSpPr txBox="1">
            <a:spLocks/>
          </p:cNvSpPr>
          <p:nvPr/>
        </p:nvSpPr>
        <p:spPr>
          <a:xfrm>
            <a:off x="2721934" y="1064113"/>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panose="02000503000000020004" pitchFamily="50" charset="0"/>
              </a:rPr>
              <a:t>2.2. </a:t>
            </a:r>
            <a:r>
              <a:rPr lang="en-US" sz="2500" kern="0" err="1">
                <a:solidFill>
                  <a:schemeClr val="tx1"/>
                </a:solidFill>
                <a:latin typeface="iCiel Cadena" panose="02000503000000020004" pitchFamily="50" charset="0"/>
              </a:rPr>
              <a:t>Giới</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thiệu</a:t>
            </a:r>
            <a:r>
              <a:rPr lang="en-US" sz="2500" kern="0">
                <a:solidFill>
                  <a:schemeClr val="tx1"/>
                </a:solidFill>
                <a:latin typeface="iCiel Cadena" panose="02000503000000020004" pitchFamily="50" charset="0"/>
              </a:rPr>
              <a:t> RaaS</a:t>
            </a:r>
          </a:p>
        </p:txBody>
      </p:sp>
      <p:sp>
        <p:nvSpPr>
          <p:cNvPr id="7" name="TextBox 6">
            <a:extLst>
              <a:ext uri="{FF2B5EF4-FFF2-40B4-BE49-F238E27FC236}">
                <a16:creationId xmlns:a16="http://schemas.microsoft.com/office/drawing/2014/main" id="{B7B52222-E244-3C50-75BC-ECB5D1AC5DC5}"/>
              </a:ext>
            </a:extLst>
          </p:cNvPr>
          <p:cNvSpPr txBox="1"/>
          <p:nvPr/>
        </p:nvSpPr>
        <p:spPr>
          <a:xfrm>
            <a:off x="1270740" y="1824300"/>
            <a:ext cx="6096000" cy="2343655"/>
          </a:xfrm>
          <a:prstGeom prst="rect">
            <a:avLst/>
          </a:prstGeom>
          <a:noFill/>
        </p:spPr>
        <p:txBody>
          <a:bodyPr wrap="square">
            <a:spAutoFit/>
          </a:bodyPr>
          <a:lstStyle/>
          <a:p>
            <a:pPr marL="457200" indent="457200" algn="just">
              <a:lnSpc>
                <a:spcPct val="150000"/>
              </a:lnSpc>
            </a:pPr>
            <a:r>
              <a:rPr lang="en-US" sz="2000" err="1">
                <a:solidFill>
                  <a:srgbClr val="000000"/>
                </a:solidFill>
                <a:effectLst/>
                <a:latin typeface="+mj-lt"/>
                <a:ea typeface="Microsoft Sans Serif" panose="020B0604020202020204" pitchFamily="34" charset="0"/>
                <a:cs typeface="Times New Roman" panose="02020603050405020304" pitchFamily="18" charset="0"/>
              </a:rPr>
              <a:t>Dịch</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vụ</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tương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tác</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là</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một</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dạng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dịch</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vụ</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tương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tác</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giữa</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người</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dùng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và</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hệ</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thống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trong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đó</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người</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dùng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có</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thể</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tương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tác</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với</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hệ</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thống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thông</a:t>
            </a:r>
            <a:r>
              <a:rPr lang="en-US" sz="2000">
                <a:solidFill>
                  <a:srgbClr val="000000"/>
                </a:solidFill>
                <a:effectLst/>
                <a:latin typeface="+mj-lt"/>
                <a:ea typeface="Microsoft Sans Serif" panose="020B0604020202020204" pitchFamily="34" charset="0"/>
                <a:cs typeface="Times New Roman" panose="02020603050405020304" pitchFamily="18" charset="0"/>
              </a:rPr>
              <a:t> qua </a:t>
            </a:r>
            <a:r>
              <a:rPr lang="en-US" sz="2000" err="1">
                <a:solidFill>
                  <a:srgbClr val="000000"/>
                </a:solidFill>
                <a:effectLst/>
                <a:latin typeface="+mj-lt"/>
                <a:ea typeface="Microsoft Sans Serif" panose="020B0604020202020204" pitchFamily="34" charset="0"/>
                <a:cs typeface="Times New Roman" panose="02020603050405020304" pitchFamily="18" charset="0"/>
              </a:rPr>
              <a:t>các</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giao</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diện</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tương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tác</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như</a:t>
            </a:r>
            <a:r>
              <a:rPr lang="en-US" sz="2000">
                <a:solidFill>
                  <a:srgbClr val="000000"/>
                </a:solidFill>
                <a:effectLst/>
                <a:latin typeface="+mj-lt"/>
                <a:ea typeface="Microsoft Sans Serif" panose="020B0604020202020204" pitchFamily="34" charset="0"/>
                <a:cs typeface="Times New Roman" panose="02020603050405020304" pitchFamily="18" charset="0"/>
              </a:rPr>
              <a:t> website, </a:t>
            </a:r>
            <a:r>
              <a:rPr lang="en-US" sz="2000" err="1">
                <a:solidFill>
                  <a:srgbClr val="000000"/>
                </a:solidFill>
                <a:effectLst/>
                <a:latin typeface="+mj-lt"/>
                <a:ea typeface="Microsoft Sans Serif" panose="020B0604020202020204" pitchFamily="34" charset="0"/>
                <a:cs typeface="Times New Roman" panose="02020603050405020304" pitchFamily="18" charset="0"/>
              </a:rPr>
              <a:t>ứng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dụng</a:t>
            </a:r>
            <a:r>
              <a:rPr lang="en-US" sz="2000">
                <a:solidFill>
                  <a:srgbClr val="000000"/>
                </a:solidFill>
                <a:effectLst/>
                <a:latin typeface="+mj-lt"/>
                <a:ea typeface="Microsoft Sans Serif" panose="020B0604020202020204" pitchFamily="34" charset="0"/>
                <a:cs typeface="Times New Roman" panose="02020603050405020304" pitchFamily="18" charset="0"/>
              </a:rPr>
              <a:t> di </a:t>
            </a:r>
            <a:r>
              <a:rPr lang="en-US" sz="2000" err="1">
                <a:solidFill>
                  <a:srgbClr val="000000"/>
                </a:solidFill>
                <a:effectLst/>
                <a:latin typeface="+mj-lt"/>
                <a:ea typeface="Microsoft Sans Serif" panose="020B0604020202020204" pitchFamily="34" charset="0"/>
                <a:cs typeface="Times New Roman" panose="02020603050405020304" pitchFamily="18" charset="0"/>
              </a:rPr>
              <a:t>động</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hoặc</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thiết</a:t>
            </a:r>
            <a:r>
              <a:rPr lang="en-US" sz="2000">
                <a:solidFill>
                  <a:srgbClr val="000000"/>
                </a:solidFill>
                <a:effectLst/>
                <a:latin typeface="+mj-lt"/>
                <a:ea typeface="Microsoft Sans Serif" panose="020B0604020202020204" pitchFamily="34" charset="0"/>
                <a:cs typeface="Times New Roman" panose="02020603050405020304" pitchFamily="18" charset="0"/>
              </a:rPr>
              <a:t> </a:t>
            </a:r>
            <a:r>
              <a:rPr lang="en-US" sz="2000" err="1">
                <a:solidFill>
                  <a:srgbClr val="000000"/>
                </a:solidFill>
                <a:effectLst/>
                <a:latin typeface="+mj-lt"/>
                <a:ea typeface="Microsoft Sans Serif" panose="020B0604020202020204" pitchFamily="34" charset="0"/>
                <a:cs typeface="Times New Roman" panose="02020603050405020304" pitchFamily="18" charset="0"/>
              </a:rPr>
              <a:t>bị</a:t>
            </a:r>
            <a:r>
              <a:rPr lang="en-US" sz="2000">
                <a:solidFill>
                  <a:srgbClr val="000000"/>
                </a:solidFill>
                <a:effectLst/>
                <a:latin typeface="+mj-lt"/>
                <a:ea typeface="Microsoft Sans Serif" panose="020B0604020202020204" pitchFamily="34" charset="0"/>
                <a:cs typeface="Times New Roman" panose="02020603050405020304" pitchFamily="18" charset="0"/>
              </a:rPr>
              <a:t> IoT</a:t>
            </a:r>
            <a:r>
              <a:rPr lang="en-US" sz="2000">
                <a:solidFill>
                  <a:srgbClr val="000000"/>
                </a:solidFill>
                <a:latin typeface="+mj-lt"/>
                <a:ea typeface="Microsoft Sans Serif" panose="020B0604020202020204" pitchFamily="34" charset="0"/>
                <a:cs typeface="Times New Roman" panose="02020603050405020304" pitchFamily="18" charset="0"/>
              </a:rPr>
              <a:t>.</a:t>
            </a:r>
            <a:endParaRPr lang="en-US" sz="2000">
              <a:effectLst/>
              <a:latin typeface="+mj-lt"/>
              <a:ea typeface="Microsoft Sans Serif" panose="020B0604020202020204" pitchFamily="34" charset="0"/>
              <a:cs typeface="Times New Roman" panose="02020603050405020304" pitchFamily="18" charset="0"/>
            </a:endParaRPr>
          </a:p>
        </p:txBody>
      </p:sp>
      <p:pic>
        <p:nvPicPr>
          <p:cNvPr id="8" name="Picture 7" descr="Diagram&#10;&#10;Description automatically generated">
            <a:extLst>
              <a:ext uri="{FF2B5EF4-FFF2-40B4-BE49-F238E27FC236}">
                <a16:creationId xmlns:a16="http://schemas.microsoft.com/office/drawing/2014/main" id="{8A486681-260E-ACE3-1DE8-D5C030A1991A}"/>
              </a:ext>
            </a:extLst>
          </p:cNvPr>
          <p:cNvPicPr>
            <a:picLocks noChangeAspect="1"/>
          </p:cNvPicPr>
          <p:nvPr/>
        </p:nvPicPr>
        <p:blipFill>
          <a:blip r:embed="rId3"/>
          <a:stretch>
            <a:fillRect/>
          </a:stretch>
        </p:blipFill>
        <p:spPr>
          <a:xfrm>
            <a:off x="8124248" y="1858513"/>
            <a:ext cx="2949599" cy="2551583"/>
          </a:xfrm>
          <a:prstGeom prst="rect">
            <a:avLst/>
          </a:prstGeom>
        </p:spPr>
      </p:pic>
      <p:sp>
        <p:nvSpPr>
          <p:cNvPr id="9" name="TextBox 8">
            <a:extLst>
              <a:ext uri="{FF2B5EF4-FFF2-40B4-BE49-F238E27FC236}">
                <a16:creationId xmlns:a16="http://schemas.microsoft.com/office/drawing/2014/main" id="{4B81AE07-9727-4421-E54F-65C547A3539D}"/>
              </a:ext>
            </a:extLst>
          </p:cNvPr>
          <p:cNvSpPr txBox="1"/>
          <p:nvPr/>
        </p:nvSpPr>
        <p:spPr>
          <a:xfrm>
            <a:off x="7854018" y="4590698"/>
            <a:ext cx="3682418" cy="369332"/>
          </a:xfrm>
          <a:prstGeom prst="rect">
            <a:avLst/>
          </a:prstGeom>
          <a:noFill/>
        </p:spPr>
        <p:txBody>
          <a:bodyPr wrap="none" rtlCol="0">
            <a:spAutoFit/>
          </a:bodyPr>
          <a:lstStyle/>
          <a:p>
            <a:r>
              <a:rPr lang="en-US" err="1"/>
              <a:t>Hình</a:t>
            </a:r>
            <a:r>
              <a:rPr lang="en-US"/>
              <a:t> 4. </a:t>
            </a:r>
            <a:r>
              <a:rPr lang="en-US" err="1"/>
              <a:t>Mô</a:t>
            </a:r>
            <a:r>
              <a:rPr lang="en-US"/>
              <a:t> </a:t>
            </a:r>
            <a:r>
              <a:rPr lang="en-US" err="1"/>
              <a:t>hình</a:t>
            </a:r>
            <a:r>
              <a:rPr lang="en-US"/>
              <a:t> </a:t>
            </a:r>
            <a:r>
              <a:rPr lang="en-US" err="1"/>
              <a:t>dịch</a:t>
            </a:r>
            <a:r>
              <a:rPr lang="en-US"/>
              <a:t> </a:t>
            </a:r>
            <a:r>
              <a:rPr lang="en-US" err="1"/>
              <a:t>vụ</a:t>
            </a:r>
            <a:r>
              <a:rPr lang="en-US"/>
              <a:t> </a:t>
            </a:r>
            <a:r>
              <a:rPr lang="en-US" err="1"/>
              <a:t>tương</a:t>
            </a:r>
            <a:r>
              <a:rPr lang="en-US"/>
              <a:t> </a:t>
            </a:r>
            <a:r>
              <a:rPr lang="en-US" err="1"/>
              <a:t>tác</a:t>
            </a:r>
            <a:endParaRPr lang="en-US"/>
          </a:p>
        </p:txBody>
      </p:sp>
      <p:sp>
        <p:nvSpPr>
          <p:cNvPr id="10" name="TextBox 9">
            <a:extLst>
              <a:ext uri="{FF2B5EF4-FFF2-40B4-BE49-F238E27FC236}">
                <a16:creationId xmlns:a16="http://schemas.microsoft.com/office/drawing/2014/main" id="{480CEF52-E16C-A65E-FDFD-DE764AC9DBB5}"/>
              </a:ext>
            </a:extLst>
          </p:cNvPr>
          <p:cNvSpPr txBox="1"/>
          <p:nvPr/>
        </p:nvSpPr>
        <p:spPr>
          <a:xfrm>
            <a:off x="1696973" y="5140632"/>
            <a:ext cx="9424922" cy="1420325"/>
          </a:xfrm>
          <a:prstGeom prst="rect">
            <a:avLst/>
          </a:prstGeom>
          <a:noFill/>
        </p:spPr>
        <p:txBody>
          <a:bodyPr wrap="square" rtlCol="0">
            <a:spAutoFit/>
          </a:bodyPr>
          <a:lstStyle/>
          <a:p>
            <a:pPr algn="just">
              <a:lnSpc>
                <a:spcPct val="150000"/>
              </a:lnSpc>
            </a:pPr>
            <a:r>
              <a:rPr lang="en-US" sz="2000">
                <a:solidFill>
                  <a:schemeClr val="tx1">
                    <a:lumMod val="50000"/>
                  </a:schemeClr>
                </a:solidFill>
                <a:latin typeface="+mj-lt"/>
                <a:sym typeface="Wingdings" panose="05000000000000000000" pitchFamily="2" charset="2"/>
              </a:rPr>
              <a:t> </a:t>
            </a:r>
            <a:r>
              <a:rPr lang="en-US" sz="2000" b="1" err="1">
                <a:solidFill>
                  <a:schemeClr val="tx1">
                    <a:lumMod val="50000"/>
                  </a:schemeClr>
                </a:solidFill>
                <a:latin typeface="+mj-lt"/>
                <a:sym typeface="Wingdings" panose="05000000000000000000" pitchFamily="2" charset="2"/>
              </a:rPr>
              <a:t>Hệ</a:t>
            </a:r>
            <a:r>
              <a:rPr lang="en-US" sz="2000" b="1">
                <a:solidFill>
                  <a:schemeClr val="tx1">
                    <a:lumMod val="50000"/>
                  </a:schemeClr>
                </a:solidFill>
                <a:latin typeface="+mj-lt"/>
                <a:sym typeface="Wingdings" panose="05000000000000000000" pitchFamily="2" charset="2"/>
              </a:rPr>
              <a:t> </a:t>
            </a:r>
            <a:r>
              <a:rPr lang="en-US" sz="2000" b="1" err="1">
                <a:solidFill>
                  <a:schemeClr val="tx1">
                    <a:lumMod val="50000"/>
                  </a:schemeClr>
                </a:solidFill>
                <a:latin typeface="+mj-lt"/>
                <a:sym typeface="Wingdings" panose="05000000000000000000" pitchFamily="2" charset="2"/>
              </a:rPr>
              <a:t>thống</a:t>
            </a:r>
            <a:r>
              <a:rPr lang="en-US" sz="2000" b="1">
                <a:solidFill>
                  <a:schemeClr val="tx1">
                    <a:lumMod val="50000"/>
                  </a:schemeClr>
                </a:solidFill>
                <a:latin typeface="+mj-lt"/>
                <a:sym typeface="Wingdings" panose="05000000000000000000" pitchFamily="2" charset="2"/>
              </a:rPr>
              <a:t> </a:t>
            </a:r>
            <a:r>
              <a:rPr lang="en-US" sz="2000" b="1" err="1">
                <a:solidFill>
                  <a:schemeClr val="tx1">
                    <a:lumMod val="50000"/>
                  </a:schemeClr>
                </a:solidFill>
                <a:latin typeface="+mj-lt"/>
                <a:sym typeface="Wingdings" panose="05000000000000000000" pitchFamily="2" charset="2"/>
              </a:rPr>
              <a:t>gợi</a:t>
            </a:r>
            <a:r>
              <a:rPr lang="en-US" sz="2000" b="1">
                <a:solidFill>
                  <a:schemeClr val="tx1">
                    <a:lumMod val="50000"/>
                  </a:schemeClr>
                </a:solidFill>
                <a:latin typeface="+mj-lt"/>
                <a:sym typeface="Wingdings" panose="05000000000000000000" pitchFamily="2" charset="2"/>
              </a:rPr>
              <a:t> ý </a:t>
            </a:r>
            <a:r>
              <a:rPr lang="en-US" sz="2000" b="1" err="1">
                <a:solidFill>
                  <a:schemeClr val="tx1">
                    <a:lumMod val="50000"/>
                  </a:schemeClr>
                </a:solidFill>
                <a:latin typeface="+mj-lt"/>
                <a:sym typeface="Wingdings" panose="05000000000000000000" pitchFamily="2" charset="2"/>
              </a:rPr>
              <a:t>hướng</a:t>
            </a:r>
            <a:r>
              <a:rPr lang="en-US" sz="2000" b="1">
                <a:solidFill>
                  <a:schemeClr val="tx1">
                    <a:lumMod val="50000"/>
                  </a:schemeClr>
                </a:solidFill>
                <a:latin typeface="+mj-lt"/>
                <a:sym typeface="Wingdings" panose="05000000000000000000" pitchFamily="2" charset="2"/>
              </a:rPr>
              <a:t> </a:t>
            </a:r>
            <a:r>
              <a:rPr lang="en-US" sz="2000" b="1" err="1">
                <a:solidFill>
                  <a:schemeClr val="tx1">
                    <a:lumMod val="50000"/>
                  </a:schemeClr>
                </a:solidFill>
                <a:latin typeface="+mj-lt"/>
                <a:sym typeface="Wingdings" panose="05000000000000000000" pitchFamily="2" charset="2"/>
              </a:rPr>
              <a:t>dịch</a:t>
            </a:r>
            <a:r>
              <a:rPr lang="en-US" sz="2000" b="1">
                <a:solidFill>
                  <a:schemeClr val="tx1">
                    <a:lumMod val="50000"/>
                  </a:schemeClr>
                </a:solidFill>
                <a:latin typeface="+mj-lt"/>
                <a:sym typeface="Wingdings" panose="05000000000000000000" pitchFamily="2" charset="2"/>
              </a:rPr>
              <a:t> </a:t>
            </a:r>
            <a:r>
              <a:rPr lang="en-US" sz="2000" b="1" err="1">
                <a:solidFill>
                  <a:schemeClr val="tx1">
                    <a:lumMod val="50000"/>
                  </a:schemeClr>
                </a:solidFill>
                <a:latin typeface="+mj-lt"/>
                <a:sym typeface="Wingdings" panose="05000000000000000000" pitchFamily="2" charset="2"/>
              </a:rPr>
              <a:t>vụ</a:t>
            </a:r>
            <a:r>
              <a:rPr lang="en-US" sz="2000" b="1">
                <a:solidFill>
                  <a:schemeClr val="tx1">
                    <a:lumMod val="50000"/>
                  </a:schemeClr>
                </a:solidFill>
                <a:latin typeface="+mj-lt"/>
                <a:sym typeface="Wingdings" panose="05000000000000000000" pitchFamily="2" charset="2"/>
              </a:rPr>
              <a:t>: </a:t>
            </a:r>
            <a:r>
              <a:rPr lang="en-US" sz="2000" err="1">
                <a:solidFill>
                  <a:schemeClr val="tx1">
                    <a:lumMod val="50000"/>
                  </a:schemeClr>
                </a:solidFill>
                <a:latin typeface="+mj-lt"/>
                <a:ea typeface="Microsoft Sans Serif" panose="020B0604020202020204" pitchFamily="34" charset="0"/>
                <a:sym typeface="Wingdings" panose="05000000000000000000" pitchFamily="2" charset="2"/>
              </a:rPr>
              <a:t>Bắt</a:t>
            </a:r>
            <a:r>
              <a:rPr lang="en-US" sz="2000">
                <a:solidFill>
                  <a:schemeClr val="tx1">
                    <a:lumMod val="50000"/>
                  </a:schemeClr>
                </a:solidFill>
                <a:latin typeface="+mj-lt"/>
                <a:ea typeface="Microsoft Sans Serif" panose="020B0604020202020204" pitchFamily="34" charset="0"/>
                <a:sym typeface="Wingdings" panose="05000000000000000000" pitchFamily="2" charset="2"/>
              </a:rPr>
              <a:t> </a:t>
            </a:r>
            <a:r>
              <a:rPr lang="en-US" sz="2000" err="1">
                <a:solidFill>
                  <a:schemeClr val="tx1">
                    <a:lumMod val="50000"/>
                  </a:schemeClr>
                </a:solidFill>
                <a:latin typeface="+mj-lt"/>
                <a:ea typeface="Microsoft Sans Serif" panose="020B0604020202020204" pitchFamily="34" charset="0"/>
                <a:sym typeface="Wingdings" panose="05000000000000000000" pitchFamily="2" charset="2"/>
              </a:rPr>
              <a:t>đầu</a:t>
            </a:r>
            <a:r>
              <a:rPr lang="en-US" sz="2000">
                <a:solidFill>
                  <a:schemeClr val="tx1">
                    <a:lumMod val="50000"/>
                  </a:schemeClr>
                </a:solidFill>
                <a:latin typeface="+mj-lt"/>
                <a:ea typeface="Microsoft Sans Serif" panose="020B0604020202020204" pitchFamily="34" charset="0"/>
                <a:sym typeface="Wingdings" panose="05000000000000000000" pitchFamily="2" charset="2"/>
              </a:rPr>
              <a:t> </a:t>
            </a:r>
            <a:r>
              <a:rPr lang="en-US" sz="2000" err="1">
                <a:solidFill>
                  <a:schemeClr val="tx1">
                    <a:lumMod val="50000"/>
                  </a:schemeClr>
                </a:solidFill>
                <a:latin typeface="+mj-lt"/>
                <a:ea typeface="Microsoft Sans Serif" panose="020B0604020202020204" pitchFamily="34" charset="0"/>
                <a:sym typeface="Wingdings" panose="05000000000000000000" pitchFamily="2" charset="2"/>
              </a:rPr>
              <a:t>từ</a:t>
            </a:r>
            <a:r>
              <a:rPr lang="en-US" sz="2000">
                <a:solidFill>
                  <a:schemeClr val="tx1">
                    <a:lumMod val="50000"/>
                  </a:schemeClr>
                </a:solidFill>
                <a:latin typeface="+mj-lt"/>
                <a:ea typeface="Microsoft Sans Serif" panose="020B0604020202020204" pitchFamily="34" charset="0"/>
                <a:sym typeface="Wingdings" panose="05000000000000000000" pitchFamily="2" charset="2"/>
              </a:rPr>
              <a:t> </a:t>
            </a:r>
            <a:r>
              <a:rPr lang="en-US" sz="2000" err="1">
                <a:solidFill>
                  <a:schemeClr val="tx1">
                    <a:lumMod val="50000"/>
                  </a:schemeClr>
                </a:solidFill>
                <a:latin typeface="+mj-lt"/>
                <a:ea typeface="Microsoft Sans Serif" panose="020B0604020202020204" pitchFamily="34" charset="0"/>
                <a:sym typeface="Wingdings" panose="05000000000000000000" pitchFamily="2" charset="2"/>
              </a:rPr>
              <a:t>x</a:t>
            </a:r>
            <a:r>
              <a:rPr lang="en-US" sz="2000" err="1">
                <a:solidFill>
                  <a:schemeClr val="tx1">
                    <a:lumMod val="50000"/>
                  </a:schemeClr>
                </a:solidFill>
                <a:effectLst/>
                <a:latin typeface="+mj-lt"/>
                <a:ea typeface="Microsoft Sans Serif" panose="020B0604020202020204" pitchFamily="34" charset="0"/>
              </a:rPr>
              <a:t>ây</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dựng</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phần</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mềm</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gợi</a:t>
            </a:r>
            <a:r>
              <a:rPr lang="en-US" sz="2000">
                <a:solidFill>
                  <a:schemeClr val="tx1">
                    <a:lumMod val="50000"/>
                  </a:schemeClr>
                </a:solidFill>
                <a:effectLst/>
                <a:latin typeface="+mj-lt"/>
                <a:ea typeface="Microsoft Sans Serif" panose="020B0604020202020204" pitchFamily="34" charset="0"/>
              </a:rPr>
              <a:t> ý, </a:t>
            </a:r>
            <a:r>
              <a:rPr lang="en-US" sz="2000" err="1">
                <a:solidFill>
                  <a:schemeClr val="tx1">
                    <a:lumMod val="50000"/>
                  </a:schemeClr>
                </a:solidFill>
                <a:effectLst/>
                <a:latin typeface="+mj-lt"/>
                <a:ea typeface="Microsoft Sans Serif" panose="020B0604020202020204" pitchFamily="34" charset="0"/>
              </a:rPr>
              <a:t>tuy</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nhiên</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các</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chức</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năng</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chính</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sẽ</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được</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đóng</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gói</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và</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cung</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cấp</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cho</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các</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doanh</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nghiệp</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vừa</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và</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nhỏ</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dưới</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dạng</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phần</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mềm</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dịch</a:t>
            </a:r>
            <a:r>
              <a:rPr lang="en-US" sz="2000">
                <a:solidFill>
                  <a:schemeClr val="tx1">
                    <a:lumMod val="50000"/>
                  </a:schemeClr>
                </a:solidFill>
                <a:effectLst/>
                <a:latin typeface="+mj-lt"/>
                <a:ea typeface="Microsoft Sans Serif" panose="020B0604020202020204" pitchFamily="34" charset="0"/>
              </a:rPr>
              <a:t> </a:t>
            </a:r>
            <a:r>
              <a:rPr lang="en-US" sz="2000" err="1">
                <a:solidFill>
                  <a:schemeClr val="tx1">
                    <a:lumMod val="50000"/>
                  </a:schemeClr>
                </a:solidFill>
                <a:effectLst/>
                <a:latin typeface="+mj-lt"/>
                <a:ea typeface="Microsoft Sans Serif" panose="020B0604020202020204" pitchFamily="34" charset="0"/>
              </a:rPr>
              <a:t>vụ</a:t>
            </a:r>
            <a:r>
              <a:rPr lang="en-US" sz="2000">
                <a:solidFill>
                  <a:schemeClr val="tx1">
                    <a:lumMod val="50000"/>
                  </a:schemeClr>
                </a:solidFill>
                <a:effectLst/>
                <a:latin typeface="+mj-lt"/>
                <a:ea typeface="Microsoft Sans Serif" panose="020B0604020202020204" pitchFamily="34" charset="0"/>
              </a:rPr>
              <a:t>. </a:t>
            </a:r>
            <a:endParaRPr lang="en-US" sz="2000">
              <a:solidFill>
                <a:schemeClr val="tx1">
                  <a:lumMod val="50000"/>
                </a:schemeClr>
              </a:solidFill>
              <a:latin typeface="+mj-lt"/>
            </a:endParaRPr>
          </a:p>
        </p:txBody>
      </p:sp>
      <p:sp>
        <p:nvSpPr>
          <p:cNvPr id="3" name="Google Shape;47;p15">
            <a:extLst>
              <a:ext uri="{FF2B5EF4-FFF2-40B4-BE49-F238E27FC236}">
                <a16:creationId xmlns:a16="http://schemas.microsoft.com/office/drawing/2014/main" id="{E91CED77-0773-F2FC-E880-EBD6E87DCF62}"/>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06</a:t>
            </a:r>
            <a:endParaRPr lang="vi-VN" sz="2000" kern="0"/>
          </a:p>
        </p:txBody>
      </p:sp>
    </p:spTree>
    <p:extLst>
      <p:ext uri="{BB962C8B-B14F-4D97-AF65-F5344CB8AC3E}">
        <p14:creationId xmlns:p14="http://schemas.microsoft.com/office/powerpoint/2010/main" val="1718491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02</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21934" y="343471"/>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a:solidFill>
                  <a:schemeClr val="accent1"/>
                </a:solidFill>
                <a:latin typeface="iCiel Cadena" panose="02000503000000020004" pitchFamily="50" charset="0"/>
              </a:rPr>
              <a:t>Nền tảng lý thuyết và công nghệ</a:t>
            </a:r>
            <a:endParaRPr sz="3500">
              <a:solidFill>
                <a:schemeClr val="accent1"/>
              </a:solidFill>
              <a:latin typeface="iCiel Cadena" panose="02000503000000020004" pitchFamily="50" charset="0"/>
            </a:endParaRPr>
          </a:p>
        </p:txBody>
      </p:sp>
      <p:sp>
        <p:nvSpPr>
          <p:cNvPr id="2" name="Google Shape;2224;p41">
            <a:extLst>
              <a:ext uri="{FF2B5EF4-FFF2-40B4-BE49-F238E27FC236}">
                <a16:creationId xmlns:a16="http://schemas.microsoft.com/office/drawing/2014/main" id="{DE3E0B3D-566F-C8BB-B3AF-4837A877CEA1}"/>
              </a:ext>
            </a:extLst>
          </p:cNvPr>
          <p:cNvSpPr txBox="1">
            <a:spLocks/>
          </p:cNvSpPr>
          <p:nvPr/>
        </p:nvSpPr>
        <p:spPr>
          <a:xfrm>
            <a:off x="2721934" y="1064113"/>
            <a:ext cx="7375001" cy="7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r>
              <a:rPr lang="en-US" sz="2500" kern="0">
                <a:solidFill>
                  <a:schemeClr val="tx1"/>
                </a:solidFill>
                <a:latin typeface="iCiel Cadena" panose="02000503000000020004" pitchFamily="50" charset="0"/>
              </a:rPr>
              <a:t>2.4. </a:t>
            </a:r>
            <a:r>
              <a:rPr lang="en-US" sz="2500" kern="0" err="1">
                <a:solidFill>
                  <a:schemeClr val="tx1"/>
                </a:solidFill>
                <a:latin typeface="iCiel Cadena" panose="02000503000000020004" pitchFamily="50" charset="0"/>
              </a:rPr>
              <a:t>Các</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công</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cụ</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và</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môi</a:t>
            </a:r>
            <a:r>
              <a:rPr lang="en-US" sz="2500" kern="0">
                <a:solidFill>
                  <a:schemeClr val="tx1"/>
                </a:solidFill>
                <a:latin typeface="iCiel Cadena" panose="02000503000000020004" pitchFamily="50" charset="0"/>
              </a:rPr>
              <a:t> </a:t>
            </a:r>
            <a:r>
              <a:rPr lang="en-US" sz="2500" kern="0" err="1">
                <a:solidFill>
                  <a:schemeClr val="tx1"/>
                </a:solidFill>
                <a:latin typeface="iCiel Cadena" panose="02000503000000020004" pitchFamily="50" charset="0"/>
              </a:rPr>
              <a:t>trường</a:t>
            </a:r>
            <a:endParaRPr lang="en-US" sz="2500" kern="0">
              <a:solidFill>
                <a:schemeClr val="tx1"/>
              </a:solidFill>
              <a:latin typeface="iCiel Cadena" panose="02000503000000020004" pitchFamily="50" charset="0"/>
            </a:endParaRPr>
          </a:p>
        </p:txBody>
      </p:sp>
      <p:pic>
        <p:nvPicPr>
          <p:cNvPr id="1026" name="Picture 2" descr="Django Community | Django">
            <a:extLst>
              <a:ext uri="{FF2B5EF4-FFF2-40B4-BE49-F238E27FC236}">
                <a16:creationId xmlns:a16="http://schemas.microsoft.com/office/drawing/2014/main" id="{0FCDC9B8-8F14-3F91-018C-C701535BE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952" y="2356549"/>
            <a:ext cx="3008429" cy="13688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otre solution de développement sur mesure avec React JS">
            <a:extLst>
              <a:ext uri="{FF2B5EF4-FFF2-40B4-BE49-F238E27FC236}">
                <a16:creationId xmlns:a16="http://schemas.microsoft.com/office/drawing/2014/main" id="{8E55A76A-360B-8E2C-72D3-DA1574FD3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015" y="1948398"/>
            <a:ext cx="3065857" cy="2014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2195102-5663-02CF-3792-61376F6321EF}"/>
              </a:ext>
            </a:extLst>
          </p:cNvPr>
          <p:cNvPicPr>
            <a:picLocks noChangeAspect="1"/>
          </p:cNvPicPr>
          <p:nvPr/>
        </p:nvPicPr>
        <p:blipFill>
          <a:blip r:embed="rId5"/>
          <a:stretch>
            <a:fillRect/>
          </a:stretch>
        </p:blipFill>
        <p:spPr>
          <a:xfrm>
            <a:off x="9281630" y="2271250"/>
            <a:ext cx="2351174" cy="3522637"/>
          </a:xfrm>
          <a:prstGeom prst="rect">
            <a:avLst/>
          </a:prstGeom>
        </p:spPr>
      </p:pic>
      <p:pic>
        <p:nvPicPr>
          <p:cNvPr id="1030" name="Picture 6" descr="Apache Airflow">
            <a:extLst>
              <a:ext uri="{FF2B5EF4-FFF2-40B4-BE49-F238E27FC236}">
                <a16:creationId xmlns:a16="http://schemas.microsoft.com/office/drawing/2014/main" id="{480A8659-12B8-2575-0145-92B17A095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4952" y="4784261"/>
            <a:ext cx="3395071" cy="14361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882ECDE-905D-1261-8513-0936790283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6916" y="4255293"/>
            <a:ext cx="2150054" cy="215005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7;p15">
            <a:extLst>
              <a:ext uri="{FF2B5EF4-FFF2-40B4-BE49-F238E27FC236}">
                <a16:creationId xmlns:a16="http://schemas.microsoft.com/office/drawing/2014/main" id="{F7202EEB-32E4-9841-7CC7-C4B22B24F03F}"/>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08</a:t>
            </a:r>
            <a:endParaRPr lang="vi-VN" sz="2000" kern="0"/>
          </a:p>
        </p:txBody>
      </p:sp>
    </p:spTree>
    <p:extLst>
      <p:ext uri="{BB962C8B-B14F-4D97-AF65-F5344CB8AC3E}">
        <p14:creationId xmlns:p14="http://schemas.microsoft.com/office/powerpoint/2010/main" val="2863740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01</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2571833"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Giới thiệu</a:t>
            </a:r>
            <a:endParaRPr sz="3500" b="1">
              <a:solidFill>
                <a:schemeClr val="accent1"/>
              </a:solidFill>
              <a:latin typeface="iCiel Cadena" panose="02000503000000020004" pitchFamily="50" charset="0"/>
            </a:endParaRPr>
          </a:p>
        </p:txBody>
      </p:sp>
      <p:sp>
        <p:nvSpPr>
          <p:cNvPr id="2" name="Google Shape;47;p15">
            <a:extLst>
              <a:ext uri="{FF2B5EF4-FFF2-40B4-BE49-F238E27FC236}">
                <a16:creationId xmlns:a16="http://schemas.microsoft.com/office/drawing/2014/main" id="{91754216-2931-3E24-19ED-1DC85E1B28C4}"/>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05</a:t>
            </a:r>
            <a:endParaRPr lang="vi-VN" sz="2000" kern="0"/>
          </a:p>
        </p:txBody>
      </p:sp>
      <p:pic>
        <p:nvPicPr>
          <p:cNvPr id="17" name="Picture 17" descr="Icon&#10;&#10;Description automatically generated">
            <a:extLst>
              <a:ext uri="{FF2B5EF4-FFF2-40B4-BE49-F238E27FC236}">
                <a16:creationId xmlns:a16="http://schemas.microsoft.com/office/drawing/2014/main" id="{C1716499-8C0E-A95A-512E-820A73B4D418}"/>
              </a:ext>
            </a:extLst>
          </p:cNvPr>
          <p:cNvPicPr>
            <a:picLocks noChangeAspect="1"/>
          </p:cNvPicPr>
          <p:nvPr/>
        </p:nvPicPr>
        <p:blipFill>
          <a:blip r:embed="rId3"/>
          <a:stretch>
            <a:fillRect/>
          </a:stretch>
        </p:blipFill>
        <p:spPr>
          <a:xfrm>
            <a:off x="1524000" y="1394010"/>
            <a:ext cx="1102661" cy="1093697"/>
          </a:xfrm>
          <a:prstGeom prst="rect">
            <a:avLst/>
          </a:prstGeom>
        </p:spPr>
      </p:pic>
      <p:pic>
        <p:nvPicPr>
          <p:cNvPr id="18" name="Picture 20" descr="Icon&#10;&#10;Description automatically generated">
            <a:extLst>
              <a:ext uri="{FF2B5EF4-FFF2-40B4-BE49-F238E27FC236}">
                <a16:creationId xmlns:a16="http://schemas.microsoft.com/office/drawing/2014/main" id="{9CBFF57B-A3FE-BFEC-0B37-6A6289AF8B84}"/>
              </a:ext>
            </a:extLst>
          </p:cNvPr>
          <p:cNvPicPr>
            <a:picLocks noChangeAspect="1"/>
          </p:cNvPicPr>
          <p:nvPr/>
        </p:nvPicPr>
        <p:blipFill>
          <a:blip r:embed="rId4"/>
          <a:stretch>
            <a:fillRect/>
          </a:stretch>
        </p:blipFill>
        <p:spPr>
          <a:xfrm>
            <a:off x="2868706" y="1394011"/>
            <a:ext cx="1102660" cy="1093695"/>
          </a:xfrm>
          <a:prstGeom prst="rect">
            <a:avLst/>
          </a:prstGeom>
        </p:spPr>
      </p:pic>
      <p:pic>
        <p:nvPicPr>
          <p:cNvPr id="21" name="Picture 21" descr="Icon&#10;&#10;Description automatically generated">
            <a:extLst>
              <a:ext uri="{FF2B5EF4-FFF2-40B4-BE49-F238E27FC236}">
                <a16:creationId xmlns:a16="http://schemas.microsoft.com/office/drawing/2014/main" id="{1715C9D7-1B00-6D3A-3BF8-49C36DFFCF18}"/>
              </a:ext>
            </a:extLst>
          </p:cNvPr>
          <p:cNvPicPr>
            <a:picLocks noChangeAspect="1"/>
          </p:cNvPicPr>
          <p:nvPr/>
        </p:nvPicPr>
        <p:blipFill>
          <a:blip r:embed="rId5"/>
          <a:stretch>
            <a:fillRect/>
          </a:stretch>
        </p:blipFill>
        <p:spPr>
          <a:xfrm>
            <a:off x="4213413" y="1394011"/>
            <a:ext cx="1102659" cy="1093695"/>
          </a:xfrm>
          <a:prstGeom prst="rect">
            <a:avLst/>
          </a:prstGeom>
        </p:spPr>
      </p:pic>
      <p:sp>
        <p:nvSpPr>
          <p:cNvPr id="3" name="Text Box 32">
            <a:extLst>
              <a:ext uri="{FF2B5EF4-FFF2-40B4-BE49-F238E27FC236}">
                <a16:creationId xmlns:a16="http://schemas.microsoft.com/office/drawing/2014/main" id="{CB5BABF7-9CE1-26DC-305E-EB16025094AF}"/>
              </a:ext>
            </a:extLst>
          </p:cNvPr>
          <p:cNvSpPr txBox="1"/>
          <p:nvPr/>
        </p:nvSpPr>
        <p:spPr>
          <a:xfrm>
            <a:off x="1305949" y="2545938"/>
            <a:ext cx="3923000" cy="36420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50000"/>
              </a:lnSpc>
              <a:spcAft>
                <a:spcPts val="600"/>
              </a:spcAft>
            </a:pPr>
            <a:r>
              <a:rPr lang="en-US">
                <a:latin typeface="+mj-lt"/>
                <a:ea typeface="Microsoft Sans Serif" panose="020B0604020202020204" pitchFamily="34" charset="0"/>
                <a:cs typeface="Times New Roman" panose="02020603050405020304" pitchFamily="18" charset="0"/>
              </a:rPr>
              <a:t>Các sàn TMĐT điển hình </a:t>
            </a:r>
            <a:endParaRPr lang="en-US">
              <a:effectLst/>
              <a:latin typeface="+mj-lt"/>
              <a:ea typeface="Microsoft Sans Serif" panose="020B0604020202020204" pitchFamily="34" charset="0"/>
              <a:cs typeface="Times New Roman" panose="02020603050405020304" pitchFamily="18" charset="0"/>
            </a:endParaRPr>
          </a:p>
        </p:txBody>
      </p:sp>
      <p:pic>
        <p:nvPicPr>
          <p:cNvPr id="12" name="Picture 12" descr="Diagram, schematic&#10;&#10;Description automatically generated">
            <a:extLst>
              <a:ext uri="{FF2B5EF4-FFF2-40B4-BE49-F238E27FC236}">
                <a16:creationId xmlns:a16="http://schemas.microsoft.com/office/drawing/2014/main" id="{EB2728C2-7176-2A4C-F963-3988B5D7AE7C}"/>
              </a:ext>
            </a:extLst>
          </p:cNvPr>
          <p:cNvPicPr>
            <a:picLocks noChangeAspect="1"/>
          </p:cNvPicPr>
          <p:nvPr/>
        </p:nvPicPr>
        <p:blipFill>
          <a:blip r:embed="rId6"/>
          <a:stretch>
            <a:fillRect/>
          </a:stretch>
        </p:blipFill>
        <p:spPr>
          <a:xfrm>
            <a:off x="1694328" y="3023693"/>
            <a:ext cx="3379694" cy="3365554"/>
          </a:xfrm>
          <a:prstGeom prst="rect">
            <a:avLst/>
          </a:prstGeom>
        </p:spPr>
      </p:pic>
      <p:sp>
        <p:nvSpPr>
          <p:cNvPr id="8" name="Text Box 32">
            <a:extLst>
              <a:ext uri="{FF2B5EF4-FFF2-40B4-BE49-F238E27FC236}">
                <a16:creationId xmlns:a16="http://schemas.microsoft.com/office/drawing/2014/main" id="{92527985-60ED-5E19-5DAF-13A7CD975B43}"/>
              </a:ext>
            </a:extLst>
          </p:cNvPr>
          <p:cNvSpPr txBox="1"/>
          <p:nvPr/>
        </p:nvSpPr>
        <p:spPr>
          <a:xfrm>
            <a:off x="1242218" y="6186180"/>
            <a:ext cx="3923000" cy="36420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50000"/>
              </a:lnSpc>
              <a:spcAft>
                <a:spcPts val="600"/>
              </a:spcAft>
            </a:pPr>
            <a:r>
              <a:rPr lang="en-US">
                <a:effectLst/>
                <a:latin typeface="+mj-lt"/>
                <a:ea typeface="Microsoft Sans Serif" panose="020B0604020202020204" pitchFamily="34" charset="0"/>
                <a:cs typeface="Times New Roman" panose="02020603050405020304" pitchFamily="18" charset="0"/>
              </a:rPr>
              <a:t>Hệ thống gợi ý sản phẩm</a:t>
            </a:r>
          </a:p>
        </p:txBody>
      </p:sp>
      <p:pic>
        <p:nvPicPr>
          <p:cNvPr id="16" name="Picture 16" descr="Diagram&#10;&#10;Description automatically generated">
            <a:extLst>
              <a:ext uri="{FF2B5EF4-FFF2-40B4-BE49-F238E27FC236}">
                <a16:creationId xmlns:a16="http://schemas.microsoft.com/office/drawing/2014/main" id="{564A153E-855A-BEF0-C0BD-8A996025B3D6}"/>
              </a:ext>
            </a:extLst>
          </p:cNvPr>
          <p:cNvPicPr>
            <a:picLocks noChangeAspect="1"/>
          </p:cNvPicPr>
          <p:nvPr/>
        </p:nvPicPr>
        <p:blipFill rotWithShape="1">
          <a:blip r:embed="rId7"/>
          <a:srcRect t="10267" r="2682"/>
          <a:stretch/>
        </p:blipFill>
        <p:spPr>
          <a:xfrm>
            <a:off x="7189609" y="3025191"/>
            <a:ext cx="3925914" cy="3141234"/>
          </a:xfrm>
          <a:prstGeom prst="rect">
            <a:avLst/>
          </a:prstGeom>
        </p:spPr>
      </p:pic>
      <p:sp>
        <p:nvSpPr>
          <p:cNvPr id="9" name="Text Box 32">
            <a:extLst>
              <a:ext uri="{FF2B5EF4-FFF2-40B4-BE49-F238E27FC236}">
                <a16:creationId xmlns:a16="http://schemas.microsoft.com/office/drawing/2014/main" id="{1A51F511-980D-EC0C-4807-D44234975037}"/>
              </a:ext>
            </a:extLst>
          </p:cNvPr>
          <p:cNvSpPr txBox="1"/>
          <p:nvPr/>
        </p:nvSpPr>
        <p:spPr>
          <a:xfrm>
            <a:off x="7153665" y="6131055"/>
            <a:ext cx="3923000" cy="36420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50000"/>
              </a:lnSpc>
              <a:spcAft>
                <a:spcPts val="600"/>
              </a:spcAft>
            </a:pPr>
            <a:r>
              <a:rPr lang="en-US">
                <a:latin typeface="+mj-lt"/>
                <a:ea typeface="Microsoft Sans Serif" panose="020B0604020202020204" pitchFamily="34" charset="0"/>
                <a:cs typeface="Times New Roman" panose="02020603050405020304" pitchFamily="18" charset="0"/>
              </a:rPr>
              <a:t>Cơ cấu doanh nghiệp vừa và nhỏ</a:t>
            </a:r>
            <a:endParaRPr lang="en-US">
              <a:effectLst/>
              <a:latin typeface="+mj-lt"/>
              <a:ea typeface="Microsoft Sans Serif" panose="020B0604020202020204" pitchFamily="34" charset="0"/>
              <a:cs typeface="Times New Roman" panose="02020603050405020304" pitchFamily="18" charset="0"/>
            </a:endParaRPr>
          </a:p>
        </p:txBody>
      </p:sp>
      <p:pic>
        <p:nvPicPr>
          <p:cNvPr id="27" name="Picture 27" descr="Logo, company name&#10;&#10;Description automatically generated">
            <a:extLst>
              <a:ext uri="{FF2B5EF4-FFF2-40B4-BE49-F238E27FC236}">
                <a16:creationId xmlns:a16="http://schemas.microsoft.com/office/drawing/2014/main" id="{32FB7EFC-0B8B-95C9-7982-1E5100D3D331}"/>
              </a:ext>
            </a:extLst>
          </p:cNvPr>
          <p:cNvPicPr>
            <a:picLocks noChangeAspect="1"/>
          </p:cNvPicPr>
          <p:nvPr/>
        </p:nvPicPr>
        <p:blipFill rotWithShape="1">
          <a:blip r:embed="rId8"/>
          <a:srcRect l="13430" t="18627" r="14379" b="25000"/>
          <a:stretch/>
        </p:blipFill>
        <p:spPr>
          <a:xfrm>
            <a:off x="6195867" y="1392803"/>
            <a:ext cx="1747270" cy="896475"/>
          </a:xfrm>
          <a:prstGeom prst="rect">
            <a:avLst/>
          </a:prstGeom>
        </p:spPr>
      </p:pic>
      <p:pic>
        <p:nvPicPr>
          <p:cNvPr id="28" name="Picture 28" descr="Icon&#10;&#10;Description automatically generated">
            <a:extLst>
              <a:ext uri="{FF2B5EF4-FFF2-40B4-BE49-F238E27FC236}">
                <a16:creationId xmlns:a16="http://schemas.microsoft.com/office/drawing/2014/main" id="{8315E0B4-12C3-7C74-5EE8-DD937FFA8FBD}"/>
              </a:ext>
            </a:extLst>
          </p:cNvPr>
          <p:cNvPicPr>
            <a:picLocks noChangeAspect="1"/>
          </p:cNvPicPr>
          <p:nvPr/>
        </p:nvPicPr>
        <p:blipFill>
          <a:blip r:embed="rId9"/>
          <a:stretch>
            <a:fillRect/>
          </a:stretch>
        </p:blipFill>
        <p:spPr>
          <a:xfrm>
            <a:off x="7995684" y="1507685"/>
            <a:ext cx="657952" cy="665707"/>
          </a:xfrm>
          <a:prstGeom prst="rect">
            <a:avLst/>
          </a:prstGeom>
        </p:spPr>
      </p:pic>
      <p:pic>
        <p:nvPicPr>
          <p:cNvPr id="29" name="Picture 29" descr="Logo&#10;&#10;Description automatically generated">
            <a:extLst>
              <a:ext uri="{FF2B5EF4-FFF2-40B4-BE49-F238E27FC236}">
                <a16:creationId xmlns:a16="http://schemas.microsoft.com/office/drawing/2014/main" id="{CB44C0C9-C29B-0A68-0F59-EA2E106BA5E4}"/>
              </a:ext>
            </a:extLst>
          </p:cNvPr>
          <p:cNvPicPr>
            <a:picLocks noChangeAspect="1"/>
          </p:cNvPicPr>
          <p:nvPr/>
        </p:nvPicPr>
        <p:blipFill>
          <a:blip r:embed="rId10"/>
          <a:stretch>
            <a:fillRect/>
          </a:stretch>
        </p:blipFill>
        <p:spPr>
          <a:xfrm>
            <a:off x="8872037" y="1432442"/>
            <a:ext cx="1213259" cy="740739"/>
          </a:xfrm>
          <a:prstGeom prst="rect">
            <a:avLst/>
          </a:prstGeom>
        </p:spPr>
      </p:pic>
      <p:sp>
        <p:nvSpPr>
          <p:cNvPr id="7" name="Text Box 32">
            <a:extLst>
              <a:ext uri="{FF2B5EF4-FFF2-40B4-BE49-F238E27FC236}">
                <a16:creationId xmlns:a16="http://schemas.microsoft.com/office/drawing/2014/main" id="{F4C0E6D1-ED34-B5A0-CE50-0C7D5B6BE5C1}"/>
              </a:ext>
            </a:extLst>
          </p:cNvPr>
          <p:cNvSpPr txBox="1"/>
          <p:nvPr/>
        </p:nvSpPr>
        <p:spPr>
          <a:xfrm>
            <a:off x="6342959" y="2405992"/>
            <a:ext cx="5204952" cy="36420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50000"/>
              </a:lnSpc>
              <a:spcAft>
                <a:spcPts val="600"/>
              </a:spcAft>
            </a:pPr>
            <a:r>
              <a:rPr lang="en-US">
                <a:latin typeface="+mj-lt"/>
                <a:ea typeface="Microsoft Sans Serif"/>
                <a:cs typeface="Times New Roman"/>
              </a:rPr>
              <a:t>Các </a:t>
            </a:r>
            <a:r>
              <a:rPr lang="en-US" err="1">
                <a:latin typeface="+mj-lt"/>
                <a:ea typeface="Microsoft Sans Serif"/>
                <a:cs typeface="Times New Roman"/>
              </a:rPr>
              <a:t>nhãn</a:t>
            </a:r>
            <a:r>
              <a:rPr lang="en-US">
                <a:latin typeface="+mj-lt"/>
                <a:ea typeface="Microsoft Sans Serif"/>
                <a:cs typeface="Times New Roman"/>
              </a:rPr>
              <a:t> </a:t>
            </a:r>
            <a:r>
              <a:rPr lang="en-US" err="1">
                <a:latin typeface="+mj-lt"/>
                <a:ea typeface="Microsoft Sans Serif"/>
                <a:cs typeface="Times New Roman"/>
              </a:rPr>
              <a:t>hàng</a:t>
            </a:r>
            <a:r>
              <a:rPr lang="en-US">
                <a:latin typeface="+mj-lt"/>
                <a:ea typeface="Microsoft Sans Serif"/>
                <a:cs typeface="Times New Roman"/>
              </a:rPr>
              <a:t>/</a:t>
            </a:r>
            <a:r>
              <a:rPr lang="en-US" err="1">
                <a:latin typeface="+mj-lt"/>
                <a:ea typeface="Microsoft Sans Serif"/>
                <a:cs typeface="Times New Roman"/>
              </a:rPr>
              <a:t>doanh</a:t>
            </a:r>
            <a:r>
              <a:rPr lang="en-US">
                <a:latin typeface="+mj-lt"/>
                <a:ea typeface="Microsoft Sans Serif"/>
                <a:cs typeface="Times New Roman"/>
              </a:rPr>
              <a:t> </a:t>
            </a:r>
            <a:r>
              <a:rPr lang="en-US" err="1">
                <a:latin typeface="+mj-lt"/>
                <a:ea typeface="Microsoft Sans Serif"/>
                <a:cs typeface="Times New Roman"/>
              </a:rPr>
              <a:t>nghiệp</a:t>
            </a:r>
            <a:r>
              <a:rPr lang="en-US">
                <a:latin typeface="+mj-lt"/>
                <a:ea typeface="Microsoft Sans Serif"/>
                <a:cs typeface="Times New Roman"/>
              </a:rPr>
              <a:t> </a:t>
            </a:r>
            <a:r>
              <a:rPr lang="en-US" err="1">
                <a:latin typeface="+mj-lt"/>
                <a:ea typeface="Microsoft Sans Serif"/>
                <a:cs typeface="Times New Roman"/>
              </a:rPr>
              <a:t>có</a:t>
            </a:r>
            <a:r>
              <a:rPr lang="en-US">
                <a:latin typeface="+mj-lt"/>
                <a:ea typeface="Microsoft Sans Serif"/>
                <a:cs typeface="Times New Roman"/>
              </a:rPr>
              <a:t> </a:t>
            </a:r>
            <a:r>
              <a:rPr lang="en-US" err="1">
                <a:latin typeface="+mj-lt"/>
                <a:ea typeface="Microsoft Sans Serif"/>
                <a:cs typeface="Times New Roman"/>
              </a:rPr>
              <a:t>trang</a:t>
            </a:r>
            <a:r>
              <a:rPr lang="en-US">
                <a:latin typeface="+mj-lt"/>
                <a:ea typeface="Microsoft Sans Serif"/>
                <a:cs typeface="Times New Roman"/>
              </a:rPr>
              <a:t> TMĐT </a:t>
            </a:r>
            <a:r>
              <a:rPr lang="en-US" err="1">
                <a:latin typeface="+mj-lt"/>
                <a:ea typeface="Microsoft Sans Serif"/>
                <a:cs typeface="Times New Roman"/>
              </a:rPr>
              <a:t>riêng</a:t>
            </a:r>
            <a:endParaRPr lang="en-US">
              <a:effectLst/>
              <a:latin typeface="+mj-lt"/>
              <a:ea typeface="Microsoft Sans Serif"/>
              <a:cs typeface="Times New Roman"/>
            </a:endParaRPr>
          </a:p>
        </p:txBody>
      </p:sp>
      <p:pic>
        <p:nvPicPr>
          <p:cNvPr id="10" name="Picture 10" descr="Logo, company name&#10;&#10;Description automatically generated">
            <a:extLst>
              <a:ext uri="{FF2B5EF4-FFF2-40B4-BE49-F238E27FC236}">
                <a16:creationId xmlns:a16="http://schemas.microsoft.com/office/drawing/2014/main" id="{F36FB53E-7FDF-D864-7F8D-DB8A6B017244}"/>
              </a:ext>
            </a:extLst>
          </p:cNvPr>
          <p:cNvPicPr>
            <a:picLocks noChangeAspect="1"/>
          </p:cNvPicPr>
          <p:nvPr/>
        </p:nvPicPr>
        <p:blipFill>
          <a:blip r:embed="rId11"/>
          <a:stretch>
            <a:fillRect/>
          </a:stretch>
        </p:blipFill>
        <p:spPr>
          <a:xfrm>
            <a:off x="6339156" y="538537"/>
            <a:ext cx="1029128" cy="1003444"/>
          </a:xfrm>
          <a:prstGeom prst="rect">
            <a:avLst/>
          </a:prstGeom>
        </p:spPr>
      </p:pic>
      <p:pic>
        <p:nvPicPr>
          <p:cNvPr id="11" name="Picture 12" descr="Logo, company name&#10;&#10;Description automatically generated">
            <a:extLst>
              <a:ext uri="{FF2B5EF4-FFF2-40B4-BE49-F238E27FC236}">
                <a16:creationId xmlns:a16="http://schemas.microsoft.com/office/drawing/2014/main" id="{04AA941F-8BF7-8A25-2BCE-272973B24ADB}"/>
              </a:ext>
            </a:extLst>
          </p:cNvPr>
          <p:cNvPicPr>
            <a:picLocks noChangeAspect="1"/>
          </p:cNvPicPr>
          <p:nvPr/>
        </p:nvPicPr>
        <p:blipFill>
          <a:blip r:embed="rId12"/>
          <a:stretch>
            <a:fillRect/>
          </a:stretch>
        </p:blipFill>
        <p:spPr>
          <a:xfrm>
            <a:off x="7459615" y="525614"/>
            <a:ext cx="907002" cy="897233"/>
          </a:xfrm>
          <a:prstGeom prst="rect">
            <a:avLst/>
          </a:prstGeom>
        </p:spPr>
      </p:pic>
      <p:pic>
        <p:nvPicPr>
          <p:cNvPr id="13" name="Picture 13" descr="A picture containing text, sign, plate, clipart&#10;&#10;Description automatically generated">
            <a:extLst>
              <a:ext uri="{FF2B5EF4-FFF2-40B4-BE49-F238E27FC236}">
                <a16:creationId xmlns:a16="http://schemas.microsoft.com/office/drawing/2014/main" id="{93E9B326-4E44-96F6-A723-E944C7E0DAC7}"/>
              </a:ext>
            </a:extLst>
          </p:cNvPr>
          <p:cNvPicPr>
            <a:picLocks noChangeAspect="1"/>
          </p:cNvPicPr>
          <p:nvPr/>
        </p:nvPicPr>
        <p:blipFill rotWithShape="1">
          <a:blip r:embed="rId13"/>
          <a:srcRect l="2032" r="406" b="-1587"/>
          <a:stretch/>
        </p:blipFill>
        <p:spPr>
          <a:xfrm>
            <a:off x="9474585" y="578479"/>
            <a:ext cx="1947081" cy="522977"/>
          </a:xfrm>
          <a:prstGeom prst="rect">
            <a:avLst/>
          </a:prstGeom>
        </p:spPr>
      </p:pic>
      <p:pic>
        <p:nvPicPr>
          <p:cNvPr id="15" name="Picture 21" descr="Logo&#10;&#10;Description automatically generated">
            <a:extLst>
              <a:ext uri="{FF2B5EF4-FFF2-40B4-BE49-F238E27FC236}">
                <a16:creationId xmlns:a16="http://schemas.microsoft.com/office/drawing/2014/main" id="{FFFCB6B1-7E80-ABB7-6AA0-852B96B34836}"/>
              </a:ext>
            </a:extLst>
          </p:cNvPr>
          <p:cNvPicPr>
            <a:picLocks noChangeAspect="1"/>
          </p:cNvPicPr>
          <p:nvPr/>
        </p:nvPicPr>
        <p:blipFill>
          <a:blip r:embed="rId14"/>
          <a:stretch>
            <a:fillRect/>
          </a:stretch>
        </p:blipFill>
        <p:spPr>
          <a:xfrm>
            <a:off x="8603269" y="576583"/>
            <a:ext cx="773237" cy="781799"/>
          </a:xfrm>
          <a:prstGeom prst="rect">
            <a:avLst/>
          </a:prstGeom>
        </p:spPr>
      </p:pic>
      <p:pic>
        <p:nvPicPr>
          <p:cNvPr id="14" name="Picture 21" descr="Logo, company name&#10;&#10;Description automatically generated">
            <a:extLst>
              <a:ext uri="{FF2B5EF4-FFF2-40B4-BE49-F238E27FC236}">
                <a16:creationId xmlns:a16="http://schemas.microsoft.com/office/drawing/2014/main" id="{05A8C977-FA11-3F19-C2EA-5FAD6400C82A}"/>
              </a:ext>
            </a:extLst>
          </p:cNvPr>
          <p:cNvPicPr>
            <a:picLocks noChangeAspect="1"/>
          </p:cNvPicPr>
          <p:nvPr/>
        </p:nvPicPr>
        <p:blipFill>
          <a:blip r:embed="rId15"/>
          <a:stretch>
            <a:fillRect/>
          </a:stretch>
        </p:blipFill>
        <p:spPr>
          <a:xfrm>
            <a:off x="10157010" y="1395804"/>
            <a:ext cx="1371601" cy="821168"/>
          </a:xfrm>
          <a:prstGeom prst="rect">
            <a:avLst/>
          </a:prstGeom>
        </p:spPr>
      </p:pic>
    </p:spTree>
    <p:extLst>
      <p:ext uri="{BB962C8B-B14F-4D97-AF65-F5344CB8AC3E}">
        <p14:creationId xmlns:p14="http://schemas.microsoft.com/office/powerpoint/2010/main" val="38724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01</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err="1">
                <a:solidFill>
                  <a:schemeClr val="accent1"/>
                </a:solidFill>
                <a:latin typeface="iCiel Cadena" panose="02000503000000020004" pitchFamily="50" charset="0"/>
              </a:rPr>
              <a:t>Giới</a:t>
            </a:r>
            <a:r>
              <a:rPr lang="en" sz="3500" b="1">
                <a:solidFill>
                  <a:schemeClr val="accent1"/>
                </a:solidFill>
                <a:latin typeface="iCiel Cadena" panose="02000503000000020004" pitchFamily="50" charset="0"/>
              </a:rPr>
              <a:t> </a:t>
            </a:r>
            <a:r>
              <a:rPr lang="en" sz="3500" b="1" err="1">
                <a:solidFill>
                  <a:schemeClr val="accent1"/>
                </a:solidFill>
                <a:latin typeface="iCiel Cadena" panose="02000503000000020004" pitchFamily="50" charset="0"/>
              </a:rPr>
              <a:t>thiệu</a:t>
            </a:r>
            <a:endParaRPr sz="3500" b="1" err="1">
              <a:solidFill>
                <a:schemeClr val="accent1"/>
              </a:solidFill>
              <a:latin typeface="iCiel Cadena" panose="02000503000000020004" pitchFamily="50" charset="0"/>
            </a:endParaRPr>
          </a:p>
        </p:txBody>
      </p:sp>
      <p:sp>
        <p:nvSpPr>
          <p:cNvPr id="2" name="Google Shape;47;p15">
            <a:extLst>
              <a:ext uri="{FF2B5EF4-FFF2-40B4-BE49-F238E27FC236}">
                <a16:creationId xmlns:a16="http://schemas.microsoft.com/office/drawing/2014/main" id="{91754216-2931-3E24-19ED-1DC85E1B28C4}"/>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06</a:t>
            </a:r>
            <a:endParaRPr lang="vi-VN" sz="2000" kern="0"/>
          </a:p>
        </p:txBody>
      </p:sp>
      <p:sp>
        <p:nvSpPr>
          <p:cNvPr id="9" name="Google Shape;3504;p61">
            <a:extLst>
              <a:ext uri="{FF2B5EF4-FFF2-40B4-BE49-F238E27FC236}">
                <a16:creationId xmlns:a16="http://schemas.microsoft.com/office/drawing/2014/main" id="{4BAAF870-A31D-A849-CFC4-A696D4D8DC4E}"/>
              </a:ext>
            </a:extLst>
          </p:cNvPr>
          <p:cNvSpPr txBox="1">
            <a:spLocks/>
          </p:cNvSpPr>
          <p:nvPr/>
        </p:nvSpPr>
        <p:spPr>
          <a:xfrm>
            <a:off x="932815" y="3004538"/>
            <a:ext cx="6419271" cy="6603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algn="just"/>
            <a:r>
              <a:rPr lang="en-US" sz="1850" b="1" kern="0">
                <a:solidFill>
                  <a:schemeClr val="dk2"/>
                </a:solidFill>
                <a:latin typeface="+mj-lt"/>
                <a:ea typeface="Barlow Semi Condensed"/>
                <a:cs typeface="Barlow Semi Condensed"/>
                <a:sym typeface="Barlow Semi Condensed"/>
              </a:rPr>
              <a:t>Khó </a:t>
            </a:r>
            <a:r>
              <a:rPr lang="en-US" sz="1850" b="1" kern="0" err="1">
                <a:solidFill>
                  <a:schemeClr val="dk2"/>
                </a:solidFill>
                <a:latin typeface="+mj-lt"/>
                <a:ea typeface="Barlow Semi Condensed"/>
                <a:cs typeface="Barlow Semi Condensed"/>
                <a:sym typeface="Barlow Semi Condensed"/>
              </a:rPr>
              <a:t>khăn</a:t>
            </a:r>
            <a:r>
              <a:rPr lang="en-US" sz="1850" b="1" kern="0">
                <a:solidFill>
                  <a:schemeClr val="dk2"/>
                </a:solidFill>
                <a:latin typeface="+mj-lt"/>
                <a:ea typeface="Barlow Semi Condensed"/>
                <a:cs typeface="Barlow Semi Condensed"/>
                <a:sym typeface="Barlow Semi Condensed"/>
              </a:rPr>
              <a:t> </a:t>
            </a:r>
            <a:r>
              <a:rPr lang="en-US" sz="1850" b="1" kern="0" err="1">
                <a:solidFill>
                  <a:schemeClr val="dk2"/>
                </a:solidFill>
                <a:latin typeface="+mj-lt"/>
                <a:ea typeface="Barlow Semi Condensed"/>
                <a:cs typeface="Barlow Semi Condensed"/>
                <a:sym typeface="Barlow Semi Condensed"/>
              </a:rPr>
              <a:t>của</a:t>
            </a:r>
            <a:r>
              <a:rPr lang="en-US" sz="1850" b="1" kern="0">
                <a:solidFill>
                  <a:schemeClr val="dk2"/>
                </a:solidFill>
                <a:latin typeface="+mj-lt"/>
                <a:ea typeface="Barlow Semi Condensed"/>
                <a:cs typeface="Barlow Semi Condensed"/>
                <a:sym typeface="Barlow Semi Condensed"/>
              </a:rPr>
              <a:t> </a:t>
            </a:r>
            <a:r>
              <a:rPr lang="en-US" sz="1850" b="1" kern="0" err="1">
                <a:solidFill>
                  <a:schemeClr val="dk2"/>
                </a:solidFill>
                <a:latin typeface="+mj-lt"/>
                <a:ea typeface="Barlow Semi Condensed"/>
                <a:cs typeface="Barlow Semi Condensed"/>
                <a:sym typeface="Barlow Semi Condensed"/>
              </a:rPr>
              <a:t>nhà</a:t>
            </a:r>
            <a:r>
              <a:rPr lang="en-US" sz="1850" b="1" kern="0">
                <a:solidFill>
                  <a:schemeClr val="dk2"/>
                </a:solidFill>
                <a:latin typeface="+mj-lt"/>
                <a:ea typeface="Barlow Semi Condensed"/>
                <a:cs typeface="Barlow Semi Condensed"/>
                <a:sym typeface="Barlow Semi Condensed"/>
              </a:rPr>
              <a:t> </a:t>
            </a:r>
            <a:r>
              <a:rPr lang="en-US" sz="1850" b="1" kern="0" err="1">
                <a:solidFill>
                  <a:schemeClr val="dk2"/>
                </a:solidFill>
                <a:latin typeface="+mj-lt"/>
                <a:ea typeface="Barlow Semi Condensed"/>
                <a:cs typeface="Barlow Semi Condensed"/>
                <a:sym typeface="Barlow Semi Condensed"/>
              </a:rPr>
              <a:t>bán</a:t>
            </a:r>
            <a:r>
              <a:rPr lang="en-US" sz="1850" b="1" kern="0">
                <a:solidFill>
                  <a:schemeClr val="dk2"/>
                </a:solidFill>
                <a:latin typeface="+mj-lt"/>
                <a:ea typeface="Barlow Semi Condensed"/>
                <a:cs typeface="Barlow Semi Condensed"/>
                <a:sym typeface="Barlow Semi Condensed"/>
              </a:rPr>
              <a:t> </a:t>
            </a:r>
            <a:r>
              <a:rPr lang="en-US" sz="1850" b="1" kern="0" err="1">
                <a:solidFill>
                  <a:schemeClr val="dk2"/>
                </a:solidFill>
                <a:latin typeface="+mj-lt"/>
                <a:ea typeface="Barlow Semi Condensed"/>
                <a:cs typeface="Barlow Semi Condensed"/>
                <a:sym typeface="Barlow Semi Condensed"/>
              </a:rPr>
              <a:t>lẻ</a:t>
            </a:r>
            <a:r>
              <a:rPr lang="en-US" sz="1850" b="1" kern="0">
                <a:solidFill>
                  <a:schemeClr val="dk2"/>
                </a:solidFill>
                <a:latin typeface="+mj-lt"/>
                <a:ea typeface="Barlow Semi Condensed"/>
                <a:cs typeface="Barlow Semi Condensed"/>
                <a:sym typeface="Barlow Semi Condensed"/>
              </a:rPr>
              <a:t>/</a:t>
            </a:r>
            <a:r>
              <a:rPr lang="en-US" sz="1850" b="1" kern="0" err="1">
                <a:solidFill>
                  <a:schemeClr val="dk2"/>
                </a:solidFill>
                <a:latin typeface="+mj-lt"/>
                <a:ea typeface="Barlow Semi Condensed"/>
                <a:cs typeface="Barlow Semi Condensed"/>
                <a:sym typeface="Barlow Semi Condensed"/>
              </a:rPr>
              <a:t>doanh</a:t>
            </a:r>
            <a:r>
              <a:rPr lang="en-US" sz="1850" b="1" kern="0">
                <a:solidFill>
                  <a:schemeClr val="dk2"/>
                </a:solidFill>
                <a:latin typeface="+mj-lt"/>
                <a:ea typeface="Barlow Semi Condensed"/>
                <a:cs typeface="Barlow Semi Condensed"/>
                <a:sym typeface="Barlow Semi Condensed"/>
              </a:rPr>
              <a:t> </a:t>
            </a:r>
            <a:r>
              <a:rPr lang="en-US" sz="1850" b="1" kern="0" err="1">
                <a:solidFill>
                  <a:schemeClr val="dk2"/>
                </a:solidFill>
                <a:latin typeface="+mj-lt"/>
                <a:ea typeface="Barlow Semi Condensed"/>
                <a:cs typeface="Barlow Semi Condensed"/>
                <a:sym typeface="Barlow Semi Condensed"/>
              </a:rPr>
              <a:t>nghiệp</a:t>
            </a:r>
            <a:r>
              <a:rPr lang="en-US" sz="1850" b="1" kern="0">
                <a:solidFill>
                  <a:schemeClr val="dk2"/>
                </a:solidFill>
                <a:latin typeface="+mj-lt"/>
                <a:ea typeface="Barlow Semi Condensed"/>
                <a:cs typeface="Barlow Semi Condensed"/>
                <a:sym typeface="Barlow Semi Condensed"/>
              </a:rPr>
              <a:t> </a:t>
            </a:r>
            <a:r>
              <a:rPr lang="en-US" sz="1850" b="1" kern="0" err="1">
                <a:solidFill>
                  <a:schemeClr val="dk2"/>
                </a:solidFill>
                <a:latin typeface="+mj-lt"/>
                <a:ea typeface="Barlow Semi Condensed"/>
                <a:cs typeface="Barlow Semi Condensed"/>
                <a:sym typeface="Barlow Semi Condensed"/>
              </a:rPr>
              <a:t>vừa</a:t>
            </a:r>
            <a:r>
              <a:rPr lang="en-US" sz="1850" b="1" kern="0">
                <a:solidFill>
                  <a:schemeClr val="dk2"/>
                </a:solidFill>
                <a:latin typeface="+mj-lt"/>
                <a:ea typeface="Barlow Semi Condensed"/>
                <a:cs typeface="Barlow Semi Condensed"/>
                <a:sym typeface="Barlow Semi Condensed"/>
              </a:rPr>
              <a:t> </a:t>
            </a:r>
            <a:r>
              <a:rPr lang="en-US" sz="1850" b="1" kern="0" err="1">
                <a:solidFill>
                  <a:schemeClr val="dk2"/>
                </a:solidFill>
                <a:latin typeface="+mj-lt"/>
                <a:ea typeface="Barlow Semi Condensed"/>
                <a:cs typeface="Barlow Semi Condensed"/>
                <a:sym typeface="Barlow Semi Condensed"/>
              </a:rPr>
              <a:t>và</a:t>
            </a:r>
            <a:r>
              <a:rPr lang="en-US" sz="1850" b="1" kern="0">
                <a:solidFill>
                  <a:schemeClr val="dk2"/>
                </a:solidFill>
                <a:latin typeface="+mj-lt"/>
                <a:ea typeface="Barlow Semi Condensed"/>
                <a:cs typeface="Barlow Semi Condensed"/>
                <a:sym typeface="Barlow Semi Condensed"/>
              </a:rPr>
              <a:t> </a:t>
            </a:r>
            <a:r>
              <a:rPr lang="en-US" sz="1850" b="1" kern="0" err="1">
                <a:solidFill>
                  <a:schemeClr val="dk2"/>
                </a:solidFill>
                <a:latin typeface="+mj-lt"/>
                <a:ea typeface="Barlow Semi Condensed"/>
                <a:cs typeface="Barlow Semi Condensed"/>
                <a:sym typeface="Barlow Semi Condensed"/>
              </a:rPr>
              <a:t>nhỏ</a:t>
            </a:r>
            <a:endParaRPr lang="en-US" sz="1850" b="1" kern="0" err="1">
              <a:solidFill>
                <a:schemeClr val="dk2"/>
              </a:solidFill>
              <a:latin typeface="+mj-lt"/>
              <a:ea typeface="Barlow Semi Condensed"/>
              <a:cs typeface="Barlow Semi Condensed"/>
            </a:endParaRPr>
          </a:p>
        </p:txBody>
      </p:sp>
      <p:sp>
        <p:nvSpPr>
          <p:cNvPr id="12" name="Google Shape;3504;p61">
            <a:extLst>
              <a:ext uri="{FF2B5EF4-FFF2-40B4-BE49-F238E27FC236}">
                <a16:creationId xmlns:a16="http://schemas.microsoft.com/office/drawing/2014/main" id="{FC2D60A5-F798-787A-45C5-7CEC7775619A}"/>
              </a:ext>
            </a:extLst>
          </p:cNvPr>
          <p:cNvSpPr txBox="1">
            <a:spLocks/>
          </p:cNvSpPr>
          <p:nvPr/>
        </p:nvSpPr>
        <p:spPr>
          <a:xfrm>
            <a:off x="1096374" y="3537739"/>
            <a:ext cx="3207941" cy="6603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algn="just"/>
            <a:r>
              <a:rPr lang="en-US" sz="1850" kern="0" err="1">
                <a:solidFill>
                  <a:schemeClr val="dk2"/>
                </a:solidFill>
                <a:latin typeface="+mj-lt"/>
                <a:ea typeface="Barlow Semi Condensed"/>
                <a:cs typeface="Barlow Semi Condensed"/>
              </a:rPr>
              <a:t>Sử</a:t>
            </a:r>
            <a:r>
              <a:rPr lang="en-US" sz="1850" kern="0">
                <a:solidFill>
                  <a:schemeClr val="dk2"/>
                </a:solidFill>
                <a:latin typeface="+mj-lt"/>
                <a:ea typeface="Barlow Semi Condensed"/>
                <a:cs typeface="Barlow Semi Condensed"/>
              </a:rPr>
              <a:t> </a:t>
            </a:r>
            <a:r>
              <a:rPr lang="en-US" sz="1850" kern="0" err="1">
                <a:solidFill>
                  <a:schemeClr val="dk2"/>
                </a:solidFill>
                <a:latin typeface="+mj-lt"/>
                <a:ea typeface="Barlow Semi Condensed"/>
                <a:cs typeface="Barlow Semi Condensed"/>
              </a:rPr>
              <a:t>dụng</a:t>
            </a:r>
            <a:r>
              <a:rPr lang="en-US" sz="1850" kern="0">
                <a:solidFill>
                  <a:schemeClr val="dk2"/>
                </a:solidFill>
                <a:latin typeface="+mj-lt"/>
                <a:ea typeface="Barlow Semi Condensed"/>
                <a:cs typeface="Barlow Semi Condensed"/>
              </a:rPr>
              <a:t> </a:t>
            </a:r>
            <a:r>
              <a:rPr lang="en-US" sz="1850" kern="0" err="1">
                <a:solidFill>
                  <a:schemeClr val="dk2"/>
                </a:solidFill>
                <a:latin typeface="+mj-lt"/>
                <a:ea typeface="Barlow Semi Condensed"/>
                <a:cs typeface="Barlow Semi Condensed"/>
              </a:rPr>
              <a:t>sàn</a:t>
            </a:r>
            <a:r>
              <a:rPr lang="en-US" sz="1850" kern="0">
                <a:solidFill>
                  <a:schemeClr val="dk2"/>
                </a:solidFill>
                <a:latin typeface="+mj-lt"/>
                <a:ea typeface="Barlow Semi Condensed"/>
                <a:cs typeface="Barlow Semi Condensed"/>
              </a:rPr>
              <a:t> TMĐT </a:t>
            </a:r>
            <a:r>
              <a:rPr lang="en-US" sz="1850" kern="0" err="1">
                <a:solidFill>
                  <a:schemeClr val="dk2"/>
                </a:solidFill>
                <a:latin typeface="+mj-lt"/>
                <a:ea typeface="Barlow Semi Condensed"/>
                <a:cs typeface="Barlow Semi Condensed"/>
              </a:rPr>
              <a:t>lớn</a:t>
            </a:r>
            <a:endParaRPr lang="en-US" sz="1850" kern="0">
              <a:solidFill>
                <a:schemeClr val="dk2"/>
              </a:solidFill>
              <a:latin typeface="+mj-lt"/>
              <a:ea typeface="Barlow Semi Condensed"/>
              <a:cs typeface="Barlow Semi Condensed"/>
            </a:endParaRPr>
          </a:p>
        </p:txBody>
      </p:sp>
      <p:cxnSp>
        <p:nvCxnSpPr>
          <p:cNvPr id="13" name="Straight Arrow Connector 12">
            <a:extLst>
              <a:ext uri="{FF2B5EF4-FFF2-40B4-BE49-F238E27FC236}">
                <a16:creationId xmlns:a16="http://schemas.microsoft.com/office/drawing/2014/main" id="{C822F417-4701-C7F7-C907-DFA15693B573}"/>
              </a:ext>
            </a:extLst>
          </p:cNvPr>
          <p:cNvCxnSpPr/>
          <p:nvPr/>
        </p:nvCxnSpPr>
        <p:spPr>
          <a:xfrm flipH="1">
            <a:off x="4433638" y="3670605"/>
            <a:ext cx="39750" cy="2704462"/>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15" name="Google Shape;3504;p61">
            <a:extLst>
              <a:ext uri="{FF2B5EF4-FFF2-40B4-BE49-F238E27FC236}">
                <a16:creationId xmlns:a16="http://schemas.microsoft.com/office/drawing/2014/main" id="{5C0C0501-5C78-95DF-2383-E91972D97E62}"/>
              </a:ext>
            </a:extLst>
          </p:cNvPr>
          <p:cNvSpPr txBox="1">
            <a:spLocks/>
          </p:cNvSpPr>
          <p:nvPr/>
        </p:nvSpPr>
        <p:spPr>
          <a:xfrm>
            <a:off x="4618074" y="3525785"/>
            <a:ext cx="3177674" cy="6517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algn="just"/>
            <a:r>
              <a:rPr lang="en-US" sz="1850" kern="0" err="1">
                <a:solidFill>
                  <a:schemeClr val="dk2"/>
                </a:solidFill>
                <a:latin typeface="+mj-lt"/>
              </a:rPr>
              <a:t>Xây</a:t>
            </a:r>
            <a:r>
              <a:rPr lang="en-US" sz="1850" kern="0">
                <a:solidFill>
                  <a:schemeClr val="dk2"/>
                </a:solidFill>
                <a:latin typeface="+mj-lt"/>
              </a:rPr>
              <a:t> </a:t>
            </a:r>
            <a:r>
              <a:rPr lang="en-US" sz="1850" kern="0" err="1">
                <a:solidFill>
                  <a:schemeClr val="dk2"/>
                </a:solidFill>
                <a:latin typeface="+mj-lt"/>
              </a:rPr>
              <a:t>dựng</a:t>
            </a:r>
            <a:r>
              <a:rPr lang="en-US" sz="1850" kern="0">
                <a:solidFill>
                  <a:schemeClr val="dk2"/>
                </a:solidFill>
                <a:latin typeface="+mj-lt"/>
              </a:rPr>
              <a:t> </a:t>
            </a:r>
            <a:r>
              <a:rPr lang="en-US" sz="1850" kern="0" err="1">
                <a:solidFill>
                  <a:schemeClr val="dk2"/>
                </a:solidFill>
                <a:latin typeface="+mj-lt"/>
              </a:rPr>
              <a:t>trang</a:t>
            </a:r>
            <a:r>
              <a:rPr lang="en-US" sz="1850" kern="0">
                <a:solidFill>
                  <a:schemeClr val="dk2"/>
                </a:solidFill>
                <a:latin typeface="+mj-lt"/>
              </a:rPr>
              <a:t> TMĐT </a:t>
            </a:r>
            <a:r>
              <a:rPr lang="en-US" sz="1850" kern="0" err="1">
                <a:solidFill>
                  <a:schemeClr val="dk2"/>
                </a:solidFill>
                <a:latin typeface="+mj-lt"/>
              </a:rPr>
              <a:t>riêng</a:t>
            </a:r>
            <a:endParaRPr lang="en-US" sz="1850" kern="0" err="1">
              <a:solidFill>
                <a:schemeClr val="dk2"/>
              </a:solidFill>
            </a:endParaRPr>
          </a:p>
        </p:txBody>
      </p:sp>
      <p:sp>
        <p:nvSpPr>
          <p:cNvPr id="16" name="Google Shape;3504;p61">
            <a:extLst>
              <a:ext uri="{FF2B5EF4-FFF2-40B4-BE49-F238E27FC236}">
                <a16:creationId xmlns:a16="http://schemas.microsoft.com/office/drawing/2014/main" id="{24930793-1458-BAFC-5739-72AAE37BD411}"/>
              </a:ext>
            </a:extLst>
          </p:cNvPr>
          <p:cNvSpPr txBox="1">
            <a:spLocks/>
          </p:cNvSpPr>
          <p:nvPr/>
        </p:nvSpPr>
        <p:spPr>
          <a:xfrm>
            <a:off x="8156490" y="3494698"/>
            <a:ext cx="3254730" cy="6603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algn="just"/>
            <a:r>
              <a:rPr lang="en-US" sz="1850" kern="0" err="1">
                <a:solidFill>
                  <a:schemeClr val="dk2"/>
                </a:solidFill>
              </a:rPr>
              <a:t>Xây</a:t>
            </a:r>
            <a:r>
              <a:rPr lang="en-US" sz="1850" kern="0">
                <a:solidFill>
                  <a:schemeClr val="dk2"/>
                </a:solidFill>
              </a:rPr>
              <a:t> </a:t>
            </a:r>
            <a:r>
              <a:rPr lang="en-US" sz="1850" kern="0" err="1">
                <a:solidFill>
                  <a:schemeClr val="dk2"/>
                </a:solidFill>
              </a:rPr>
              <a:t>dựng</a:t>
            </a:r>
            <a:r>
              <a:rPr lang="en-US" sz="1850" kern="0">
                <a:solidFill>
                  <a:schemeClr val="dk2"/>
                </a:solidFill>
              </a:rPr>
              <a:t> </a:t>
            </a:r>
            <a:r>
              <a:rPr lang="en-US" sz="1850" kern="0" err="1">
                <a:solidFill>
                  <a:schemeClr val="dk2"/>
                </a:solidFill>
              </a:rPr>
              <a:t>hệ</a:t>
            </a:r>
            <a:r>
              <a:rPr lang="en-US" sz="1850" kern="0">
                <a:solidFill>
                  <a:schemeClr val="dk2"/>
                </a:solidFill>
              </a:rPr>
              <a:t> </a:t>
            </a:r>
            <a:r>
              <a:rPr lang="en-US" sz="1850" kern="0" err="1">
                <a:solidFill>
                  <a:schemeClr val="dk2"/>
                </a:solidFill>
              </a:rPr>
              <a:t>thống</a:t>
            </a:r>
            <a:r>
              <a:rPr lang="en-US" sz="1850" kern="0">
                <a:solidFill>
                  <a:schemeClr val="dk2"/>
                </a:solidFill>
              </a:rPr>
              <a:t> </a:t>
            </a:r>
            <a:r>
              <a:rPr lang="en-US" sz="1850" kern="0" err="1">
                <a:solidFill>
                  <a:schemeClr val="dk2"/>
                </a:solidFill>
              </a:rPr>
              <a:t>gợi</a:t>
            </a:r>
            <a:r>
              <a:rPr lang="en-US" sz="1850" kern="0">
                <a:solidFill>
                  <a:schemeClr val="dk2"/>
                </a:solidFill>
              </a:rPr>
              <a:t> ý </a:t>
            </a:r>
            <a:r>
              <a:rPr lang="en-US" sz="1850" kern="0" err="1">
                <a:solidFill>
                  <a:schemeClr val="dk2"/>
                </a:solidFill>
              </a:rPr>
              <a:t>hỗ</a:t>
            </a:r>
            <a:r>
              <a:rPr lang="en-US" sz="1850" kern="0">
                <a:solidFill>
                  <a:schemeClr val="dk2"/>
                </a:solidFill>
              </a:rPr>
              <a:t> </a:t>
            </a:r>
            <a:r>
              <a:rPr lang="en-US" sz="1850" kern="0" err="1">
                <a:solidFill>
                  <a:schemeClr val="dk2"/>
                </a:solidFill>
              </a:rPr>
              <a:t>trợ</a:t>
            </a:r>
            <a:r>
              <a:rPr lang="en-US" sz="1850" kern="0">
                <a:solidFill>
                  <a:schemeClr val="dk2"/>
                </a:solidFill>
              </a:rPr>
              <a:t> </a:t>
            </a:r>
            <a:r>
              <a:rPr lang="en-US" sz="1850" kern="0" err="1">
                <a:solidFill>
                  <a:schemeClr val="dk2"/>
                </a:solidFill>
              </a:rPr>
              <a:t>cho</a:t>
            </a:r>
            <a:r>
              <a:rPr lang="en-US" sz="1850" kern="0">
                <a:solidFill>
                  <a:schemeClr val="dk2"/>
                </a:solidFill>
              </a:rPr>
              <a:t> </a:t>
            </a:r>
            <a:r>
              <a:rPr lang="en-US" sz="1850" kern="0" err="1">
                <a:solidFill>
                  <a:schemeClr val="dk2"/>
                </a:solidFill>
              </a:rPr>
              <a:t>trang</a:t>
            </a:r>
            <a:r>
              <a:rPr lang="en-US" sz="1850" kern="0">
                <a:solidFill>
                  <a:schemeClr val="dk2"/>
                </a:solidFill>
              </a:rPr>
              <a:t> TMĐT</a:t>
            </a:r>
          </a:p>
        </p:txBody>
      </p:sp>
      <p:sp>
        <p:nvSpPr>
          <p:cNvPr id="17" name="Google Shape;3504;p61">
            <a:extLst>
              <a:ext uri="{FF2B5EF4-FFF2-40B4-BE49-F238E27FC236}">
                <a16:creationId xmlns:a16="http://schemas.microsoft.com/office/drawing/2014/main" id="{1D1AD490-67A3-6F54-16F9-B72D650EB6B1}"/>
              </a:ext>
            </a:extLst>
          </p:cNvPr>
          <p:cNvSpPr txBox="1">
            <a:spLocks/>
          </p:cNvSpPr>
          <p:nvPr/>
        </p:nvSpPr>
        <p:spPr>
          <a:xfrm>
            <a:off x="807337" y="4286593"/>
            <a:ext cx="3626397" cy="191837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342900" indent="-342900" algn="just">
              <a:buChar char="•"/>
            </a:pPr>
            <a:r>
              <a:rPr lang="en-US" sz="1850" kern="0" err="1">
                <a:solidFill>
                  <a:schemeClr val="dk2"/>
                </a:solidFill>
              </a:rPr>
              <a:t>Tốn</a:t>
            </a:r>
            <a:r>
              <a:rPr lang="en-US" sz="1850" kern="0">
                <a:solidFill>
                  <a:schemeClr val="dk2"/>
                </a:solidFill>
              </a:rPr>
              <a:t> </a:t>
            </a:r>
            <a:r>
              <a:rPr lang="en-US" sz="1850" kern="0" err="1">
                <a:solidFill>
                  <a:schemeClr val="dk2"/>
                </a:solidFill>
              </a:rPr>
              <a:t>nhiều</a:t>
            </a:r>
            <a:r>
              <a:rPr lang="en-US" sz="1850" kern="0">
                <a:solidFill>
                  <a:schemeClr val="dk2"/>
                </a:solidFill>
              </a:rPr>
              <a:t> khoảng </a:t>
            </a:r>
            <a:r>
              <a:rPr lang="en-US" sz="1850" kern="0" err="1">
                <a:solidFill>
                  <a:schemeClr val="dk2"/>
                </a:solidFill>
              </a:rPr>
              <a:t>phí</a:t>
            </a:r>
            <a:endParaRPr lang="en-US" sz="1850" kern="0">
              <a:solidFill>
                <a:schemeClr val="dk2"/>
              </a:solidFill>
            </a:endParaRPr>
          </a:p>
          <a:p>
            <a:pPr marL="342900" indent="-342900" algn="just">
              <a:buChar char="•"/>
            </a:pPr>
            <a:r>
              <a:rPr lang="en-US" sz="1850" kern="0" err="1">
                <a:solidFill>
                  <a:schemeClr val="dk2"/>
                </a:solidFill>
              </a:rPr>
              <a:t>Cạnh</a:t>
            </a:r>
            <a:r>
              <a:rPr lang="en-US" sz="1850" kern="0">
                <a:solidFill>
                  <a:schemeClr val="dk2"/>
                </a:solidFill>
              </a:rPr>
              <a:t> </a:t>
            </a:r>
            <a:r>
              <a:rPr lang="en-US" sz="1850" kern="0" err="1">
                <a:solidFill>
                  <a:schemeClr val="dk2"/>
                </a:solidFill>
              </a:rPr>
              <a:t>tranh</a:t>
            </a:r>
            <a:r>
              <a:rPr lang="en-US" sz="1850" kern="0">
                <a:solidFill>
                  <a:schemeClr val="dk2"/>
                </a:solidFill>
              </a:rPr>
              <a:t> gay </a:t>
            </a:r>
            <a:r>
              <a:rPr lang="en-US" sz="1850" kern="0" err="1">
                <a:solidFill>
                  <a:schemeClr val="dk2"/>
                </a:solidFill>
              </a:rPr>
              <a:t>gắt</a:t>
            </a:r>
            <a:endParaRPr lang="en-US" sz="1850" kern="0">
              <a:solidFill>
                <a:schemeClr val="dk2"/>
              </a:solidFill>
            </a:endParaRPr>
          </a:p>
          <a:p>
            <a:pPr marL="342900" indent="-342900" algn="just">
              <a:buChar char="•"/>
            </a:pPr>
            <a:r>
              <a:rPr lang="en-US" sz="1850" kern="0" err="1">
                <a:solidFill>
                  <a:schemeClr val="dk2"/>
                </a:solidFill>
              </a:rPr>
              <a:t>Nhiều</a:t>
            </a:r>
            <a:r>
              <a:rPr lang="en-US" sz="1850" kern="0">
                <a:solidFill>
                  <a:schemeClr val="dk2"/>
                </a:solidFill>
              </a:rPr>
              <a:t> </a:t>
            </a:r>
            <a:r>
              <a:rPr lang="en-US" sz="1850" kern="0" err="1">
                <a:solidFill>
                  <a:schemeClr val="dk2"/>
                </a:solidFill>
              </a:rPr>
              <a:t>điều</a:t>
            </a:r>
            <a:r>
              <a:rPr lang="en-US" sz="1850" kern="0">
                <a:solidFill>
                  <a:schemeClr val="dk2"/>
                </a:solidFill>
              </a:rPr>
              <a:t> </a:t>
            </a:r>
            <a:r>
              <a:rPr lang="en-US" sz="1850" kern="0" err="1">
                <a:solidFill>
                  <a:schemeClr val="dk2"/>
                </a:solidFill>
              </a:rPr>
              <a:t>khoản</a:t>
            </a:r>
            <a:r>
              <a:rPr lang="en-US" sz="1850" kern="0">
                <a:solidFill>
                  <a:schemeClr val="dk2"/>
                </a:solidFill>
              </a:rPr>
              <a:t> </a:t>
            </a:r>
            <a:r>
              <a:rPr lang="en-US" sz="1850" kern="0" err="1">
                <a:solidFill>
                  <a:schemeClr val="dk2"/>
                </a:solidFill>
              </a:rPr>
              <a:t>phức</a:t>
            </a:r>
            <a:r>
              <a:rPr lang="en-US" sz="1850" kern="0">
                <a:solidFill>
                  <a:schemeClr val="dk2"/>
                </a:solidFill>
              </a:rPr>
              <a:t> </a:t>
            </a:r>
            <a:r>
              <a:rPr lang="en-US" sz="1850" kern="0" err="1">
                <a:solidFill>
                  <a:schemeClr val="dk2"/>
                </a:solidFill>
              </a:rPr>
              <a:t>tạp</a:t>
            </a:r>
            <a:endParaRPr lang="en-US" sz="1850" kern="0">
              <a:solidFill>
                <a:schemeClr val="dk2"/>
              </a:solidFill>
            </a:endParaRPr>
          </a:p>
        </p:txBody>
      </p:sp>
      <p:sp>
        <p:nvSpPr>
          <p:cNvPr id="21" name="Google Shape;3504;p61">
            <a:extLst>
              <a:ext uri="{FF2B5EF4-FFF2-40B4-BE49-F238E27FC236}">
                <a16:creationId xmlns:a16="http://schemas.microsoft.com/office/drawing/2014/main" id="{ADF48666-A38E-236D-C12D-777B0211533C}"/>
              </a:ext>
            </a:extLst>
          </p:cNvPr>
          <p:cNvSpPr txBox="1">
            <a:spLocks/>
          </p:cNvSpPr>
          <p:nvPr/>
        </p:nvSpPr>
        <p:spPr>
          <a:xfrm>
            <a:off x="4554609" y="4289316"/>
            <a:ext cx="3351210" cy="178077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342900" indent="-342900" algn="just">
              <a:buChar char="•"/>
            </a:pPr>
            <a:r>
              <a:rPr lang="en-US" sz="1850" kern="0" err="1">
                <a:solidFill>
                  <a:schemeClr val="dk2"/>
                </a:solidFill>
              </a:rPr>
              <a:t>Kém</a:t>
            </a:r>
            <a:r>
              <a:rPr lang="en-US" sz="1850" kern="0">
                <a:solidFill>
                  <a:schemeClr val="dk2"/>
                </a:solidFill>
              </a:rPr>
              <a:t> </a:t>
            </a:r>
            <a:r>
              <a:rPr lang="en-US" sz="1850" kern="0" err="1">
                <a:solidFill>
                  <a:schemeClr val="dk2"/>
                </a:solidFill>
              </a:rPr>
              <a:t>hiệu</a:t>
            </a:r>
            <a:r>
              <a:rPr lang="en-US" sz="1850" kern="0">
                <a:solidFill>
                  <a:schemeClr val="dk2"/>
                </a:solidFill>
              </a:rPr>
              <a:t> </a:t>
            </a:r>
            <a:r>
              <a:rPr lang="en-US" sz="1850" kern="0" err="1">
                <a:solidFill>
                  <a:schemeClr val="dk2"/>
                </a:solidFill>
              </a:rPr>
              <a:t>quả</a:t>
            </a:r>
            <a:r>
              <a:rPr lang="en-US" sz="1850" kern="0">
                <a:solidFill>
                  <a:schemeClr val="dk2"/>
                </a:solidFill>
              </a:rPr>
              <a:t> </a:t>
            </a:r>
            <a:r>
              <a:rPr lang="en-US" sz="1850" kern="0" err="1">
                <a:solidFill>
                  <a:schemeClr val="dk2"/>
                </a:solidFill>
              </a:rPr>
              <a:t>trong</a:t>
            </a:r>
            <a:r>
              <a:rPr lang="en-US" sz="1850" kern="0">
                <a:solidFill>
                  <a:schemeClr val="dk2"/>
                </a:solidFill>
              </a:rPr>
              <a:t> </a:t>
            </a:r>
            <a:r>
              <a:rPr lang="en-US" sz="1850" kern="0" err="1">
                <a:solidFill>
                  <a:schemeClr val="dk2"/>
                </a:solidFill>
              </a:rPr>
              <a:t>việc</a:t>
            </a:r>
            <a:r>
              <a:rPr lang="en-US" sz="1850" kern="0">
                <a:solidFill>
                  <a:schemeClr val="dk2"/>
                </a:solidFill>
              </a:rPr>
              <a:t> </a:t>
            </a:r>
            <a:r>
              <a:rPr lang="en-US" sz="1850" kern="0" err="1">
                <a:solidFill>
                  <a:schemeClr val="dk2"/>
                </a:solidFill>
              </a:rPr>
              <a:t>thu</a:t>
            </a:r>
            <a:r>
              <a:rPr lang="en-US" sz="1850" kern="0">
                <a:solidFill>
                  <a:schemeClr val="dk2"/>
                </a:solidFill>
              </a:rPr>
              <a:t> </a:t>
            </a:r>
            <a:r>
              <a:rPr lang="en-US" sz="1850" kern="0" err="1">
                <a:solidFill>
                  <a:schemeClr val="dk2"/>
                </a:solidFill>
              </a:rPr>
              <a:t>hút</a:t>
            </a:r>
            <a:r>
              <a:rPr lang="en-US" sz="1850" kern="0">
                <a:solidFill>
                  <a:schemeClr val="dk2"/>
                </a:solidFill>
              </a:rPr>
              <a:t> </a:t>
            </a:r>
            <a:r>
              <a:rPr lang="en-US" sz="1850" kern="0" err="1">
                <a:solidFill>
                  <a:schemeClr val="dk2"/>
                </a:solidFill>
              </a:rPr>
              <a:t>khách</a:t>
            </a:r>
            <a:r>
              <a:rPr lang="en-US" sz="1850" kern="0">
                <a:solidFill>
                  <a:schemeClr val="dk2"/>
                </a:solidFill>
              </a:rPr>
              <a:t> </a:t>
            </a:r>
            <a:r>
              <a:rPr lang="en-US" sz="1850" kern="0" err="1">
                <a:solidFill>
                  <a:schemeClr val="dk2"/>
                </a:solidFill>
              </a:rPr>
              <a:t>hàng</a:t>
            </a:r>
          </a:p>
          <a:p>
            <a:pPr marL="342900" indent="-342900" algn="just">
              <a:buChar char="•"/>
            </a:pPr>
            <a:r>
              <a:rPr lang="en-US" sz="1850" kern="0" err="1">
                <a:solidFill>
                  <a:schemeClr val="dk2"/>
                </a:solidFill>
              </a:rPr>
              <a:t>Kém</a:t>
            </a:r>
            <a:r>
              <a:rPr lang="en-US" sz="1850" kern="0">
                <a:solidFill>
                  <a:schemeClr val="dk2"/>
                </a:solidFill>
              </a:rPr>
              <a:t> </a:t>
            </a:r>
            <a:r>
              <a:rPr lang="en-US" sz="1850" kern="0" err="1">
                <a:solidFill>
                  <a:schemeClr val="dk2"/>
                </a:solidFill>
              </a:rPr>
              <a:t>hiệu</a:t>
            </a:r>
            <a:r>
              <a:rPr lang="en-US" sz="1850" kern="0">
                <a:solidFill>
                  <a:schemeClr val="dk2"/>
                </a:solidFill>
              </a:rPr>
              <a:t> </a:t>
            </a:r>
            <a:r>
              <a:rPr lang="en-US" sz="1850" kern="0" err="1">
                <a:solidFill>
                  <a:schemeClr val="dk2"/>
                </a:solidFill>
              </a:rPr>
              <a:t>quả</a:t>
            </a:r>
            <a:r>
              <a:rPr lang="en-US" sz="1850" kern="0">
                <a:solidFill>
                  <a:schemeClr val="dk2"/>
                </a:solidFill>
              </a:rPr>
              <a:t> </a:t>
            </a:r>
            <a:r>
              <a:rPr lang="en-US" sz="1850" kern="0" err="1">
                <a:solidFill>
                  <a:schemeClr val="dk2"/>
                </a:solidFill>
              </a:rPr>
              <a:t>trong</a:t>
            </a:r>
            <a:r>
              <a:rPr lang="en-US" sz="1850" kern="0">
                <a:solidFill>
                  <a:schemeClr val="dk2"/>
                </a:solidFill>
              </a:rPr>
              <a:t> </a:t>
            </a:r>
            <a:r>
              <a:rPr lang="en-US" sz="1850" kern="0" err="1">
                <a:solidFill>
                  <a:schemeClr val="dk2"/>
                </a:solidFill>
              </a:rPr>
              <a:t>việc</a:t>
            </a:r>
            <a:r>
              <a:rPr lang="en-US" sz="1850" kern="0">
                <a:solidFill>
                  <a:schemeClr val="dk2"/>
                </a:solidFill>
              </a:rPr>
              <a:t> </a:t>
            </a:r>
            <a:r>
              <a:rPr lang="en-US" sz="1850" kern="0" err="1">
                <a:solidFill>
                  <a:schemeClr val="dk2"/>
                </a:solidFill>
              </a:rPr>
              <a:t>giữ</a:t>
            </a:r>
            <a:r>
              <a:rPr lang="en-US" sz="1850" kern="0">
                <a:solidFill>
                  <a:schemeClr val="dk2"/>
                </a:solidFill>
              </a:rPr>
              <a:t> </a:t>
            </a:r>
            <a:r>
              <a:rPr lang="en-US" sz="1850" kern="0" err="1">
                <a:solidFill>
                  <a:schemeClr val="dk2"/>
                </a:solidFill>
              </a:rPr>
              <a:t>chân</a:t>
            </a:r>
            <a:r>
              <a:rPr lang="en-US" sz="1850" kern="0">
                <a:solidFill>
                  <a:schemeClr val="dk2"/>
                </a:solidFill>
              </a:rPr>
              <a:t> </a:t>
            </a:r>
            <a:r>
              <a:rPr lang="en-US" sz="1850" kern="0" err="1">
                <a:solidFill>
                  <a:schemeClr val="dk2"/>
                </a:solidFill>
              </a:rPr>
              <a:t>khách</a:t>
            </a:r>
            <a:r>
              <a:rPr lang="en-US" sz="1850" kern="0">
                <a:solidFill>
                  <a:schemeClr val="dk2"/>
                </a:solidFill>
              </a:rPr>
              <a:t> </a:t>
            </a:r>
            <a:r>
              <a:rPr lang="en-US" sz="1850" kern="0" err="1">
                <a:solidFill>
                  <a:schemeClr val="dk2"/>
                </a:solidFill>
              </a:rPr>
              <a:t>hàng</a:t>
            </a:r>
            <a:endParaRPr lang="en-US" sz="1850" kern="0">
              <a:solidFill>
                <a:schemeClr val="dk2"/>
              </a:solidFill>
            </a:endParaRPr>
          </a:p>
        </p:txBody>
      </p:sp>
      <p:sp>
        <p:nvSpPr>
          <p:cNvPr id="22" name="Google Shape;3504;p61">
            <a:extLst>
              <a:ext uri="{FF2B5EF4-FFF2-40B4-BE49-F238E27FC236}">
                <a16:creationId xmlns:a16="http://schemas.microsoft.com/office/drawing/2014/main" id="{B9E753E2-655C-973B-4FC9-AB56B0CDF5B8}"/>
              </a:ext>
            </a:extLst>
          </p:cNvPr>
          <p:cNvSpPr txBox="1">
            <a:spLocks/>
          </p:cNvSpPr>
          <p:nvPr/>
        </p:nvSpPr>
        <p:spPr>
          <a:xfrm>
            <a:off x="8094527" y="4332300"/>
            <a:ext cx="3600082" cy="19735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342900" indent="-342900" algn="just">
              <a:buChar char="•"/>
            </a:pPr>
            <a:r>
              <a:rPr lang="en-US" sz="1850" kern="0">
                <a:solidFill>
                  <a:schemeClr val="dk2"/>
                </a:solidFill>
              </a:rPr>
              <a:t>Khó </a:t>
            </a:r>
            <a:r>
              <a:rPr lang="en-US" sz="1850" kern="0" err="1">
                <a:solidFill>
                  <a:schemeClr val="dk2"/>
                </a:solidFill>
              </a:rPr>
              <a:t>tái</a:t>
            </a:r>
            <a:r>
              <a:rPr lang="en-US" sz="1850" kern="0">
                <a:solidFill>
                  <a:schemeClr val="dk2"/>
                </a:solidFill>
              </a:rPr>
              <a:t> </a:t>
            </a:r>
            <a:r>
              <a:rPr lang="en-US" sz="1850" kern="0" err="1">
                <a:solidFill>
                  <a:schemeClr val="dk2"/>
                </a:solidFill>
              </a:rPr>
              <a:t>sử</a:t>
            </a:r>
            <a:r>
              <a:rPr lang="en-US" sz="1850" kern="0">
                <a:solidFill>
                  <a:schemeClr val="dk2"/>
                </a:solidFill>
              </a:rPr>
              <a:t> </a:t>
            </a:r>
            <a:r>
              <a:rPr lang="en-US" sz="1850" kern="0" err="1">
                <a:solidFill>
                  <a:schemeClr val="dk2"/>
                </a:solidFill>
              </a:rPr>
              <a:t>dụng</a:t>
            </a:r>
            <a:r>
              <a:rPr lang="en-US" sz="1850" kern="0">
                <a:solidFill>
                  <a:schemeClr val="dk2"/>
                </a:solidFill>
              </a:rPr>
              <a:t> </a:t>
            </a:r>
            <a:r>
              <a:rPr lang="en-US" sz="1850" kern="0" err="1">
                <a:solidFill>
                  <a:schemeClr val="dk2"/>
                </a:solidFill>
              </a:rPr>
              <a:t>hệ</a:t>
            </a:r>
            <a:r>
              <a:rPr lang="en-US" sz="1850" kern="0">
                <a:solidFill>
                  <a:schemeClr val="dk2"/>
                </a:solidFill>
              </a:rPr>
              <a:t> </a:t>
            </a:r>
            <a:r>
              <a:rPr lang="en-US" sz="1850" kern="0" err="1">
                <a:solidFill>
                  <a:schemeClr val="dk2"/>
                </a:solidFill>
              </a:rPr>
              <a:t>thống</a:t>
            </a:r>
            <a:r>
              <a:rPr lang="en-US" sz="1850" kern="0">
                <a:solidFill>
                  <a:schemeClr val="dk2"/>
                </a:solidFill>
              </a:rPr>
              <a:t> </a:t>
            </a:r>
            <a:r>
              <a:rPr lang="en-US" sz="1850" kern="0" err="1">
                <a:solidFill>
                  <a:schemeClr val="dk2"/>
                </a:solidFill>
              </a:rPr>
              <a:t>gợi</a:t>
            </a:r>
            <a:r>
              <a:rPr lang="en-US" sz="1850" kern="0">
                <a:solidFill>
                  <a:schemeClr val="dk2"/>
                </a:solidFill>
              </a:rPr>
              <a:t> ý </a:t>
            </a:r>
            <a:r>
              <a:rPr lang="en-US" sz="1850" kern="0" err="1">
                <a:solidFill>
                  <a:schemeClr val="dk2"/>
                </a:solidFill>
              </a:rPr>
              <a:t>đã</a:t>
            </a:r>
            <a:r>
              <a:rPr lang="en-US" sz="1850" kern="0">
                <a:solidFill>
                  <a:schemeClr val="dk2"/>
                </a:solidFill>
              </a:rPr>
              <a:t> </a:t>
            </a:r>
            <a:r>
              <a:rPr lang="en-US" sz="1850" kern="0" err="1">
                <a:solidFill>
                  <a:schemeClr val="dk2"/>
                </a:solidFill>
              </a:rPr>
              <a:t>được</a:t>
            </a:r>
            <a:r>
              <a:rPr lang="en-US" sz="1850" kern="0">
                <a:solidFill>
                  <a:schemeClr val="dk2"/>
                </a:solidFill>
              </a:rPr>
              <a:t> </a:t>
            </a:r>
            <a:r>
              <a:rPr lang="en-US" sz="1850" kern="0" err="1">
                <a:solidFill>
                  <a:schemeClr val="dk2"/>
                </a:solidFill>
              </a:rPr>
              <a:t>công</a:t>
            </a:r>
            <a:r>
              <a:rPr lang="en-US" sz="1850" kern="0">
                <a:solidFill>
                  <a:schemeClr val="dk2"/>
                </a:solidFill>
              </a:rPr>
              <a:t> </a:t>
            </a:r>
            <a:r>
              <a:rPr lang="en-US" sz="1850" kern="0" err="1">
                <a:solidFill>
                  <a:schemeClr val="dk2"/>
                </a:solidFill>
              </a:rPr>
              <a:t>bố</a:t>
            </a:r>
            <a:r>
              <a:rPr lang="en-US" sz="1850" kern="0">
                <a:solidFill>
                  <a:schemeClr val="dk2"/>
                </a:solidFill>
              </a:rPr>
              <a:t> </a:t>
            </a:r>
            <a:r>
              <a:rPr lang="en-US" sz="1850" kern="0" err="1">
                <a:solidFill>
                  <a:schemeClr val="dk2"/>
                </a:solidFill>
              </a:rPr>
              <a:t>của</a:t>
            </a:r>
            <a:r>
              <a:rPr lang="en-US" sz="1850" kern="0">
                <a:solidFill>
                  <a:schemeClr val="dk2"/>
                </a:solidFill>
              </a:rPr>
              <a:t> </a:t>
            </a:r>
            <a:r>
              <a:rPr lang="en-US" sz="1850" kern="0" err="1">
                <a:solidFill>
                  <a:schemeClr val="dk2"/>
                </a:solidFill>
              </a:rPr>
              <a:t>các</a:t>
            </a:r>
            <a:r>
              <a:rPr lang="en-US" sz="1850" kern="0">
                <a:solidFill>
                  <a:schemeClr val="dk2"/>
                </a:solidFill>
              </a:rPr>
              <a:t> "</a:t>
            </a:r>
            <a:r>
              <a:rPr lang="en-US" sz="1850" kern="0" err="1">
                <a:solidFill>
                  <a:schemeClr val="dk2"/>
                </a:solidFill>
              </a:rPr>
              <a:t>ông</a:t>
            </a:r>
            <a:r>
              <a:rPr lang="en-US" sz="1850" kern="0">
                <a:solidFill>
                  <a:schemeClr val="dk2"/>
                </a:solidFill>
              </a:rPr>
              <a:t> </a:t>
            </a:r>
            <a:r>
              <a:rPr lang="en-US" sz="1850" kern="0" err="1">
                <a:solidFill>
                  <a:schemeClr val="dk2"/>
                </a:solidFill>
              </a:rPr>
              <a:t>lớn</a:t>
            </a:r>
            <a:r>
              <a:rPr lang="en-US" sz="1850" kern="0">
                <a:solidFill>
                  <a:schemeClr val="dk2"/>
                </a:solidFill>
              </a:rPr>
              <a:t>"</a:t>
            </a:r>
          </a:p>
          <a:p>
            <a:pPr marL="342900" indent="-342900" algn="just">
              <a:buChar char="•"/>
            </a:pPr>
            <a:r>
              <a:rPr lang="en-US" sz="1850" kern="0" err="1">
                <a:solidFill>
                  <a:schemeClr val="dk2"/>
                </a:solidFill>
              </a:rPr>
              <a:t>Thiếu</a:t>
            </a:r>
            <a:r>
              <a:rPr lang="en-US" sz="1850" kern="0">
                <a:solidFill>
                  <a:schemeClr val="dk2"/>
                </a:solidFill>
              </a:rPr>
              <a:t> </a:t>
            </a:r>
            <a:r>
              <a:rPr lang="en-US" sz="1850" kern="0" err="1">
                <a:solidFill>
                  <a:schemeClr val="dk2"/>
                </a:solidFill>
              </a:rPr>
              <a:t>nguồn</a:t>
            </a:r>
            <a:r>
              <a:rPr lang="en-US" sz="1850" kern="0">
                <a:solidFill>
                  <a:schemeClr val="dk2"/>
                </a:solidFill>
              </a:rPr>
              <a:t> </a:t>
            </a:r>
            <a:r>
              <a:rPr lang="en-US" sz="1850" kern="0" err="1">
                <a:solidFill>
                  <a:schemeClr val="dk2"/>
                </a:solidFill>
              </a:rPr>
              <a:t>lực</a:t>
            </a:r>
          </a:p>
          <a:p>
            <a:pPr marL="342900" indent="-342900" algn="just">
              <a:buChar char="•"/>
            </a:pPr>
            <a:r>
              <a:rPr lang="en-US" sz="1850" kern="0" err="1">
                <a:solidFill>
                  <a:schemeClr val="dk2"/>
                </a:solidFill>
              </a:rPr>
              <a:t>Thiếu</a:t>
            </a:r>
            <a:r>
              <a:rPr lang="en-US" sz="1850" kern="0">
                <a:solidFill>
                  <a:schemeClr val="dk2"/>
                </a:solidFill>
              </a:rPr>
              <a:t> </a:t>
            </a:r>
            <a:r>
              <a:rPr lang="en-US" sz="1850" kern="0" err="1">
                <a:solidFill>
                  <a:schemeClr val="dk2"/>
                </a:solidFill>
              </a:rPr>
              <a:t>tài</a:t>
            </a:r>
            <a:r>
              <a:rPr lang="en-US" sz="1850" kern="0">
                <a:solidFill>
                  <a:schemeClr val="dk2"/>
                </a:solidFill>
              </a:rPr>
              <a:t> </a:t>
            </a:r>
            <a:r>
              <a:rPr lang="en-US" sz="1850" kern="0" err="1">
                <a:solidFill>
                  <a:schemeClr val="dk2"/>
                </a:solidFill>
              </a:rPr>
              <a:t>nguyên</a:t>
            </a:r>
            <a:endParaRPr lang="en-US" sz="1850" kern="0">
              <a:solidFill>
                <a:schemeClr val="dk2"/>
              </a:solidFill>
            </a:endParaRPr>
          </a:p>
          <a:p>
            <a:pPr marL="342900" indent="-342900" algn="just">
              <a:buChar char="•"/>
            </a:pPr>
            <a:r>
              <a:rPr lang="en-US" sz="1850" kern="0" err="1">
                <a:solidFill>
                  <a:schemeClr val="dk2"/>
                </a:solidFill>
              </a:rPr>
              <a:t>Thiếu</a:t>
            </a:r>
            <a:r>
              <a:rPr lang="en-US" sz="1850" kern="0">
                <a:solidFill>
                  <a:schemeClr val="dk2"/>
                </a:solidFill>
              </a:rPr>
              <a:t> </a:t>
            </a:r>
            <a:r>
              <a:rPr lang="en-US" sz="1850" kern="0" err="1">
                <a:solidFill>
                  <a:schemeClr val="dk2"/>
                </a:solidFill>
              </a:rPr>
              <a:t>kinh</a:t>
            </a:r>
            <a:r>
              <a:rPr lang="en-US" sz="1850" kern="0">
                <a:solidFill>
                  <a:schemeClr val="dk2"/>
                </a:solidFill>
              </a:rPr>
              <a:t> </a:t>
            </a:r>
            <a:r>
              <a:rPr lang="en-US" sz="1850" kern="0" err="1">
                <a:solidFill>
                  <a:schemeClr val="dk2"/>
                </a:solidFill>
              </a:rPr>
              <a:t>phí</a:t>
            </a:r>
            <a:endParaRPr lang="en-US" sz="1850" kern="0">
              <a:solidFill>
                <a:schemeClr val="dk2"/>
              </a:solidFill>
            </a:endParaRPr>
          </a:p>
          <a:p>
            <a:pPr marL="342900" indent="-342900" algn="just">
              <a:buChar char="•"/>
            </a:pPr>
            <a:endParaRPr lang="en-US" sz="1850" kern="0">
              <a:solidFill>
                <a:schemeClr val="dk2"/>
              </a:solidFill>
            </a:endParaRPr>
          </a:p>
          <a:p>
            <a:pPr marL="342900" indent="-342900" algn="just">
              <a:buChar char="•"/>
            </a:pPr>
            <a:endParaRPr lang="en-US" sz="1850" kern="0">
              <a:solidFill>
                <a:schemeClr val="dk2"/>
              </a:solidFill>
            </a:endParaRPr>
          </a:p>
        </p:txBody>
      </p:sp>
      <p:sp>
        <p:nvSpPr>
          <p:cNvPr id="3" name="Google Shape;3504;p61">
            <a:extLst>
              <a:ext uri="{FF2B5EF4-FFF2-40B4-BE49-F238E27FC236}">
                <a16:creationId xmlns:a16="http://schemas.microsoft.com/office/drawing/2014/main" id="{C60EE75C-50E3-292D-4844-8ED1EAF1EEA7}"/>
              </a:ext>
            </a:extLst>
          </p:cNvPr>
          <p:cNvSpPr txBox="1">
            <a:spLocks/>
          </p:cNvSpPr>
          <p:nvPr/>
        </p:nvSpPr>
        <p:spPr>
          <a:xfrm>
            <a:off x="2178605" y="1269692"/>
            <a:ext cx="3693239" cy="191837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342900" indent="-342900" algn="just">
              <a:buChar char="•"/>
            </a:pPr>
            <a:endParaRPr lang="en-US" sz="1850" kern="0">
              <a:solidFill>
                <a:schemeClr val="dk2"/>
              </a:solidFill>
            </a:endParaRPr>
          </a:p>
        </p:txBody>
      </p:sp>
      <p:sp>
        <p:nvSpPr>
          <p:cNvPr id="7" name="Google Shape;3504;p61">
            <a:extLst>
              <a:ext uri="{FF2B5EF4-FFF2-40B4-BE49-F238E27FC236}">
                <a16:creationId xmlns:a16="http://schemas.microsoft.com/office/drawing/2014/main" id="{6809120C-EBD2-A53D-C5DF-E24449EC88D8}"/>
              </a:ext>
            </a:extLst>
          </p:cNvPr>
          <p:cNvSpPr txBox="1">
            <a:spLocks/>
          </p:cNvSpPr>
          <p:nvPr/>
        </p:nvSpPr>
        <p:spPr>
          <a:xfrm>
            <a:off x="977639" y="1351711"/>
            <a:ext cx="6419271" cy="157792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algn="just"/>
            <a:r>
              <a:rPr lang="en-US" sz="2000" b="1" kern="0">
                <a:solidFill>
                  <a:schemeClr val="dk2"/>
                </a:solidFill>
                <a:latin typeface="+mj-lt"/>
                <a:ea typeface="Barlow Semi Condensed"/>
                <a:cs typeface="Barlow Semi Condensed"/>
              </a:rPr>
              <a:t>Nhu </a:t>
            </a:r>
            <a:r>
              <a:rPr lang="en-US" sz="2000" b="1" kern="0" err="1">
                <a:solidFill>
                  <a:schemeClr val="dk2"/>
                </a:solidFill>
                <a:latin typeface="+mj-lt"/>
                <a:ea typeface="Barlow Semi Condensed"/>
                <a:cs typeface="Barlow Semi Condensed"/>
              </a:rPr>
              <a:t>cầu</a:t>
            </a:r>
            <a:r>
              <a:rPr lang="en-US" sz="2000" b="1" kern="0">
                <a:solidFill>
                  <a:schemeClr val="dk2"/>
                </a:solidFill>
                <a:latin typeface="+mj-lt"/>
                <a:ea typeface="Barlow Semi Condensed"/>
                <a:cs typeface="Barlow Semi Condensed"/>
              </a:rPr>
              <a:t> </a:t>
            </a:r>
            <a:r>
              <a:rPr lang="en-US" sz="2000" b="1" kern="0" err="1">
                <a:solidFill>
                  <a:schemeClr val="dk2"/>
                </a:solidFill>
                <a:latin typeface="+mj-lt"/>
                <a:ea typeface="Barlow Semi Condensed"/>
                <a:cs typeface="Barlow Semi Condensed"/>
              </a:rPr>
              <a:t>của</a:t>
            </a:r>
            <a:r>
              <a:rPr lang="en-US" sz="2000" b="1" kern="0">
                <a:solidFill>
                  <a:schemeClr val="dk2"/>
                </a:solidFill>
                <a:latin typeface="+mj-lt"/>
                <a:ea typeface="Barlow Semi Condensed"/>
                <a:cs typeface="Barlow Semi Condensed"/>
              </a:rPr>
              <a:t> </a:t>
            </a:r>
            <a:r>
              <a:rPr lang="en-US" sz="2000" b="1" kern="0" err="1">
                <a:solidFill>
                  <a:schemeClr val="dk2"/>
                </a:solidFill>
                <a:latin typeface="+mj-lt"/>
                <a:ea typeface="Barlow Semi Condensed"/>
                <a:cs typeface="Barlow Semi Condensed"/>
              </a:rPr>
              <a:t>các</a:t>
            </a:r>
            <a:r>
              <a:rPr lang="en-US" sz="2000" b="1" kern="0">
                <a:solidFill>
                  <a:schemeClr val="dk2"/>
                </a:solidFill>
                <a:latin typeface="+mj-lt"/>
                <a:ea typeface="Barlow Semi Condensed"/>
                <a:cs typeface="Barlow Semi Condensed"/>
              </a:rPr>
              <a:t> </a:t>
            </a:r>
            <a:r>
              <a:rPr lang="en-US" sz="2000" b="1" kern="0" err="1">
                <a:solidFill>
                  <a:schemeClr val="dk2"/>
                </a:solidFill>
                <a:latin typeface="+mj-lt"/>
                <a:ea typeface="Barlow Semi Condensed"/>
                <a:cs typeface="Barlow Semi Condensed"/>
              </a:rPr>
              <a:t>doanh</a:t>
            </a:r>
            <a:r>
              <a:rPr lang="en-US" sz="2000" b="1" kern="0">
                <a:solidFill>
                  <a:schemeClr val="dk2"/>
                </a:solidFill>
                <a:latin typeface="+mj-lt"/>
                <a:ea typeface="Barlow Semi Condensed"/>
                <a:cs typeface="Barlow Semi Condensed"/>
              </a:rPr>
              <a:t> </a:t>
            </a:r>
            <a:r>
              <a:rPr lang="en-US" sz="2000" b="1" kern="0" err="1">
                <a:solidFill>
                  <a:schemeClr val="dk2"/>
                </a:solidFill>
                <a:latin typeface="+mj-lt"/>
                <a:ea typeface="Barlow Semi Condensed"/>
                <a:cs typeface="Barlow Semi Condensed"/>
              </a:rPr>
              <a:t>nghiệp</a:t>
            </a:r>
            <a:r>
              <a:rPr lang="en-US" sz="2000" b="1" kern="0">
                <a:solidFill>
                  <a:schemeClr val="dk2"/>
                </a:solidFill>
                <a:latin typeface="+mj-lt"/>
                <a:ea typeface="Barlow Semi Condensed"/>
                <a:cs typeface="Barlow Semi Condensed"/>
              </a:rPr>
              <a:t> </a:t>
            </a:r>
            <a:r>
              <a:rPr lang="en-US" sz="2000" b="1" kern="0" err="1">
                <a:solidFill>
                  <a:schemeClr val="dk2"/>
                </a:solidFill>
                <a:latin typeface="+mj-lt"/>
                <a:ea typeface="Barlow Semi Condensed"/>
                <a:cs typeface="Barlow Semi Condensed"/>
              </a:rPr>
              <a:t>vừa</a:t>
            </a:r>
            <a:r>
              <a:rPr lang="en-US" sz="2000" b="1" kern="0">
                <a:solidFill>
                  <a:schemeClr val="dk2"/>
                </a:solidFill>
                <a:latin typeface="+mj-lt"/>
                <a:ea typeface="Barlow Semi Condensed"/>
                <a:cs typeface="Barlow Semi Condensed"/>
              </a:rPr>
              <a:t> </a:t>
            </a:r>
            <a:r>
              <a:rPr lang="en-US" sz="2000" b="1" kern="0" err="1">
                <a:solidFill>
                  <a:schemeClr val="dk2"/>
                </a:solidFill>
                <a:latin typeface="+mj-lt"/>
                <a:ea typeface="Barlow Semi Condensed"/>
                <a:cs typeface="Barlow Semi Condensed"/>
              </a:rPr>
              <a:t>và</a:t>
            </a:r>
            <a:r>
              <a:rPr lang="en-US" sz="2000" b="1" kern="0">
                <a:solidFill>
                  <a:schemeClr val="dk2"/>
                </a:solidFill>
                <a:latin typeface="+mj-lt"/>
                <a:ea typeface="Barlow Semi Condensed"/>
                <a:cs typeface="Barlow Semi Condensed"/>
              </a:rPr>
              <a:t> </a:t>
            </a:r>
            <a:r>
              <a:rPr lang="en-US" sz="2000" b="1" kern="0" err="1">
                <a:solidFill>
                  <a:schemeClr val="dk2"/>
                </a:solidFill>
                <a:latin typeface="+mj-lt"/>
                <a:ea typeface="Barlow Semi Condensed"/>
                <a:cs typeface="Barlow Semi Condensed"/>
              </a:rPr>
              <a:t>nhỏ</a:t>
            </a:r>
            <a:endParaRPr lang="en-US" sz="2000" b="1" kern="0">
              <a:solidFill>
                <a:schemeClr val="dk2"/>
              </a:solidFill>
              <a:latin typeface="+mj-lt"/>
              <a:ea typeface="Barlow Semi Condensed"/>
              <a:cs typeface="Barlow Semi Condensed"/>
            </a:endParaRPr>
          </a:p>
          <a:p>
            <a:pPr marL="342900" indent="-342900" algn="just">
              <a:buChar char="•"/>
            </a:pPr>
            <a:r>
              <a:rPr lang="en-US" sz="2000" kern="0" err="1">
                <a:solidFill>
                  <a:schemeClr val="dk2"/>
                </a:solidFill>
                <a:latin typeface="+mj-lt"/>
                <a:ea typeface="Barlow Semi Condensed"/>
                <a:cs typeface="Barlow Semi Condensed"/>
              </a:rPr>
              <a:t>Tăng</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doanh</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số</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bán</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hàng</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trên</a:t>
            </a:r>
            <a:r>
              <a:rPr lang="en-US" sz="2000" kern="0">
                <a:solidFill>
                  <a:schemeClr val="dk2"/>
                </a:solidFill>
                <a:latin typeface="+mj-lt"/>
                <a:ea typeface="Barlow Semi Condensed"/>
                <a:cs typeface="Barlow Semi Condensed"/>
              </a:rPr>
              <a:t> TĐMT</a:t>
            </a:r>
          </a:p>
          <a:p>
            <a:pPr marL="342900" indent="-342900" algn="just">
              <a:buChar char="•"/>
            </a:pPr>
            <a:r>
              <a:rPr lang="en-US" sz="2000" kern="0" err="1">
                <a:solidFill>
                  <a:schemeClr val="dk2"/>
                </a:solidFill>
                <a:latin typeface="+mj-lt"/>
                <a:ea typeface="Barlow Semi Condensed"/>
                <a:cs typeface="Barlow Semi Condensed"/>
              </a:rPr>
              <a:t>Giữ</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chân</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khách</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hàng</a:t>
            </a:r>
            <a:endParaRPr lang="en-US" sz="2000" kern="0">
              <a:solidFill>
                <a:schemeClr val="dk2"/>
              </a:solidFill>
              <a:latin typeface="+mj-lt"/>
              <a:ea typeface="Barlow Semi Condensed"/>
              <a:cs typeface="Barlow Semi Condensed"/>
            </a:endParaRPr>
          </a:p>
          <a:p>
            <a:pPr marL="342900" indent="-342900" algn="just">
              <a:buChar char="•"/>
            </a:pPr>
            <a:r>
              <a:rPr lang="en-US" sz="2000" kern="0" err="1">
                <a:solidFill>
                  <a:schemeClr val="dk2"/>
                </a:solidFill>
                <a:latin typeface="+mj-lt"/>
                <a:ea typeface="Barlow Semi Condensed"/>
                <a:cs typeface="Barlow Semi Condensed"/>
              </a:rPr>
              <a:t>Thấu</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hiểu</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khách</a:t>
            </a:r>
            <a:r>
              <a:rPr lang="en-US" sz="2000" kern="0">
                <a:solidFill>
                  <a:schemeClr val="dk2"/>
                </a:solidFill>
                <a:latin typeface="+mj-lt"/>
                <a:ea typeface="Barlow Semi Condensed"/>
                <a:cs typeface="Barlow Semi Condensed"/>
              </a:rPr>
              <a:t> </a:t>
            </a:r>
            <a:r>
              <a:rPr lang="en-US" sz="2000" kern="0" err="1">
                <a:solidFill>
                  <a:schemeClr val="dk2"/>
                </a:solidFill>
                <a:latin typeface="+mj-lt"/>
                <a:ea typeface="Barlow Semi Condensed"/>
                <a:cs typeface="Barlow Semi Condensed"/>
              </a:rPr>
              <a:t>hàng</a:t>
            </a:r>
            <a:endParaRPr lang="en-US" sz="2000" kern="0">
              <a:solidFill>
                <a:schemeClr val="dk2"/>
              </a:solidFill>
              <a:latin typeface="+mj-lt"/>
              <a:ea typeface="Barlow Semi Condensed"/>
              <a:cs typeface="Barlow Semi Condensed"/>
            </a:endParaRPr>
          </a:p>
          <a:p>
            <a:pPr algn="just"/>
            <a:endParaRPr lang="en-US" sz="1850" kern="0">
              <a:solidFill>
                <a:schemeClr val="dk2"/>
              </a:solidFill>
              <a:latin typeface="+mj-lt"/>
              <a:ea typeface="Barlow Semi Condensed"/>
              <a:cs typeface="Barlow Semi Condensed"/>
            </a:endParaRPr>
          </a:p>
          <a:p>
            <a:pPr algn="just"/>
            <a:endParaRPr lang="en-US" sz="1850" kern="0">
              <a:solidFill>
                <a:schemeClr val="dk2"/>
              </a:solidFill>
              <a:latin typeface="+mj-lt"/>
              <a:ea typeface="Barlow Semi Condensed"/>
              <a:cs typeface="Barlow Semi Condensed"/>
            </a:endParaRPr>
          </a:p>
          <a:p>
            <a:pPr algn="just"/>
            <a:endParaRPr lang="en-US" sz="1850" kern="0">
              <a:solidFill>
                <a:schemeClr val="dk2"/>
              </a:solidFill>
              <a:latin typeface="+mj-lt"/>
              <a:ea typeface="Barlow Semi Condensed"/>
              <a:cs typeface="Barlow Semi Condensed"/>
            </a:endParaRPr>
          </a:p>
          <a:p>
            <a:pPr algn="just"/>
            <a:endParaRPr lang="en-US" sz="1850" kern="0">
              <a:solidFill>
                <a:schemeClr val="dk2"/>
              </a:solidFill>
              <a:latin typeface="+mj-lt"/>
              <a:ea typeface="Barlow Semi Condensed"/>
              <a:cs typeface="Barlow Semi Condensed"/>
            </a:endParaRPr>
          </a:p>
        </p:txBody>
      </p:sp>
      <p:cxnSp>
        <p:nvCxnSpPr>
          <p:cNvPr id="8" name="Straight Arrow Connector 7">
            <a:extLst>
              <a:ext uri="{FF2B5EF4-FFF2-40B4-BE49-F238E27FC236}">
                <a16:creationId xmlns:a16="http://schemas.microsoft.com/office/drawing/2014/main" id="{175CFDA9-4867-93E2-4964-079F022D2F56}"/>
              </a:ext>
            </a:extLst>
          </p:cNvPr>
          <p:cNvCxnSpPr>
            <a:cxnSpLocks/>
          </p:cNvCxnSpPr>
          <p:nvPr/>
        </p:nvCxnSpPr>
        <p:spPr>
          <a:xfrm flipH="1">
            <a:off x="7953547" y="3672416"/>
            <a:ext cx="2121" cy="263410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1C0C02-64C7-2804-9579-96189F2020C9}"/>
              </a:ext>
            </a:extLst>
          </p:cNvPr>
          <p:cNvCxnSpPr>
            <a:cxnSpLocks/>
          </p:cNvCxnSpPr>
          <p:nvPr/>
        </p:nvCxnSpPr>
        <p:spPr>
          <a:xfrm flipH="1" flipV="1">
            <a:off x="841064" y="4232398"/>
            <a:ext cx="11029717" cy="37531"/>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1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01</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43199" y="287135"/>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500" b="1" err="1">
                <a:solidFill>
                  <a:schemeClr val="accent1"/>
                </a:solidFill>
                <a:latin typeface="iCiel Cadena"/>
              </a:rPr>
              <a:t>Giới</a:t>
            </a:r>
            <a:r>
              <a:rPr lang="en" sz="3500" b="1">
                <a:solidFill>
                  <a:schemeClr val="accent1"/>
                </a:solidFill>
                <a:latin typeface="iCiel Cadena"/>
              </a:rPr>
              <a:t> </a:t>
            </a:r>
            <a:r>
              <a:rPr lang="en" sz="3500" b="1" err="1">
                <a:solidFill>
                  <a:schemeClr val="accent1"/>
                </a:solidFill>
                <a:latin typeface="iCiel Cadena"/>
              </a:rPr>
              <a:t>thiệu</a:t>
            </a:r>
          </a:p>
        </p:txBody>
      </p:sp>
      <p:sp>
        <p:nvSpPr>
          <p:cNvPr id="7" name="Google Shape;3501;p61">
            <a:extLst>
              <a:ext uri="{FF2B5EF4-FFF2-40B4-BE49-F238E27FC236}">
                <a16:creationId xmlns:a16="http://schemas.microsoft.com/office/drawing/2014/main" id="{AB2204F7-D02E-073C-1CBA-D3D077879398}"/>
              </a:ext>
            </a:extLst>
          </p:cNvPr>
          <p:cNvSpPr/>
          <p:nvPr/>
        </p:nvSpPr>
        <p:spPr>
          <a:xfrm>
            <a:off x="625604" y="1270076"/>
            <a:ext cx="10877555" cy="2207957"/>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8" name="Google Shape;3502;p61">
            <a:extLst>
              <a:ext uri="{FF2B5EF4-FFF2-40B4-BE49-F238E27FC236}">
                <a16:creationId xmlns:a16="http://schemas.microsoft.com/office/drawing/2014/main" id="{368DBB44-C01E-D083-9725-138087408F97}"/>
              </a:ext>
            </a:extLst>
          </p:cNvPr>
          <p:cNvSpPr/>
          <p:nvPr/>
        </p:nvSpPr>
        <p:spPr>
          <a:xfrm>
            <a:off x="853589" y="1453016"/>
            <a:ext cx="10421585" cy="1851483"/>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10" name="Google Shape;3504;p61">
            <a:extLst>
              <a:ext uri="{FF2B5EF4-FFF2-40B4-BE49-F238E27FC236}">
                <a16:creationId xmlns:a16="http://schemas.microsoft.com/office/drawing/2014/main" id="{A5C22161-CCAF-B489-6B88-6A1ECB9BA5EF}"/>
              </a:ext>
            </a:extLst>
          </p:cNvPr>
          <p:cNvSpPr txBox="1">
            <a:spLocks noGrp="1"/>
          </p:cNvSpPr>
          <p:nvPr>
            <p:ph type="subTitle" idx="2"/>
          </p:nvPr>
        </p:nvSpPr>
        <p:spPr>
          <a:xfrm>
            <a:off x="1052234" y="1820204"/>
            <a:ext cx="9853970" cy="126176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gn="just">
              <a:buFont typeface="Arial,Sans-Serif"/>
              <a:buChar char="•"/>
            </a:pPr>
            <a:r>
              <a:rPr lang="en" sz="2000" b="1" u="sng">
                <a:solidFill>
                  <a:schemeClr val="accent1">
                    <a:lumMod val="50000"/>
                  </a:schemeClr>
                </a:solidFill>
                <a:latin typeface="+mj-lt"/>
                <a:ea typeface="Barlow Semi Condensed"/>
                <a:cs typeface="Barlow Semi Condensed"/>
                <a:sym typeface="Barlow Semi Condensed"/>
              </a:rPr>
              <a:t>Cung </a:t>
            </a:r>
            <a:r>
              <a:rPr lang="en" sz="2000" b="1" u="sng" err="1">
                <a:solidFill>
                  <a:schemeClr val="accent1">
                    <a:lumMod val="50000"/>
                  </a:schemeClr>
                </a:solidFill>
                <a:latin typeface="+mj-lt"/>
                <a:ea typeface="Barlow Semi Condensed"/>
                <a:cs typeface="Barlow Semi Condensed"/>
                <a:sym typeface="Barlow Semi Condensed"/>
              </a:rPr>
              <a:t>cấp</a:t>
            </a:r>
            <a:r>
              <a:rPr lang="en" sz="2000" b="1" u="sng">
                <a:solidFill>
                  <a:schemeClr val="accent1">
                    <a:lumMod val="50000"/>
                  </a:schemeClr>
                </a:solidFill>
                <a:latin typeface="+mj-lt"/>
                <a:ea typeface="Barlow Semi Condensed"/>
                <a:cs typeface="Barlow Semi Condensed"/>
                <a:sym typeface="Barlow Semi Condensed"/>
              </a:rPr>
              <a:t> </a:t>
            </a:r>
            <a:r>
              <a:rPr lang="en" sz="2000" b="1" u="sng" err="1">
                <a:solidFill>
                  <a:schemeClr val="accent1">
                    <a:lumMod val="50000"/>
                  </a:schemeClr>
                </a:solidFill>
                <a:latin typeface="+mj-lt"/>
                <a:ea typeface="Barlow Semi Condensed"/>
                <a:cs typeface="Barlow Semi Condensed"/>
                <a:sym typeface="Barlow Semi Condensed"/>
              </a:rPr>
              <a:t>dịch</a:t>
            </a:r>
            <a:r>
              <a:rPr lang="en" sz="2000" b="1" u="sng">
                <a:solidFill>
                  <a:schemeClr val="accent1">
                    <a:lumMod val="50000"/>
                  </a:schemeClr>
                </a:solidFill>
                <a:latin typeface="+mj-lt"/>
                <a:ea typeface="Barlow Semi Condensed"/>
                <a:cs typeface="Barlow Semi Condensed"/>
                <a:sym typeface="Barlow Semi Condensed"/>
              </a:rPr>
              <a:t> </a:t>
            </a:r>
            <a:r>
              <a:rPr lang="en" sz="2000" b="1" u="sng" err="1">
                <a:solidFill>
                  <a:schemeClr val="accent1">
                    <a:lumMod val="50000"/>
                  </a:schemeClr>
                </a:solidFill>
                <a:latin typeface="+mj-lt"/>
                <a:ea typeface="Barlow Semi Condensed"/>
                <a:cs typeface="Barlow Semi Condensed"/>
                <a:sym typeface="Barlow Semi Condensed"/>
              </a:rPr>
              <a:t>vụ</a:t>
            </a:r>
            <a:r>
              <a:rPr lang="en" sz="2000" b="1" u="sng">
                <a:solidFill>
                  <a:schemeClr val="accent1">
                    <a:lumMod val="50000"/>
                  </a:schemeClr>
                </a:solidFill>
                <a:latin typeface="+mj-lt"/>
                <a:ea typeface="Barlow Semi Condensed"/>
                <a:cs typeface="Barlow Semi Condensed"/>
                <a:sym typeface="Barlow Semi Condensed"/>
              </a:rPr>
              <a:t> </a:t>
            </a:r>
            <a:r>
              <a:rPr lang="en" sz="2000" b="1" u="sng" err="1">
                <a:solidFill>
                  <a:schemeClr val="accent1">
                    <a:lumMod val="50000"/>
                  </a:schemeClr>
                </a:solidFill>
                <a:latin typeface="+mj-lt"/>
                <a:ea typeface="Barlow Semi Condensed"/>
                <a:cs typeface="Barlow Semi Condensed"/>
                <a:sym typeface="Barlow Semi Condensed"/>
              </a:rPr>
              <a:t>gợi</a:t>
            </a:r>
            <a:r>
              <a:rPr lang="en" sz="2000" b="1" u="sng">
                <a:solidFill>
                  <a:schemeClr val="accent1">
                    <a:lumMod val="50000"/>
                  </a:schemeClr>
                </a:solidFill>
                <a:latin typeface="+mj-lt"/>
                <a:ea typeface="Barlow Semi Condensed"/>
                <a:cs typeface="Barlow Semi Condensed"/>
                <a:sym typeface="Barlow Semi Condensed"/>
              </a:rPr>
              <a:t> ý</a:t>
            </a:r>
            <a:r>
              <a:rPr lang="en" sz="2000">
                <a:solidFill>
                  <a:schemeClr val="accent1">
                    <a:lumMod val="50000"/>
                  </a:schemeClr>
                </a:solidFill>
                <a:latin typeface="+mj-lt"/>
                <a:ea typeface="Barlow Semi Condensed"/>
                <a:cs typeface="Barlow Semi Condensed"/>
                <a:sym typeface="Barlow Semi Condensed"/>
              </a:rPr>
              <a:t> </a:t>
            </a:r>
            <a:r>
              <a:rPr lang="en" sz="2000" err="1">
                <a:solidFill>
                  <a:schemeClr val="dk2"/>
                </a:solidFill>
                <a:latin typeface="+mj-lt"/>
                <a:ea typeface="Barlow Semi Condensed"/>
                <a:cs typeface="Barlow Semi Condensed"/>
                <a:sym typeface="Barlow Semi Condensed"/>
              </a:rPr>
              <a:t>hướng</a:t>
            </a:r>
            <a:r>
              <a:rPr lang="en" sz="2000">
                <a:solidFill>
                  <a:schemeClr val="dk2"/>
                </a:solidFill>
                <a:latin typeface="+mj-lt"/>
                <a:ea typeface="Barlow Semi Condensed"/>
                <a:cs typeface="Barlow Semi Condensed"/>
                <a:sym typeface="Barlow Semi Condensed"/>
              </a:rPr>
              <a:t> </a:t>
            </a:r>
            <a:r>
              <a:rPr lang="en" sz="2000" err="1">
                <a:solidFill>
                  <a:schemeClr val="dk2"/>
                </a:solidFill>
                <a:latin typeface="+mj-lt"/>
                <a:ea typeface="Barlow Semi Condensed"/>
                <a:cs typeface="Barlow Semi Condensed"/>
                <a:sym typeface="Barlow Semi Condensed"/>
              </a:rPr>
              <a:t>tới</a:t>
            </a:r>
            <a:r>
              <a:rPr lang="en" sz="2000">
                <a:solidFill>
                  <a:schemeClr val="dk2"/>
                </a:solidFill>
                <a:latin typeface="+mj-lt"/>
                <a:ea typeface="Barlow Semi Condensed"/>
                <a:cs typeface="Barlow Semi Condensed"/>
                <a:sym typeface="Barlow Semi Condensed"/>
              </a:rPr>
              <a:t> </a:t>
            </a:r>
            <a:r>
              <a:rPr lang="en" sz="2000" err="1">
                <a:solidFill>
                  <a:schemeClr val="dk2"/>
                </a:solidFill>
                <a:latin typeface="+mj-lt"/>
                <a:ea typeface="Barlow Semi Condensed"/>
                <a:cs typeface="Barlow Semi Condensed"/>
                <a:sym typeface="Barlow Semi Condensed"/>
              </a:rPr>
              <a:t>các</a:t>
            </a:r>
            <a:r>
              <a:rPr lang="en" sz="2000">
                <a:solidFill>
                  <a:schemeClr val="dk2"/>
                </a:solidFill>
                <a:latin typeface="+mj-lt"/>
                <a:ea typeface="Barlow Semi Condensed"/>
                <a:cs typeface="Barlow Semi Condensed"/>
                <a:sym typeface="Barlow Semi Condensed"/>
              </a:rPr>
              <a:t> </a:t>
            </a:r>
            <a:r>
              <a:rPr lang="en" sz="2000" b="1" u="sng" err="1">
                <a:solidFill>
                  <a:schemeClr val="accent1">
                    <a:lumMod val="50000"/>
                  </a:schemeClr>
                </a:solidFill>
                <a:latin typeface="+mj-lt"/>
                <a:ea typeface="Barlow Semi Condensed"/>
                <a:cs typeface="Barlow Semi Condensed"/>
                <a:sym typeface="Barlow Semi Condensed"/>
              </a:rPr>
              <a:t>doanh</a:t>
            </a:r>
            <a:r>
              <a:rPr lang="en" sz="2000" b="1" u="sng">
                <a:solidFill>
                  <a:schemeClr val="accent1">
                    <a:lumMod val="50000"/>
                  </a:schemeClr>
                </a:solidFill>
                <a:latin typeface="+mj-lt"/>
                <a:ea typeface="Barlow Semi Condensed"/>
                <a:cs typeface="Barlow Semi Condensed"/>
                <a:sym typeface="Barlow Semi Condensed"/>
              </a:rPr>
              <a:t> </a:t>
            </a:r>
            <a:r>
              <a:rPr lang="en" sz="2000" b="1" u="sng" err="1">
                <a:solidFill>
                  <a:schemeClr val="accent1">
                    <a:lumMod val="50000"/>
                  </a:schemeClr>
                </a:solidFill>
                <a:latin typeface="+mj-lt"/>
                <a:ea typeface="Barlow Semi Condensed"/>
                <a:cs typeface="Barlow Semi Condensed"/>
                <a:sym typeface="Barlow Semi Condensed"/>
              </a:rPr>
              <a:t>nghiệp</a:t>
            </a:r>
            <a:r>
              <a:rPr lang="en" sz="2000" b="1" u="sng">
                <a:solidFill>
                  <a:schemeClr val="accent1">
                    <a:lumMod val="50000"/>
                  </a:schemeClr>
                </a:solidFill>
                <a:latin typeface="+mj-lt"/>
                <a:ea typeface="Barlow Semi Condensed"/>
                <a:cs typeface="Barlow Semi Condensed"/>
                <a:sym typeface="Barlow Semi Condensed"/>
              </a:rPr>
              <a:t> </a:t>
            </a:r>
            <a:r>
              <a:rPr lang="en" sz="2000" b="1" u="sng" err="1">
                <a:solidFill>
                  <a:schemeClr val="accent1">
                    <a:lumMod val="50000"/>
                  </a:schemeClr>
                </a:solidFill>
                <a:latin typeface="+mj-lt"/>
                <a:ea typeface="Barlow Semi Condensed"/>
                <a:cs typeface="Barlow Semi Condensed"/>
                <a:sym typeface="Barlow Semi Condensed"/>
              </a:rPr>
              <a:t>vừa</a:t>
            </a:r>
            <a:r>
              <a:rPr lang="en" sz="2000" b="1" u="sng">
                <a:solidFill>
                  <a:schemeClr val="accent1">
                    <a:lumMod val="50000"/>
                  </a:schemeClr>
                </a:solidFill>
                <a:latin typeface="+mj-lt"/>
                <a:ea typeface="Barlow Semi Condensed"/>
                <a:cs typeface="Barlow Semi Condensed"/>
                <a:sym typeface="Barlow Semi Condensed"/>
              </a:rPr>
              <a:t> </a:t>
            </a:r>
            <a:r>
              <a:rPr lang="en" sz="2000" b="1" u="sng" err="1">
                <a:solidFill>
                  <a:schemeClr val="accent1">
                    <a:lumMod val="50000"/>
                  </a:schemeClr>
                </a:solidFill>
                <a:latin typeface="+mj-lt"/>
                <a:ea typeface="Barlow Semi Condensed"/>
                <a:cs typeface="Barlow Semi Condensed"/>
                <a:sym typeface="Barlow Semi Condensed"/>
              </a:rPr>
              <a:t>và</a:t>
            </a:r>
            <a:r>
              <a:rPr lang="en" sz="2000" b="1" u="sng">
                <a:solidFill>
                  <a:schemeClr val="accent1">
                    <a:lumMod val="50000"/>
                  </a:schemeClr>
                </a:solidFill>
                <a:latin typeface="+mj-lt"/>
                <a:ea typeface="Barlow Semi Condensed"/>
                <a:cs typeface="Barlow Semi Condensed"/>
                <a:sym typeface="Barlow Semi Condensed"/>
              </a:rPr>
              <a:t> </a:t>
            </a:r>
            <a:r>
              <a:rPr lang="en" sz="2000" b="1" u="sng" err="1">
                <a:solidFill>
                  <a:schemeClr val="accent1">
                    <a:lumMod val="50000"/>
                  </a:schemeClr>
                </a:solidFill>
                <a:latin typeface="+mj-lt"/>
                <a:ea typeface="Barlow Semi Condensed"/>
                <a:cs typeface="Barlow Semi Condensed"/>
                <a:sym typeface="Barlow Semi Condensed"/>
              </a:rPr>
              <a:t>nhỏ</a:t>
            </a:r>
            <a:r>
              <a:rPr lang="en" sz="2000">
                <a:solidFill>
                  <a:schemeClr val="dk2"/>
                </a:solidFill>
                <a:latin typeface="+mj-lt"/>
                <a:ea typeface="Barlow Semi Condensed"/>
                <a:cs typeface="Barlow Semi Condensed"/>
                <a:sym typeface="Barlow Semi Condensed"/>
              </a:rPr>
              <a:t> </a:t>
            </a:r>
            <a:r>
              <a:rPr lang="en" sz="2000" err="1">
                <a:solidFill>
                  <a:schemeClr val="dk2"/>
                </a:solidFill>
                <a:latin typeface="+mj-lt"/>
                <a:ea typeface="Barlow Semi Condensed"/>
                <a:cs typeface="Barlow Semi Condensed"/>
                <a:sym typeface="Barlow Semi Condensed"/>
              </a:rPr>
              <a:t>giúp</a:t>
            </a:r>
            <a:r>
              <a:rPr lang="en" sz="2000">
                <a:solidFill>
                  <a:schemeClr val="dk2"/>
                </a:solidFill>
                <a:latin typeface="+mj-lt"/>
                <a:ea typeface="Barlow Semi Condensed"/>
                <a:cs typeface="Barlow Semi Condensed"/>
                <a:sym typeface="Barlow Semi Condensed"/>
              </a:rPr>
              <a:t> </a:t>
            </a:r>
            <a:r>
              <a:rPr lang="en" sz="2000" err="1">
                <a:solidFill>
                  <a:schemeClr val="dk2"/>
                </a:solidFill>
                <a:latin typeface="+mj-lt"/>
                <a:ea typeface="Barlow Semi Condensed"/>
                <a:cs typeface="Barlow Semi Condensed"/>
                <a:sym typeface="Barlow Semi Condensed"/>
              </a:rPr>
              <a:t>các</a:t>
            </a:r>
            <a:r>
              <a:rPr lang="en" sz="2000">
                <a:solidFill>
                  <a:schemeClr val="dk2"/>
                </a:solidFill>
                <a:latin typeface="+mj-lt"/>
                <a:ea typeface="Barlow Semi Condensed"/>
                <a:cs typeface="Barlow Semi Condensed"/>
                <a:sym typeface="Barlow Semi Condensed"/>
              </a:rPr>
              <a:t> </a:t>
            </a:r>
            <a:r>
              <a:rPr lang="en" sz="2000" err="1">
                <a:solidFill>
                  <a:schemeClr val="dk2"/>
                </a:solidFill>
                <a:latin typeface="+mj-lt"/>
                <a:ea typeface="Barlow Semi Condensed"/>
                <a:cs typeface="Barlow Semi Condensed"/>
                <a:sym typeface="Barlow Semi Condensed"/>
              </a:rPr>
              <a:t>doanh</a:t>
            </a:r>
            <a:r>
              <a:rPr lang="en" sz="2000">
                <a:solidFill>
                  <a:schemeClr val="dk2"/>
                </a:solidFill>
                <a:latin typeface="+mj-lt"/>
                <a:ea typeface="Barlow Semi Condensed"/>
                <a:cs typeface="Barlow Semi Condensed"/>
                <a:sym typeface="Barlow Semi Condensed"/>
              </a:rPr>
              <a:t> </a:t>
            </a:r>
            <a:r>
              <a:rPr lang="en" sz="2000" err="1">
                <a:solidFill>
                  <a:schemeClr val="dk2"/>
                </a:solidFill>
                <a:latin typeface="+mj-lt"/>
                <a:ea typeface="Barlow Semi Condensed"/>
                <a:cs typeface="Barlow Semi Condensed"/>
                <a:sym typeface="Barlow Semi Condensed"/>
              </a:rPr>
              <a:t>nghiệp</a:t>
            </a:r>
            <a:r>
              <a:rPr lang="en" sz="2000">
                <a:solidFill>
                  <a:schemeClr val="dk2"/>
                </a:solidFill>
                <a:latin typeface="+mj-lt"/>
                <a:ea typeface="Barlow Semi Condensed"/>
                <a:cs typeface="Barlow Semi Condensed"/>
                <a:sym typeface="Barlow Semi Condensed"/>
              </a:rPr>
              <a:t> </a:t>
            </a:r>
            <a:r>
              <a:rPr lang="en" sz="2000" err="1">
                <a:solidFill>
                  <a:schemeClr val="dk2"/>
                </a:solidFill>
                <a:latin typeface="+mj-lt"/>
                <a:ea typeface="Barlow Semi Condensed"/>
                <a:sym typeface="Barlow Semi Condensed"/>
              </a:rPr>
              <a:t>giải</a:t>
            </a:r>
            <a:r>
              <a:rPr lang="en" sz="2000">
                <a:solidFill>
                  <a:schemeClr val="dk2"/>
                </a:solidFill>
                <a:latin typeface="+mj-lt"/>
                <a:ea typeface="Barlow Semi Condensed"/>
                <a:sym typeface="Barlow Semi Condensed"/>
              </a:rPr>
              <a:t> </a:t>
            </a:r>
            <a:r>
              <a:rPr lang="en" sz="2000" err="1">
                <a:solidFill>
                  <a:schemeClr val="dk2"/>
                </a:solidFill>
                <a:latin typeface="+mj-lt"/>
                <a:ea typeface="Barlow Semi Condensed"/>
                <a:sym typeface="Barlow Semi Condensed"/>
              </a:rPr>
              <a:t>quyết</a:t>
            </a:r>
            <a:r>
              <a:rPr lang="en" sz="2000">
                <a:solidFill>
                  <a:schemeClr val="dk2"/>
                </a:solidFill>
                <a:latin typeface="+mj-lt"/>
                <a:ea typeface="Barlow Semi Condensed"/>
                <a:sym typeface="Barlow Semi Condensed"/>
              </a:rPr>
              <a:t> </a:t>
            </a:r>
            <a:r>
              <a:rPr lang="en" sz="2000" err="1">
                <a:solidFill>
                  <a:schemeClr val="dk2"/>
                </a:solidFill>
                <a:latin typeface="+mj-lt"/>
                <a:ea typeface="Barlow Semi Condensed"/>
                <a:sym typeface="Barlow Semi Condensed"/>
              </a:rPr>
              <a:t>nhiều</a:t>
            </a:r>
            <a:r>
              <a:rPr lang="en" sz="2000">
                <a:solidFill>
                  <a:schemeClr val="dk2"/>
                </a:solidFill>
                <a:latin typeface="+mj-lt"/>
                <a:ea typeface="Barlow Semi Condensed"/>
                <a:sym typeface="Barlow Semi Condensed"/>
              </a:rPr>
              <a:t> </a:t>
            </a:r>
            <a:r>
              <a:rPr lang="en" sz="2000" err="1">
                <a:solidFill>
                  <a:schemeClr val="dk2"/>
                </a:solidFill>
                <a:latin typeface="+mj-lt"/>
                <a:ea typeface="Barlow Semi Condensed"/>
                <a:sym typeface="Barlow Semi Condensed"/>
              </a:rPr>
              <a:t>vấn</a:t>
            </a:r>
            <a:r>
              <a:rPr lang="en" sz="2000">
                <a:solidFill>
                  <a:schemeClr val="dk2"/>
                </a:solidFill>
                <a:latin typeface="+mj-lt"/>
                <a:ea typeface="Barlow Semi Condensed"/>
                <a:sym typeface="Barlow Semi Condensed"/>
              </a:rPr>
              <a:t> </a:t>
            </a:r>
            <a:r>
              <a:rPr lang="en" sz="2000" err="1">
                <a:solidFill>
                  <a:schemeClr val="dk2"/>
                </a:solidFill>
                <a:latin typeface="+mj-lt"/>
                <a:ea typeface="Barlow Semi Condensed"/>
                <a:sym typeface="Barlow Semi Condensed"/>
              </a:rPr>
              <a:t>đề</a:t>
            </a:r>
            <a:r>
              <a:rPr lang="en" sz="2000">
                <a:solidFill>
                  <a:schemeClr val="dk2"/>
                </a:solidFill>
                <a:latin typeface="+mj-lt"/>
                <a:ea typeface="Barlow Semi Condensed"/>
                <a:sym typeface="Barlow Semi Condensed"/>
              </a:rPr>
              <a:t> </a:t>
            </a:r>
            <a:r>
              <a:rPr lang="en" sz="2000" err="1">
                <a:solidFill>
                  <a:schemeClr val="dk2"/>
                </a:solidFill>
                <a:latin typeface="+mj-lt"/>
                <a:ea typeface="Barlow Semi Condensed"/>
                <a:sym typeface="Barlow Semi Condensed"/>
              </a:rPr>
              <a:t>trong</a:t>
            </a:r>
            <a:r>
              <a:rPr lang="en" sz="2000">
                <a:solidFill>
                  <a:schemeClr val="dk2"/>
                </a:solidFill>
                <a:latin typeface="+mj-lt"/>
                <a:ea typeface="Barlow Semi Condensed"/>
                <a:sym typeface="Barlow Semi Condensed"/>
              </a:rPr>
              <a:t> </a:t>
            </a:r>
            <a:r>
              <a:rPr lang="en" sz="2000" err="1">
                <a:solidFill>
                  <a:schemeClr val="dk2"/>
                </a:solidFill>
                <a:latin typeface="+mj-lt"/>
                <a:ea typeface="Barlow Semi Condensed"/>
                <a:sym typeface="Barlow Semi Condensed"/>
              </a:rPr>
              <a:t>kinh</a:t>
            </a:r>
            <a:r>
              <a:rPr lang="en" sz="2000">
                <a:solidFill>
                  <a:schemeClr val="dk2"/>
                </a:solidFill>
                <a:latin typeface="+mj-lt"/>
                <a:ea typeface="Barlow Semi Condensed"/>
                <a:sym typeface="Barlow Semi Condensed"/>
              </a:rPr>
              <a:t> </a:t>
            </a:r>
            <a:r>
              <a:rPr lang="en" sz="2000" err="1">
                <a:solidFill>
                  <a:schemeClr val="dk2"/>
                </a:solidFill>
                <a:latin typeface="+mj-lt"/>
                <a:ea typeface="Barlow Semi Condensed"/>
                <a:sym typeface="Barlow Semi Condensed"/>
              </a:rPr>
              <a:t>doanh</a:t>
            </a:r>
            <a:r>
              <a:rPr lang="en" sz="2000">
                <a:solidFill>
                  <a:schemeClr val="dk2"/>
                </a:solidFill>
                <a:latin typeface="+mj-lt"/>
                <a:ea typeface="Barlow Semi Condensed"/>
                <a:sym typeface="Barlow Semi Condensed"/>
              </a:rPr>
              <a:t> </a:t>
            </a:r>
            <a:r>
              <a:rPr lang="en" sz="2000" err="1">
                <a:solidFill>
                  <a:schemeClr val="dk2"/>
                </a:solidFill>
                <a:latin typeface="+mj-lt"/>
                <a:ea typeface="Barlow Semi Condensed"/>
                <a:sym typeface="Barlow Semi Condensed"/>
              </a:rPr>
              <a:t>trên</a:t>
            </a:r>
            <a:r>
              <a:rPr lang="en" sz="2000">
                <a:solidFill>
                  <a:schemeClr val="dk2"/>
                </a:solidFill>
                <a:latin typeface="+mj-lt"/>
                <a:ea typeface="Barlow Semi Condensed"/>
                <a:sym typeface="Barlow Semi Condensed"/>
              </a:rPr>
              <a:t> </a:t>
            </a:r>
            <a:r>
              <a:rPr lang="en" sz="2000" err="1">
                <a:solidFill>
                  <a:schemeClr val="dk2"/>
                </a:solidFill>
                <a:latin typeface="+mj-lt"/>
                <a:ea typeface="Barlow Semi Condensed"/>
                <a:sym typeface="Barlow Semi Condensed"/>
              </a:rPr>
              <a:t>trang</a:t>
            </a:r>
            <a:r>
              <a:rPr lang="en" sz="2000">
                <a:solidFill>
                  <a:schemeClr val="dk2"/>
                </a:solidFill>
                <a:latin typeface="+mj-lt"/>
                <a:ea typeface="Barlow Semi Condensed"/>
                <a:sym typeface="Barlow Semi Condensed"/>
              </a:rPr>
              <a:t> TMĐT</a:t>
            </a:r>
            <a:endParaRPr lang="en" sz="2000">
              <a:solidFill>
                <a:schemeClr val="dk2"/>
              </a:solidFill>
              <a:latin typeface="+mj-lt"/>
              <a:ea typeface="Barlow Semi Condensed"/>
            </a:endParaRPr>
          </a:p>
          <a:p>
            <a:pPr marL="342900" indent="-342900" algn="just">
              <a:buChar char="•"/>
            </a:pPr>
            <a:r>
              <a:rPr lang="en" sz="2000" err="1">
                <a:solidFill>
                  <a:schemeClr val="dk2"/>
                </a:solidFill>
                <a:latin typeface="+mj-lt"/>
                <a:ea typeface="Barlow Semi Condensed"/>
                <a:cs typeface="Barlow Semi Condensed"/>
              </a:rPr>
              <a:t>Dịch</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vụ</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dễ</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dàng</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thích</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nghi</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phục</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vụ</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cho</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đa</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dạng</a:t>
            </a:r>
            <a:r>
              <a:rPr lang="en" sz="2000">
                <a:solidFill>
                  <a:schemeClr val="dk2"/>
                </a:solidFill>
                <a:latin typeface="+mj-lt"/>
                <a:ea typeface="Barlow Semi Condensed"/>
                <a:cs typeface="Barlow Semi Condensed"/>
              </a:rPr>
              <a:t> </a:t>
            </a:r>
            <a:r>
              <a:rPr lang="en" sz="2000" err="1">
                <a:solidFill>
                  <a:schemeClr val="dk2"/>
                </a:solidFill>
                <a:latin typeface="+mj-lt"/>
                <a:ea typeface="Barlow Semi Condensed"/>
                <a:cs typeface="Barlow Semi Condensed"/>
              </a:rPr>
              <a:t>trang</a:t>
            </a:r>
            <a:r>
              <a:rPr lang="en" sz="2000">
                <a:solidFill>
                  <a:schemeClr val="dk2"/>
                </a:solidFill>
                <a:latin typeface="+mj-lt"/>
                <a:ea typeface="Barlow Semi Condensed"/>
                <a:cs typeface="Barlow Semi Condensed"/>
              </a:rPr>
              <a:t> TMĐT</a:t>
            </a:r>
          </a:p>
          <a:p>
            <a:pPr marL="342900" indent="-342900" algn="just">
              <a:buChar char="•"/>
            </a:pPr>
            <a:endParaRPr lang="en" sz="1850">
              <a:solidFill>
                <a:schemeClr val="dk2"/>
              </a:solidFill>
              <a:latin typeface="+mj-lt"/>
              <a:ea typeface="Barlow Semi Condensed"/>
              <a:cs typeface="Barlow Semi Condensed"/>
            </a:endParaRPr>
          </a:p>
        </p:txBody>
      </p:sp>
      <p:sp>
        <p:nvSpPr>
          <p:cNvPr id="12" name="Google Shape;3506;p61">
            <a:extLst>
              <a:ext uri="{FF2B5EF4-FFF2-40B4-BE49-F238E27FC236}">
                <a16:creationId xmlns:a16="http://schemas.microsoft.com/office/drawing/2014/main" id="{8203D9A6-236E-98A9-B615-AA3304B2C0D6}"/>
              </a:ext>
            </a:extLst>
          </p:cNvPr>
          <p:cNvSpPr txBox="1">
            <a:spLocks noGrp="1"/>
          </p:cNvSpPr>
          <p:nvPr>
            <p:ph type="subTitle" idx="4"/>
          </p:nvPr>
        </p:nvSpPr>
        <p:spPr>
          <a:xfrm>
            <a:off x="4468612" y="1509487"/>
            <a:ext cx="2779600" cy="414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2400" b="1"/>
              <a:t>Mục đích</a:t>
            </a:r>
            <a:endParaRPr lang="en" sz="2400" b="1" u="sng"/>
          </a:p>
        </p:txBody>
      </p:sp>
      <p:sp>
        <p:nvSpPr>
          <p:cNvPr id="15" name="Google Shape;3499;p61">
            <a:extLst>
              <a:ext uri="{FF2B5EF4-FFF2-40B4-BE49-F238E27FC236}">
                <a16:creationId xmlns:a16="http://schemas.microsoft.com/office/drawing/2014/main" id="{35067603-C3EB-B7E0-DB35-6DC00813C1ED}"/>
              </a:ext>
            </a:extLst>
          </p:cNvPr>
          <p:cNvSpPr/>
          <p:nvPr/>
        </p:nvSpPr>
        <p:spPr>
          <a:xfrm>
            <a:off x="629097" y="3941070"/>
            <a:ext cx="10877556" cy="2160918"/>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16" name="Google Shape;3500;p61">
            <a:extLst>
              <a:ext uri="{FF2B5EF4-FFF2-40B4-BE49-F238E27FC236}">
                <a16:creationId xmlns:a16="http://schemas.microsoft.com/office/drawing/2014/main" id="{F4AD8411-C722-78CE-2DD3-2430F63E3FCF}"/>
              </a:ext>
            </a:extLst>
          </p:cNvPr>
          <p:cNvSpPr/>
          <p:nvPr/>
        </p:nvSpPr>
        <p:spPr>
          <a:xfrm>
            <a:off x="857082" y="4114602"/>
            <a:ext cx="10421585" cy="1842075"/>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17" name="Google Shape;3503;p61">
            <a:extLst>
              <a:ext uri="{FF2B5EF4-FFF2-40B4-BE49-F238E27FC236}">
                <a16:creationId xmlns:a16="http://schemas.microsoft.com/office/drawing/2014/main" id="{8C43DD56-7B36-01F6-BC8B-97DB7DCDEB8E}"/>
              </a:ext>
            </a:extLst>
          </p:cNvPr>
          <p:cNvSpPr txBox="1">
            <a:spLocks/>
          </p:cNvSpPr>
          <p:nvPr/>
        </p:nvSpPr>
        <p:spPr>
          <a:xfrm>
            <a:off x="950242" y="4487744"/>
            <a:ext cx="9955962" cy="13276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342900" indent="-342900">
              <a:buChar char="•"/>
            </a:pPr>
            <a:r>
              <a:rPr lang="en-US" sz="2000" kern="0" err="1"/>
              <a:t>Đề</a:t>
            </a:r>
            <a:r>
              <a:rPr lang="en-US" sz="2000" kern="0"/>
              <a:t> </a:t>
            </a:r>
            <a:r>
              <a:rPr lang="en-US" sz="2000" kern="0" err="1"/>
              <a:t>xuất</a:t>
            </a:r>
            <a:r>
              <a:rPr lang="en-US" sz="2000" kern="0"/>
              <a:t> </a:t>
            </a:r>
            <a:r>
              <a:rPr lang="en-US" sz="2000" b="1" kern="0" err="1"/>
              <a:t>mô</a:t>
            </a:r>
            <a:r>
              <a:rPr lang="en-US" sz="2000" b="1" kern="0"/>
              <a:t> </a:t>
            </a:r>
            <a:r>
              <a:rPr lang="en-US" sz="2000" b="1" kern="0" err="1"/>
              <a:t>hình</a:t>
            </a:r>
            <a:r>
              <a:rPr lang="en-US" sz="2000" b="1" kern="0">
                <a:solidFill>
                  <a:schemeClr val="accent1">
                    <a:lumMod val="50000"/>
                  </a:schemeClr>
                </a:solidFill>
              </a:rPr>
              <a:t> </a:t>
            </a:r>
            <a:r>
              <a:rPr lang="en-US" sz="2000" b="1" u="sng" kern="0" err="1">
                <a:solidFill>
                  <a:schemeClr val="accent1">
                    <a:lumMod val="50000"/>
                  </a:schemeClr>
                </a:solidFill>
              </a:rPr>
              <a:t>gợi</a:t>
            </a:r>
            <a:r>
              <a:rPr lang="en-US" sz="2000" b="1" u="sng" kern="0">
                <a:solidFill>
                  <a:schemeClr val="accent1">
                    <a:lumMod val="50000"/>
                  </a:schemeClr>
                </a:solidFill>
              </a:rPr>
              <a:t> ý </a:t>
            </a:r>
            <a:r>
              <a:rPr lang="en-US" sz="2000" b="1" u="sng" kern="0" err="1">
                <a:solidFill>
                  <a:schemeClr val="accent1">
                    <a:lumMod val="50000"/>
                  </a:schemeClr>
                </a:solidFill>
              </a:rPr>
              <a:t>sản</a:t>
            </a:r>
            <a:r>
              <a:rPr lang="en-US" sz="2000" b="1" u="sng" kern="0">
                <a:solidFill>
                  <a:schemeClr val="accent1">
                    <a:lumMod val="50000"/>
                  </a:schemeClr>
                </a:solidFill>
              </a:rPr>
              <a:t> </a:t>
            </a:r>
            <a:r>
              <a:rPr lang="en-US" sz="2000" b="1" u="sng" kern="0" err="1">
                <a:solidFill>
                  <a:schemeClr val="accent1">
                    <a:lumMod val="50000"/>
                  </a:schemeClr>
                </a:solidFill>
              </a:rPr>
              <a:t>phẩm</a:t>
            </a:r>
            <a:r>
              <a:rPr lang="en-US" sz="2000" b="1" u="sng" kern="0">
                <a:solidFill>
                  <a:schemeClr val="accent1">
                    <a:lumMod val="50000"/>
                  </a:schemeClr>
                </a:solidFill>
              </a:rPr>
              <a:t> </a:t>
            </a:r>
            <a:r>
              <a:rPr lang="en-US" sz="2000" b="1" kern="0" err="1"/>
              <a:t>hướng</a:t>
            </a:r>
            <a:r>
              <a:rPr lang="en-US" sz="2000" b="1" kern="0"/>
              <a:t> </a:t>
            </a:r>
            <a:r>
              <a:rPr lang="en-US" sz="2000" b="1" u="sng" kern="0" err="1">
                <a:solidFill>
                  <a:schemeClr val="accent1">
                    <a:lumMod val="50000"/>
                  </a:schemeClr>
                </a:solidFill>
              </a:rPr>
              <a:t>dịch</a:t>
            </a:r>
            <a:r>
              <a:rPr lang="en-US" sz="2000" b="1" u="sng" kern="0">
                <a:solidFill>
                  <a:schemeClr val="accent1">
                    <a:lumMod val="50000"/>
                  </a:schemeClr>
                </a:solidFill>
              </a:rPr>
              <a:t> </a:t>
            </a:r>
            <a:r>
              <a:rPr lang="en-US" sz="2000" b="1" u="sng" kern="0" err="1">
                <a:solidFill>
                  <a:schemeClr val="accent1">
                    <a:lumMod val="50000"/>
                  </a:schemeClr>
                </a:solidFill>
              </a:rPr>
              <a:t>vụ</a:t>
            </a:r>
            <a:r>
              <a:rPr lang="en-US" sz="2000" b="1" u="sng" kern="0">
                <a:solidFill>
                  <a:schemeClr val="accent1">
                    <a:lumMod val="50000"/>
                  </a:schemeClr>
                </a:solidFill>
              </a:rPr>
              <a:t> </a:t>
            </a:r>
            <a:r>
              <a:rPr lang="en-US" sz="2000" kern="0" err="1"/>
              <a:t>gồm</a:t>
            </a:r>
            <a:r>
              <a:rPr lang="en-US" sz="2000" kern="0"/>
              <a:t> </a:t>
            </a:r>
            <a:r>
              <a:rPr lang="en-US" sz="2000" kern="0" err="1"/>
              <a:t>kiến</a:t>
            </a:r>
            <a:r>
              <a:rPr lang="en-US" sz="2000" kern="0"/>
              <a:t> </a:t>
            </a:r>
            <a:r>
              <a:rPr lang="en-US" sz="2000" kern="0" err="1"/>
              <a:t>trúc</a:t>
            </a:r>
            <a:r>
              <a:rPr lang="en-US" sz="2000" kern="0"/>
              <a:t> </a:t>
            </a:r>
            <a:r>
              <a:rPr lang="en-US" sz="2000" kern="0" err="1"/>
              <a:t>và</a:t>
            </a:r>
            <a:r>
              <a:rPr lang="en-US" sz="2000" kern="0"/>
              <a:t> </a:t>
            </a:r>
            <a:r>
              <a:rPr lang="en-US" sz="2000" kern="0" err="1"/>
              <a:t>phương</a:t>
            </a:r>
            <a:r>
              <a:rPr lang="en-US" sz="2000" kern="0"/>
              <a:t> </a:t>
            </a:r>
            <a:r>
              <a:rPr lang="en-US" sz="2000" kern="0" err="1"/>
              <a:t>thức</a:t>
            </a:r>
            <a:r>
              <a:rPr lang="en-US" sz="2000" kern="0"/>
              <a:t> </a:t>
            </a:r>
            <a:r>
              <a:rPr lang="en-US" sz="2000" kern="0" err="1"/>
              <a:t>phân</a:t>
            </a:r>
            <a:r>
              <a:rPr lang="en-US" sz="2000" kern="0"/>
              <a:t> </a:t>
            </a:r>
            <a:r>
              <a:rPr lang="en-US" sz="2000" kern="0" err="1"/>
              <a:t>phối</a:t>
            </a:r>
            <a:r>
              <a:rPr lang="en-US" sz="2000" kern="0"/>
              <a:t> </a:t>
            </a:r>
            <a:r>
              <a:rPr lang="en-US" sz="2000" kern="0" err="1"/>
              <a:t>dịch</a:t>
            </a:r>
            <a:r>
              <a:rPr lang="en-US" sz="2000" kern="0"/>
              <a:t> </a:t>
            </a:r>
            <a:r>
              <a:rPr lang="en-US" sz="2000" kern="0" err="1"/>
              <a:t>vụ</a:t>
            </a:r>
            <a:r>
              <a:rPr lang="en-US" sz="2000" kern="0"/>
              <a:t> </a:t>
            </a:r>
            <a:r>
              <a:rPr lang="en-US" sz="2000" kern="0" err="1"/>
              <a:t>đến</a:t>
            </a:r>
            <a:r>
              <a:rPr lang="en-US" sz="2000" kern="0"/>
              <a:t> </a:t>
            </a:r>
            <a:r>
              <a:rPr lang="en-US" sz="2000" kern="0" err="1"/>
              <a:t>các</a:t>
            </a:r>
            <a:r>
              <a:rPr lang="en-US" sz="2000" kern="0"/>
              <a:t> </a:t>
            </a:r>
            <a:r>
              <a:rPr lang="en-US" sz="2000" kern="0" err="1"/>
              <a:t>doanh</a:t>
            </a:r>
            <a:r>
              <a:rPr lang="en-US" sz="2000" kern="0"/>
              <a:t> </a:t>
            </a:r>
            <a:r>
              <a:rPr lang="en-US" sz="2000" kern="0" err="1"/>
              <a:t>nghiệp</a:t>
            </a:r>
            <a:endParaRPr lang="en-US" err="1"/>
          </a:p>
          <a:p>
            <a:pPr marL="342900" indent="-342900">
              <a:buChar char="•"/>
            </a:pPr>
            <a:r>
              <a:rPr lang="en-US" sz="2000" b="1" kern="0" err="1">
                <a:solidFill>
                  <a:schemeClr val="accent1">
                    <a:lumMod val="50000"/>
                  </a:schemeClr>
                </a:solidFill>
              </a:rPr>
              <a:t>Thực</a:t>
            </a:r>
            <a:r>
              <a:rPr lang="en-US" sz="2000" b="1" kern="0">
                <a:solidFill>
                  <a:schemeClr val="accent1">
                    <a:lumMod val="50000"/>
                  </a:schemeClr>
                </a:solidFill>
              </a:rPr>
              <a:t> </a:t>
            </a:r>
            <a:r>
              <a:rPr lang="en-US" sz="2000" b="1" kern="0" err="1">
                <a:solidFill>
                  <a:schemeClr val="accent1">
                    <a:lumMod val="50000"/>
                  </a:schemeClr>
                </a:solidFill>
              </a:rPr>
              <a:t>nghiệm</a:t>
            </a:r>
            <a:r>
              <a:rPr lang="en-US" sz="2000" b="1" kern="0"/>
              <a:t> </a:t>
            </a:r>
            <a:r>
              <a:rPr lang="en-US" sz="2000" kern="0" err="1"/>
              <a:t>minh</a:t>
            </a:r>
            <a:r>
              <a:rPr lang="en-US" sz="2000" kern="0"/>
              <a:t> </a:t>
            </a:r>
            <a:r>
              <a:rPr lang="en-US" sz="2000" kern="0" err="1"/>
              <a:t>hoạ</a:t>
            </a:r>
            <a:r>
              <a:rPr lang="en-US" sz="2000" kern="0"/>
              <a:t> </a:t>
            </a:r>
            <a:r>
              <a:rPr lang="en-US" sz="2000" kern="0" err="1"/>
              <a:t>mô</a:t>
            </a:r>
            <a:r>
              <a:rPr lang="en-US" sz="2000" kern="0"/>
              <a:t> </a:t>
            </a:r>
            <a:r>
              <a:rPr lang="en-US" sz="2000" kern="0" err="1"/>
              <a:t>hình</a:t>
            </a:r>
            <a:r>
              <a:rPr lang="en-US" sz="2000" kern="0"/>
              <a:t> </a:t>
            </a:r>
            <a:endParaRPr lang="en-US"/>
          </a:p>
          <a:p>
            <a:endParaRPr lang="en-US" sz="2000" kern="0">
              <a:solidFill>
                <a:schemeClr val="dk2"/>
              </a:solidFill>
            </a:endParaRPr>
          </a:p>
        </p:txBody>
      </p:sp>
      <p:sp>
        <p:nvSpPr>
          <p:cNvPr id="18" name="Google Shape;3505;p61">
            <a:extLst>
              <a:ext uri="{FF2B5EF4-FFF2-40B4-BE49-F238E27FC236}">
                <a16:creationId xmlns:a16="http://schemas.microsoft.com/office/drawing/2014/main" id="{29CDB10D-DB55-AEB4-08D2-95D39F13F7CF}"/>
              </a:ext>
            </a:extLst>
          </p:cNvPr>
          <p:cNvSpPr txBox="1">
            <a:spLocks/>
          </p:cNvSpPr>
          <p:nvPr/>
        </p:nvSpPr>
        <p:spPr>
          <a:xfrm>
            <a:off x="3264465" y="4159379"/>
            <a:ext cx="5187895" cy="378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algn="ctr"/>
            <a:r>
              <a:rPr lang="en-US" sz="2400" b="1" kern="0" err="1"/>
              <a:t>Kết</a:t>
            </a:r>
            <a:r>
              <a:rPr lang="en-US" sz="2400" b="1" kern="0"/>
              <a:t> </a:t>
            </a:r>
            <a:r>
              <a:rPr lang="en-US" sz="2400" b="1" kern="0" err="1"/>
              <a:t>quả</a:t>
            </a:r>
            <a:r>
              <a:rPr lang="en-US" sz="2400" b="1" kern="0"/>
              <a:t> </a:t>
            </a:r>
            <a:r>
              <a:rPr lang="en-US" sz="2400" b="1" kern="0" err="1"/>
              <a:t>và</a:t>
            </a:r>
            <a:r>
              <a:rPr lang="en-US" sz="2400" b="1" kern="0"/>
              <a:t> </a:t>
            </a:r>
            <a:r>
              <a:rPr lang="en-US" sz="2400" b="1" kern="0" err="1"/>
              <a:t>đóng</a:t>
            </a:r>
            <a:r>
              <a:rPr lang="en-US" sz="2400" b="1" kern="0"/>
              <a:t> </a:t>
            </a:r>
            <a:r>
              <a:rPr lang="en-US" sz="2400" b="1" kern="0" err="1"/>
              <a:t>góp</a:t>
            </a:r>
            <a:r>
              <a:rPr lang="en-US" sz="2400" b="1" kern="0"/>
              <a:t> </a:t>
            </a:r>
            <a:r>
              <a:rPr lang="en-US" sz="2400" b="1" kern="0" err="1"/>
              <a:t>của</a:t>
            </a:r>
            <a:r>
              <a:rPr lang="en-US" sz="2400" b="1" kern="0"/>
              <a:t> </a:t>
            </a:r>
            <a:r>
              <a:rPr lang="en-US" sz="2400" b="1" kern="0" err="1"/>
              <a:t>đề</a:t>
            </a:r>
            <a:r>
              <a:rPr lang="en-US" sz="2400" b="1" kern="0"/>
              <a:t> </a:t>
            </a:r>
            <a:r>
              <a:rPr lang="en-US" sz="2400" b="1" kern="0" err="1"/>
              <a:t>tài</a:t>
            </a:r>
            <a:endParaRPr lang="en-US" sz="2400" b="1" kern="0"/>
          </a:p>
        </p:txBody>
      </p:sp>
      <p:sp>
        <p:nvSpPr>
          <p:cNvPr id="13" name="Google Shape;47;p15">
            <a:extLst>
              <a:ext uri="{FF2B5EF4-FFF2-40B4-BE49-F238E27FC236}">
                <a16:creationId xmlns:a16="http://schemas.microsoft.com/office/drawing/2014/main" id="{8FA27549-38BA-7E7F-FD13-65620B2A2E52}"/>
              </a:ext>
            </a:extLst>
          </p:cNvPr>
          <p:cNvSpPr txBox="1">
            <a:spLocks/>
          </p:cNvSpPr>
          <p:nvPr/>
        </p:nvSpPr>
        <p:spPr>
          <a:xfrm>
            <a:off x="12115856" y="7442298"/>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04</a:t>
            </a:r>
            <a:endParaRPr lang="vi-VN" sz="2000" kern="0"/>
          </a:p>
        </p:txBody>
      </p:sp>
      <p:sp>
        <p:nvSpPr>
          <p:cNvPr id="14" name="Google Shape;47;p15">
            <a:extLst>
              <a:ext uri="{FF2B5EF4-FFF2-40B4-BE49-F238E27FC236}">
                <a16:creationId xmlns:a16="http://schemas.microsoft.com/office/drawing/2014/main" id="{D36DE0B1-AB86-0D46-143D-82C66266890F}"/>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07</a:t>
            </a:r>
          </a:p>
        </p:txBody>
      </p:sp>
    </p:spTree>
    <p:extLst>
      <p:ext uri="{BB962C8B-B14F-4D97-AF65-F5344CB8AC3E}">
        <p14:creationId xmlns:p14="http://schemas.microsoft.com/office/powerpoint/2010/main" val="371480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777066" y="3144182"/>
            <a:ext cx="6713125" cy="1082207"/>
          </a:xfrm>
          <a:prstGeom prst="rect">
            <a:avLst/>
          </a:prstGeom>
        </p:spPr>
        <p:txBody>
          <a:bodyPr spcFirstLastPara="1" wrap="square" lIns="121900" tIns="121900" rIns="121900" bIns="121900" anchor="ctr" anchorCtr="0">
            <a:noAutofit/>
          </a:bodyPr>
          <a:lstStyle/>
          <a:p>
            <a:r>
              <a:rPr lang="en" sz="6250">
                <a:latin typeface="Arial"/>
              </a:rPr>
              <a:t>Nền tảng lý thuyết</a:t>
            </a:r>
            <a:endParaRPr lang="en-US">
              <a:latin typeface="Arial"/>
            </a:endParaRPr>
          </a:p>
        </p:txBody>
      </p:sp>
      <p:sp>
        <p:nvSpPr>
          <p:cNvPr id="2156" name="Google Shape;2156;p38"/>
          <p:cNvSpPr txBox="1">
            <a:spLocks noGrp="1"/>
          </p:cNvSpPr>
          <p:nvPr>
            <p:ph type="title" idx="2"/>
          </p:nvPr>
        </p:nvSpPr>
        <p:spPr>
          <a:xfrm>
            <a:off x="3962400" y="1548384"/>
            <a:ext cx="3956800" cy="1426400"/>
          </a:xfrm>
          <a:prstGeom prst="rect">
            <a:avLst/>
          </a:prstGeom>
        </p:spPr>
        <p:txBody>
          <a:bodyPr spcFirstLastPara="1" wrap="square" lIns="121900" tIns="121900" rIns="121900" bIns="121900" anchor="ctr" anchorCtr="0">
            <a:noAutofit/>
          </a:bodyPr>
          <a:lstStyle/>
          <a:p>
            <a:r>
              <a:rPr lang="en"/>
              <a:t>02</a:t>
            </a:r>
            <a:endParaRPr/>
          </a:p>
        </p:txBody>
      </p:sp>
      <p:sp>
        <p:nvSpPr>
          <p:cNvPr id="2" name="Google Shape;47;p15">
            <a:extLst>
              <a:ext uri="{FF2B5EF4-FFF2-40B4-BE49-F238E27FC236}">
                <a16:creationId xmlns:a16="http://schemas.microsoft.com/office/drawing/2014/main" id="{44F46F4C-58FF-50B1-D34C-EDCBE0096613}"/>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08</a:t>
            </a:r>
            <a:endParaRPr lang="vi-VN" sz="2000" kern="0"/>
          </a:p>
        </p:txBody>
      </p:sp>
    </p:spTree>
    <p:extLst>
      <p:ext uri="{BB962C8B-B14F-4D97-AF65-F5344CB8AC3E}">
        <p14:creationId xmlns:p14="http://schemas.microsoft.com/office/powerpoint/2010/main" val="2329629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4" name="Google Shape;2162;p39">
            <a:extLst>
              <a:ext uri="{FF2B5EF4-FFF2-40B4-BE49-F238E27FC236}">
                <a16:creationId xmlns:a16="http://schemas.microsoft.com/office/drawing/2014/main" id="{67EEE8FA-51A2-4E75-224C-AFEECC191C19}"/>
              </a:ext>
            </a:extLst>
          </p:cNvPr>
          <p:cNvGrpSpPr/>
          <p:nvPr/>
        </p:nvGrpSpPr>
        <p:grpSpPr>
          <a:xfrm>
            <a:off x="1305948" y="161193"/>
            <a:ext cx="1042195" cy="1042195"/>
            <a:chOff x="3614228" y="234880"/>
            <a:chExt cx="1915500" cy="1915500"/>
          </a:xfrm>
        </p:grpSpPr>
        <p:sp>
          <p:nvSpPr>
            <p:cNvPr id="5" name="Google Shape;2163;p39">
              <a:extLst>
                <a:ext uri="{FF2B5EF4-FFF2-40B4-BE49-F238E27FC236}">
                  <a16:creationId xmlns:a16="http://schemas.microsoft.com/office/drawing/2014/main" id="{A3D354B7-5F16-1ED3-AC67-075BDADD23A8}"/>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Google Shape;2164;p39">
              <a:extLst>
                <a:ext uri="{FF2B5EF4-FFF2-40B4-BE49-F238E27FC236}">
                  <a16:creationId xmlns:a16="http://schemas.microsoft.com/office/drawing/2014/main" id="{996F2C11-8B49-D93B-CA4F-251D8F117F54}"/>
                </a:ext>
              </a:extLst>
            </p:cNvPr>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19" name="Google Shape;2233;p41">
            <a:extLst>
              <a:ext uri="{FF2B5EF4-FFF2-40B4-BE49-F238E27FC236}">
                <a16:creationId xmlns:a16="http://schemas.microsoft.com/office/drawing/2014/main" id="{7ED11BE0-932E-4A43-655A-639035B4FE71}"/>
              </a:ext>
            </a:extLst>
          </p:cNvPr>
          <p:cNvSpPr txBox="1"/>
          <p:nvPr/>
        </p:nvSpPr>
        <p:spPr>
          <a:xfrm>
            <a:off x="1270740" y="132807"/>
            <a:ext cx="1098669" cy="100506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1"/>
                </a:solidFill>
                <a:latin typeface="Fjalla One"/>
                <a:ea typeface="Fjalla One"/>
                <a:cs typeface="Fjalla One"/>
                <a:sym typeface="Fjalla One"/>
              </a:rPr>
              <a:t>02</a:t>
            </a:r>
            <a:endParaRPr sz="4000">
              <a:solidFill>
                <a:schemeClr val="accent1"/>
              </a:solidFill>
              <a:latin typeface="Fjalla One"/>
              <a:ea typeface="Fjalla One"/>
              <a:cs typeface="Fjalla One"/>
              <a:sym typeface="Fjalla One"/>
            </a:endParaRPr>
          </a:p>
        </p:txBody>
      </p:sp>
      <p:sp>
        <p:nvSpPr>
          <p:cNvPr id="20" name="Google Shape;2224;p41">
            <a:extLst>
              <a:ext uri="{FF2B5EF4-FFF2-40B4-BE49-F238E27FC236}">
                <a16:creationId xmlns:a16="http://schemas.microsoft.com/office/drawing/2014/main" id="{8654AD6B-A2D8-730E-EBDA-E6F535DD80B7}"/>
              </a:ext>
            </a:extLst>
          </p:cNvPr>
          <p:cNvSpPr txBox="1">
            <a:spLocks noGrp="1"/>
          </p:cNvSpPr>
          <p:nvPr>
            <p:ph type="title"/>
          </p:nvPr>
        </p:nvSpPr>
        <p:spPr>
          <a:xfrm>
            <a:off x="2721934" y="343471"/>
            <a:ext cx="7375001" cy="7944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500" b="1">
                <a:solidFill>
                  <a:schemeClr val="accent1"/>
                </a:solidFill>
                <a:latin typeface="iCiel Cadena" panose="02000503000000020004" pitchFamily="50" charset="0"/>
              </a:rPr>
              <a:t>Nền tảng lý thuyết</a:t>
            </a:r>
            <a:endParaRPr sz="3500" b="1">
              <a:solidFill>
                <a:schemeClr val="accent1"/>
              </a:solidFill>
              <a:latin typeface="iCiel Cadena" panose="02000503000000020004" pitchFamily="50" charset="0"/>
            </a:endParaRPr>
          </a:p>
        </p:txBody>
      </p:sp>
      <p:sp>
        <p:nvSpPr>
          <p:cNvPr id="7" name="TextBox 6">
            <a:extLst>
              <a:ext uri="{FF2B5EF4-FFF2-40B4-BE49-F238E27FC236}">
                <a16:creationId xmlns:a16="http://schemas.microsoft.com/office/drawing/2014/main" id="{510B4393-1951-4AB1-226E-7BA64216C8E6}"/>
              </a:ext>
            </a:extLst>
          </p:cNvPr>
          <p:cNvSpPr txBox="1"/>
          <p:nvPr/>
        </p:nvSpPr>
        <p:spPr>
          <a:xfrm>
            <a:off x="1599258" y="1710913"/>
            <a:ext cx="9609516" cy="958660"/>
          </a:xfrm>
          <a:prstGeom prst="rect">
            <a:avLst/>
          </a:prstGeom>
          <a:noFill/>
        </p:spPr>
        <p:txBody>
          <a:bodyPr wrap="square" lIns="91440" tIns="45720" rIns="91440" bIns="45720" anchor="t">
            <a:spAutoFit/>
          </a:bodyPr>
          <a:lstStyle/>
          <a:p>
            <a:pPr marL="342900" indent="-342900" algn="just">
              <a:lnSpc>
                <a:spcPct val="150000"/>
              </a:lnSpc>
              <a:buFont typeface="Arial"/>
              <a:buChar char="•"/>
            </a:pPr>
            <a:r>
              <a:rPr lang="en-US" sz="2000">
                <a:solidFill>
                  <a:srgbClr val="262140"/>
                </a:solidFill>
                <a:latin typeface="+mj-lt"/>
                <a:ea typeface="Microsoft Sans Serif"/>
              </a:rPr>
              <a:t>Ứng</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dụng</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phần</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mềm</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được</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cung</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cấp</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dưới</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dạng</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dịch</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vụ</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cho</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người</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dùng</a:t>
            </a:r>
            <a:r>
              <a:rPr lang="en-US" sz="2000">
                <a:solidFill>
                  <a:srgbClr val="262140"/>
                </a:solidFill>
                <a:effectLst/>
                <a:latin typeface="+mj-lt"/>
                <a:ea typeface="Microsoft Sans Serif"/>
              </a:rPr>
              <a:t> </a:t>
            </a:r>
            <a:r>
              <a:rPr lang="en-US" sz="2000" err="1">
                <a:solidFill>
                  <a:srgbClr val="262140"/>
                </a:solidFill>
                <a:effectLst/>
                <a:latin typeface="+mj-lt"/>
                <a:ea typeface="Microsoft Sans Serif"/>
              </a:rPr>
              <a:t>thông</a:t>
            </a:r>
            <a:r>
              <a:rPr lang="en-US" sz="2000">
                <a:solidFill>
                  <a:srgbClr val="262140"/>
                </a:solidFill>
                <a:effectLst/>
                <a:latin typeface="+mj-lt"/>
                <a:ea typeface="Microsoft Sans Serif"/>
              </a:rPr>
              <a:t> qua internet.</a:t>
            </a:r>
            <a:r>
              <a:rPr lang="en-US" sz="2000">
                <a:solidFill>
                  <a:srgbClr val="262140"/>
                </a:solidFill>
                <a:latin typeface="+mj-lt"/>
                <a:ea typeface="Microsoft Sans Serif"/>
              </a:rPr>
              <a:t> </a:t>
            </a:r>
            <a:endParaRPr lang="en-US" sz="2000">
              <a:latin typeface="+mj-lt"/>
              <a:cs typeface="Arial"/>
            </a:endParaRPr>
          </a:p>
        </p:txBody>
      </p:sp>
      <p:sp>
        <p:nvSpPr>
          <p:cNvPr id="3" name="Google Shape;47;p15">
            <a:extLst>
              <a:ext uri="{FF2B5EF4-FFF2-40B4-BE49-F238E27FC236}">
                <a16:creationId xmlns:a16="http://schemas.microsoft.com/office/drawing/2014/main" id="{562BA01F-F213-927D-7C60-073A4C194950}"/>
              </a:ext>
            </a:extLst>
          </p:cNvPr>
          <p:cNvSpPr txBox="1">
            <a:spLocks/>
          </p:cNvSpPr>
          <p:nvPr/>
        </p:nvSpPr>
        <p:spPr>
          <a:xfrm>
            <a:off x="11457337" y="6228742"/>
            <a:ext cx="607284" cy="4817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pPr marL="0" indent="0"/>
            <a:r>
              <a:rPr lang="en-US" sz="2000" kern="0"/>
              <a:t>09</a:t>
            </a:r>
            <a:endParaRPr lang="vi-VN" sz="2000" kern="0"/>
          </a:p>
        </p:txBody>
      </p:sp>
      <p:sp>
        <p:nvSpPr>
          <p:cNvPr id="10" name="TextBox 9">
            <a:extLst>
              <a:ext uri="{FF2B5EF4-FFF2-40B4-BE49-F238E27FC236}">
                <a16:creationId xmlns:a16="http://schemas.microsoft.com/office/drawing/2014/main" id="{EDC2EDB1-FE63-5020-F389-1CB3EDF95957}"/>
              </a:ext>
            </a:extLst>
          </p:cNvPr>
          <p:cNvSpPr txBox="1"/>
          <p:nvPr/>
        </p:nvSpPr>
        <p:spPr>
          <a:xfrm>
            <a:off x="1890888" y="1137061"/>
            <a:ext cx="5751872" cy="658835"/>
          </a:xfrm>
          <a:prstGeom prst="rect">
            <a:avLst/>
          </a:prstGeom>
          <a:noFill/>
        </p:spPr>
        <p:txBody>
          <a:bodyPr wrap="square" lIns="91440" tIns="45720" rIns="91440" bIns="45720" anchor="t">
            <a:spAutoFit/>
          </a:bodyPr>
          <a:lstStyle/>
          <a:p>
            <a:pPr algn="just">
              <a:lnSpc>
                <a:spcPct val="150000"/>
              </a:lnSpc>
            </a:pPr>
            <a:r>
              <a:rPr lang="en-US" sz="2800" b="1" i="1">
                <a:solidFill>
                  <a:srgbClr val="262140"/>
                </a:solidFill>
                <a:latin typeface="+mj-lt"/>
                <a:ea typeface="Microsoft Sans Serif"/>
                <a:cs typeface="Arial"/>
              </a:rPr>
              <a:t>SaaS – Software-as-a-Service</a:t>
            </a:r>
          </a:p>
        </p:txBody>
      </p:sp>
      <p:sp>
        <p:nvSpPr>
          <p:cNvPr id="11" name="TextBox 10">
            <a:extLst>
              <a:ext uri="{FF2B5EF4-FFF2-40B4-BE49-F238E27FC236}">
                <a16:creationId xmlns:a16="http://schemas.microsoft.com/office/drawing/2014/main" id="{8D0757F5-8EB5-0E21-5184-EB907DA7B9D9}"/>
              </a:ext>
            </a:extLst>
          </p:cNvPr>
          <p:cNvSpPr txBox="1"/>
          <p:nvPr/>
        </p:nvSpPr>
        <p:spPr>
          <a:xfrm>
            <a:off x="1636820" y="3521644"/>
            <a:ext cx="9453967" cy="958660"/>
          </a:xfrm>
          <a:prstGeom prst="rect">
            <a:avLst/>
          </a:prstGeom>
          <a:noFill/>
        </p:spPr>
        <p:txBody>
          <a:bodyPr wrap="square" lIns="91440" tIns="45720" rIns="91440" bIns="45720" anchor="t">
            <a:spAutoFit/>
          </a:bodyPr>
          <a:lstStyle/>
          <a:p>
            <a:pPr marL="342900" indent="-342900" algn="just">
              <a:lnSpc>
                <a:spcPct val="150000"/>
              </a:lnSpc>
              <a:buFont typeface="Arial"/>
              <a:buChar char="•"/>
            </a:pPr>
            <a:r>
              <a:rPr lang="en-US" sz="2000" err="1">
                <a:solidFill>
                  <a:srgbClr val="262140"/>
                </a:solidFill>
                <a:latin typeface="+mj-lt"/>
                <a:ea typeface="Microsoft Sans Serif"/>
                <a:cs typeface="Arial"/>
              </a:rPr>
              <a:t>Người</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dùng</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tương</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tác</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với</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hệ</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thống</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thông</a:t>
            </a:r>
            <a:r>
              <a:rPr lang="en-US" sz="2000">
                <a:solidFill>
                  <a:srgbClr val="262140"/>
                </a:solidFill>
                <a:latin typeface="+mj-lt"/>
                <a:ea typeface="Microsoft Sans Serif"/>
                <a:cs typeface="Arial"/>
              </a:rPr>
              <a:t> qua </a:t>
            </a:r>
            <a:r>
              <a:rPr lang="en-US" sz="2000" err="1">
                <a:solidFill>
                  <a:srgbClr val="262140"/>
                </a:solidFill>
                <a:latin typeface="+mj-lt"/>
                <a:ea typeface="Microsoft Sans Serif"/>
                <a:cs typeface="Arial"/>
              </a:rPr>
              <a:t>giao</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diện</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và</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nhận</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phản</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hồi</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từ</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hệ</a:t>
            </a:r>
            <a:r>
              <a:rPr lang="en-US" sz="2000">
                <a:solidFill>
                  <a:srgbClr val="262140"/>
                </a:solidFill>
                <a:latin typeface="+mj-lt"/>
                <a:ea typeface="Microsoft Sans Serif"/>
                <a:cs typeface="Arial"/>
              </a:rPr>
              <a:t> </a:t>
            </a:r>
            <a:r>
              <a:rPr lang="en-US" sz="2000" err="1">
                <a:solidFill>
                  <a:srgbClr val="262140"/>
                </a:solidFill>
                <a:latin typeface="+mj-lt"/>
                <a:ea typeface="Microsoft Sans Serif"/>
                <a:cs typeface="Arial"/>
              </a:rPr>
              <a:t>thống</a:t>
            </a:r>
            <a:r>
              <a:rPr lang="en-US" sz="2000">
                <a:solidFill>
                  <a:srgbClr val="262140"/>
                </a:solidFill>
                <a:latin typeface="+mj-lt"/>
                <a:ea typeface="Microsoft Sans Serif"/>
                <a:cs typeface="Arial"/>
              </a:rPr>
              <a:t>.</a:t>
            </a:r>
          </a:p>
        </p:txBody>
      </p:sp>
      <p:sp>
        <p:nvSpPr>
          <p:cNvPr id="12" name="TextBox 11">
            <a:extLst>
              <a:ext uri="{FF2B5EF4-FFF2-40B4-BE49-F238E27FC236}">
                <a16:creationId xmlns:a16="http://schemas.microsoft.com/office/drawing/2014/main" id="{F45670CE-7158-4FC6-4DD6-9A517233547C}"/>
              </a:ext>
            </a:extLst>
          </p:cNvPr>
          <p:cNvSpPr txBox="1"/>
          <p:nvPr/>
        </p:nvSpPr>
        <p:spPr>
          <a:xfrm>
            <a:off x="1807519" y="2871567"/>
            <a:ext cx="8519595" cy="658835"/>
          </a:xfrm>
          <a:prstGeom prst="rect">
            <a:avLst/>
          </a:prstGeom>
          <a:noFill/>
        </p:spPr>
        <p:txBody>
          <a:bodyPr wrap="square" lIns="91440" tIns="45720" rIns="91440" bIns="45720" anchor="t">
            <a:spAutoFit/>
          </a:bodyPr>
          <a:lstStyle/>
          <a:p>
            <a:pPr algn="just">
              <a:lnSpc>
                <a:spcPct val="150000"/>
              </a:lnSpc>
            </a:pPr>
            <a:r>
              <a:rPr lang="en-US" sz="2800" b="1" i="1" err="1">
                <a:solidFill>
                  <a:srgbClr val="262140"/>
                </a:solidFill>
                <a:latin typeface="+mj-lt"/>
                <a:ea typeface="Microsoft Sans Serif"/>
                <a:cs typeface="Arial"/>
              </a:rPr>
              <a:t>Dịch</a:t>
            </a:r>
            <a:r>
              <a:rPr lang="en-US" sz="2800" b="1" i="1">
                <a:solidFill>
                  <a:srgbClr val="262140"/>
                </a:solidFill>
                <a:latin typeface="+mj-lt"/>
                <a:ea typeface="Microsoft Sans Serif"/>
                <a:cs typeface="Arial"/>
              </a:rPr>
              <a:t> </a:t>
            </a:r>
            <a:r>
              <a:rPr lang="en-US" sz="2800" b="1" i="1" err="1">
                <a:solidFill>
                  <a:srgbClr val="262140"/>
                </a:solidFill>
                <a:latin typeface="+mj-lt"/>
                <a:ea typeface="Microsoft Sans Serif"/>
                <a:cs typeface="Arial"/>
              </a:rPr>
              <a:t>vụ</a:t>
            </a:r>
            <a:r>
              <a:rPr lang="en-US" sz="2800" b="1" i="1">
                <a:solidFill>
                  <a:srgbClr val="262140"/>
                </a:solidFill>
                <a:latin typeface="+mj-lt"/>
                <a:ea typeface="Microsoft Sans Serif"/>
                <a:cs typeface="Arial"/>
              </a:rPr>
              <a:t> </a:t>
            </a:r>
            <a:r>
              <a:rPr lang="en-US" sz="2800" b="1" i="1" err="1">
                <a:solidFill>
                  <a:srgbClr val="262140"/>
                </a:solidFill>
                <a:latin typeface="+mj-lt"/>
                <a:ea typeface="Microsoft Sans Serif"/>
                <a:cs typeface="Arial"/>
              </a:rPr>
              <a:t>tương</a:t>
            </a:r>
            <a:r>
              <a:rPr lang="en-US" sz="2800" b="1" i="1">
                <a:solidFill>
                  <a:srgbClr val="262140"/>
                </a:solidFill>
                <a:latin typeface="+mj-lt"/>
                <a:ea typeface="Microsoft Sans Serif"/>
                <a:cs typeface="Arial"/>
              </a:rPr>
              <a:t> </a:t>
            </a:r>
            <a:r>
              <a:rPr lang="en-US" sz="2800" b="1" i="1" err="1">
                <a:solidFill>
                  <a:srgbClr val="262140"/>
                </a:solidFill>
                <a:latin typeface="+mj-lt"/>
                <a:ea typeface="Microsoft Sans Serif"/>
                <a:cs typeface="Arial"/>
              </a:rPr>
              <a:t>tác</a:t>
            </a:r>
            <a:r>
              <a:rPr lang="en-US" sz="2800" b="1" i="1">
                <a:solidFill>
                  <a:srgbClr val="262140"/>
                </a:solidFill>
                <a:latin typeface="+mj-lt"/>
                <a:ea typeface="Microsoft Sans Serif"/>
                <a:cs typeface="Arial"/>
              </a:rPr>
              <a:t> - Interactive service</a:t>
            </a:r>
          </a:p>
        </p:txBody>
      </p:sp>
      <p:sp>
        <p:nvSpPr>
          <p:cNvPr id="13" name="TextBox 12">
            <a:extLst>
              <a:ext uri="{FF2B5EF4-FFF2-40B4-BE49-F238E27FC236}">
                <a16:creationId xmlns:a16="http://schemas.microsoft.com/office/drawing/2014/main" id="{85388473-5546-2CB8-641A-92F22E170ECF}"/>
              </a:ext>
            </a:extLst>
          </p:cNvPr>
          <p:cNvSpPr txBox="1"/>
          <p:nvPr/>
        </p:nvSpPr>
        <p:spPr>
          <a:xfrm>
            <a:off x="1599258" y="5391522"/>
            <a:ext cx="9453967" cy="958660"/>
          </a:xfrm>
          <a:prstGeom prst="rect">
            <a:avLst/>
          </a:prstGeom>
          <a:noFill/>
        </p:spPr>
        <p:txBody>
          <a:bodyPr wrap="square" lIns="91440" tIns="45720" rIns="91440" bIns="45720" anchor="t">
            <a:spAutoFit/>
          </a:bodyPr>
          <a:lstStyle/>
          <a:p>
            <a:pPr marL="342900" indent="-342900" algn="just">
              <a:lnSpc>
                <a:spcPct val="150000"/>
              </a:lnSpc>
              <a:buFont typeface="Arial"/>
              <a:buChar char="•"/>
            </a:pPr>
            <a:r>
              <a:rPr lang="en-US" sz="2000" err="1">
                <a:solidFill>
                  <a:srgbClr val="262140"/>
                </a:solidFill>
                <a:latin typeface="+mj-lt"/>
                <a:ea typeface="Microsoft Sans Serif" panose="020B0604020202020204" pitchFamily="34" charset="0"/>
              </a:rPr>
              <a:t>P</a:t>
            </a:r>
            <a:r>
              <a:rPr lang="en-US" sz="2000" err="1">
                <a:solidFill>
                  <a:srgbClr val="262140"/>
                </a:solidFill>
                <a:effectLst/>
                <a:latin typeface="+mj-lt"/>
                <a:ea typeface="Microsoft Sans Serif" panose="020B0604020202020204" pitchFamily="34" charset="0"/>
              </a:rPr>
              <a:t>hần</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mềm</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có</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khả</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năng</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phân</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tích</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hiểu</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được</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sở</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thích</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nhu</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cầu</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và</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hành</a:t>
            </a:r>
            <a:r>
              <a:rPr lang="en-US" sz="2000">
                <a:solidFill>
                  <a:srgbClr val="262140"/>
                </a:solidFill>
                <a:effectLst/>
                <a:latin typeface="+mj-lt"/>
                <a:ea typeface="Microsoft Sans Serif" panose="020B0604020202020204" pitchFamily="34" charset="0"/>
              </a:rPr>
              <a:t> vi </a:t>
            </a:r>
            <a:r>
              <a:rPr lang="en-US" sz="2000" err="1">
                <a:solidFill>
                  <a:srgbClr val="262140"/>
                </a:solidFill>
                <a:effectLst/>
                <a:latin typeface="+mj-lt"/>
                <a:ea typeface="Microsoft Sans Serif" panose="020B0604020202020204" pitchFamily="34" charset="0"/>
              </a:rPr>
              <a:t>của</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người</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dùng</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để</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đưa</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ra</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các</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gợi</a:t>
            </a:r>
            <a:r>
              <a:rPr lang="en-US" sz="2000">
                <a:solidFill>
                  <a:srgbClr val="262140"/>
                </a:solidFill>
                <a:effectLst/>
                <a:latin typeface="+mj-lt"/>
                <a:ea typeface="Microsoft Sans Serif" panose="020B0604020202020204" pitchFamily="34" charset="0"/>
              </a:rPr>
              <a:t> ý </a:t>
            </a:r>
            <a:r>
              <a:rPr lang="en-US" sz="2000" err="1">
                <a:solidFill>
                  <a:srgbClr val="262140"/>
                </a:solidFill>
                <a:effectLst/>
                <a:latin typeface="+mj-lt"/>
                <a:ea typeface="Microsoft Sans Serif" panose="020B0604020202020204" pitchFamily="34" charset="0"/>
              </a:rPr>
              <a:t>sản</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phẩm</a:t>
            </a:r>
            <a:r>
              <a:rPr lang="en-US" sz="2000">
                <a:solidFill>
                  <a:srgbClr val="262140"/>
                </a:solidFill>
                <a:effectLst/>
                <a:latin typeface="+mj-lt"/>
                <a:ea typeface="Microsoft Sans Serif" panose="020B0604020202020204" pitchFamily="34" charset="0"/>
              </a:rPr>
              <a:t> hay </a:t>
            </a:r>
            <a:r>
              <a:rPr lang="en-US" sz="2000" err="1">
                <a:solidFill>
                  <a:srgbClr val="262140"/>
                </a:solidFill>
                <a:effectLst/>
                <a:latin typeface="+mj-lt"/>
                <a:ea typeface="Microsoft Sans Serif" panose="020B0604020202020204" pitchFamily="34" charset="0"/>
              </a:rPr>
              <a:t>dịch</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vụ</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phù</a:t>
            </a:r>
            <a:r>
              <a:rPr lang="en-US" sz="2000">
                <a:solidFill>
                  <a:srgbClr val="262140"/>
                </a:solidFill>
                <a:effectLst/>
                <a:latin typeface="+mj-lt"/>
                <a:ea typeface="Microsoft Sans Serif" panose="020B0604020202020204" pitchFamily="34" charset="0"/>
              </a:rPr>
              <a:t> </a:t>
            </a:r>
            <a:r>
              <a:rPr lang="en-US" sz="2000" err="1">
                <a:solidFill>
                  <a:srgbClr val="262140"/>
                </a:solidFill>
                <a:effectLst/>
                <a:latin typeface="+mj-lt"/>
                <a:ea typeface="Microsoft Sans Serif" panose="020B0604020202020204" pitchFamily="34" charset="0"/>
              </a:rPr>
              <a:t>hợp</a:t>
            </a:r>
            <a:endParaRPr lang="en-US" sz="2000">
              <a:solidFill>
                <a:srgbClr val="262140"/>
              </a:solidFill>
              <a:latin typeface="+mj-lt"/>
              <a:ea typeface="Microsoft Sans Serif"/>
              <a:cs typeface="Arial"/>
            </a:endParaRPr>
          </a:p>
        </p:txBody>
      </p:sp>
      <p:sp>
        <p:nvSpPr>
          <p:cNvPr id="14" name="TextBox 13">
            <a:extLst>
              <a:ext uri="{FF2B5EF4-FFF2-40B4-BE49-F238E27FC236}">
                <a16:creationId xmlns:a16="http://schemas.microsoft.com/office/drawing/2014/main" id="{86E7BA6D-DEF6-A7D4-F0E0-BB693CA53914}"/>
              </a:ext>
            </a:extLst>
          </p:cNvPr>
          <p:cNvSpPr txBox="1"/>
          <p:nvPr/>
        </p:nvSpPr>
        <p:spPr>
          <a:xfrm>
            <a:off x="1787474" y="4732687"/>
            <a:ext cx="5751872" cy="658835"/>
          </a:xfrm>
          <a:prstGeom prst="rect">
            <a:avLst/>
          </a:prstGeom>
          <a:noFill/>
        </p:spPr>
        <p:txBody>
          <a:bodyPr wrap="square" lIns="91440" tIns="45720" rIns="91440" bIns="45720" anchor="t">
            <a:spAutoFit/>
          </a:bodyPr>
          <a:lstStyle/>
          <a:p>
            <a:pPr algn="just">
              <a:lnSpc>
                <a:spcPct val="150000"/>
              </a:lnSpc>
            </a:pPr>
            <a:r>
              <a:rPr lang="en-US" sz="2800" b="1" i="1" err="1">
                <a:solidFill>
                  <a:srgbClr val="262140"/>
                </a:solidFill>
                <a:latin typeface="+mj-lt"/>
                <a:ea typeface="Microsoft Sans Serif"/>
                <a:cs typeface="Arial"/>
              </a:rPr>
              <a:t>Hệ</a:t>
            </a:r>
            <a:r>
              <a:rPr lang="en-US" sz="2800" b="1" i="1">
                <a:solidFill>
                  <a:srgbClr val="262140"/>
                </a:solidFill>
                <a:latin typeface="+mj-lt"/>
                <a:ea typeface="Microsoft Sans Serif"/>
                <a:cs typeface="Arial"/>
              </a:rPr>
              <a:t> </a:t>
            </a:r>
            <a:r>
              <a:rPr lang="en-US" sz="2800" b="1" i="1" err="1">
                <a:solidFill>
                  <a:srgbClr val="262140"/>
                </a:solidFill>
                <a:latin typeface="+mj-lt"/>
                <a:ea typeface="Microsoft Sans Serif"/>
                <a:cs typeface="Arial"/>
              </a:rPr>
              <a:t>thống</a:t>
            </a:r>
            <a:r>
              <a:rPr lang="en-US" sz="2800" b="1" i="1">
                <a:solidFill>
                  <a:srgbClr val="262140"/>
                </a:solidFill>
                <a:latin typeface="+mj-lt"/>
                <a:ea typeface="Microsoft Sans Serif"/>
                <a:cs typeface="Arial"/>
              </a:rPr>
              <a:t> </a:t>
            </a:r>
            <a:r>
              <a:rPr lang="en-US" sz="2800" b="1" i="1" err="1">
                <a:solidFill>
                  <a:srgbClr val="262140"/>
                </a:solidFill>
                <a:latin typeface="+mj-lt"/>
                <a:ea typeface="Microsoft Sans Serif"/>
                <a:cs typeface="Arial"/>
              </a:rPr>
              <a:t>gợi</a:t>
            </a:r>
            <a:r>
              <a:rPr lang="en-US" sz="2800" b="1" i="1">
                <a:solidFill>
                  <a:srgbClr val="262140"/>
                </a:solidFill>
                <a:latin typeface="+mj-lt"/>
                <a:ea typeface="Microsoft Sans Serif"/>
                <a:cs typeface="Arial"/>
              </a:rPr>
              <a:t> ý </a:t>
            </a:r>
            <a:r>
              <a:rPr lang="en-US" sz="2800" b="1" i="1" err="1">
                <a:solidFill>
                  <a:srgbClr val="262140"/>
                </a:solidFill>
                <a:latin typeface="+mj-lt"/>
                <a:ea typeface="Microsoft Sans Serif"/>
                <a:cs typeface="Arial"/>
              </a:rPr>
              <a:t>sản</a:t>
            </a:r>
            <a:r>
              <a:rPr lang="en-US" sz="2800" b="1" i="1">
                <a:solidFill>
                  <a:srgbClr val="262140"/>
                </a:solidFill>
                <a:latin typeface="+mj-lt"/>
                <a:ea typeface="Microsoft Sans Serif"/>
                <a:cs typeface="Arial"/>
              </a:rPr>
              <a:t> </a:t>
            </a:r>
            <a:r>
              <a:rPr lang="en-US" sz="2800" b="1" i="1" err="1">
                <a:solidFill>
                  <a:srgbClr val="262140"/>
                </a:solidFill>
                <a:latin typeface="+mj-lt"/>
                <a:ea typeface="Microsoft Sans Serif"/>
                <a:cs typeface="Arial"/>
              </a:rPr>
              <a:t>phẩm</a:t>
            </a:r>
            <a:endParaRPr lang="en-US" sz="2800" b="1" i="1">
              <a:solidFill>
                <a:srgbClr val="262140"/>
              </a:solidFill>
              <a:latin typeface="+mj-lt"/>
              <a:ea typeface="Microsoft Sans Serif"/>
              <a:cs typeface="Arial"/>
            </a:endParaRPr>
          </a:p>
        </p:txBody>
      </p:sp>
    </p:spTree>
    <p:extLst>
      <p:ext uri="{BB962C8B-B14F-4D97-AF65-F5344CB8AC3E}">
        <p14:creationId xmlns:p14="http://schemas.microsoft.com/office/powerpoint/2010/main" val="2982756099"/>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20274700-39b7-41b1-be3e-5561b0ea6bd7" xsi:nil="true"/>
    <_activity xmlns="20274700-39b7-41b1-be3e-5561b0ea6bd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50B8783F7CCE42992953BEDF8CD171" ma:contentTypeVersion="8" ma:contentTypeDescription="Create a new document." ma:contentTypeScope="" ma:versionID="3033a405c52301f08b6d73c6bcd39e81">
  <xsd:schema xmlns:xsd="http://www.w3.org/2001/XMLSchema" xmlns:xs="http://www.w3.org/2001/XMLSchema" xmlns:p="http://schemas.microsoft.com/office/2006/metadata/properties" xmlns:ns3="20274700-39b7-41b1-be3e-5561b0ea6bd7" xmlns:ns4="c67f3c91-0bdf-47f7-879d-8919b1e4d785" targetNamespace="http://schemas.microsoft.com/office/2006/metadata/properties" ma:root="true" ma:fieldsID="8ebfe322074488633980df2dee43e472" ns3:_="" ns4:_="">
    <xsd:import namespace="20274700-39b7-41b1-be3e-5561b0ea6bd7"/>
    <xsd:import namespace="c67f3c91-0bdf-47f7-879d-8919b1e4d78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274700-39b7-41b1-be3e-5561b0ea6b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7f3c91-0bdf-47f7-879d-8919b1e4d7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D5BAB77-79E1-4739-AA51-10C9079186D6}">
  <ds:schemaRefs>
    <ds:schemaRef ds:uri="20274700-39b7-41b1-be3e-5561b0ea6bd7"/>
    <ds:schemaRef ds:uri="c67f3c91-0bdf-47f7-879d-8919b1e4d78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5018674-B100-41C1-A8E6-91D41BBB97F8}">
  <ds:schemaRefs>
    <ds:schemaRef ds:uri="20274700-39b7-41b1-be3e-5561b0ea6bd7"/>
    <ds:schemaRef ds:uri="c67f3c91-0bdf-47f7-879d-8919b1e4d7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{7FFE3D35-CFEF-4481-A903-F5564992D7AA}tf45331398_win32</Template>
  <TotalTime>179</TotalTime>
  <Words>4690</Words>
  <Application>Microsoft Office PowerPoint</Application>
  <PresentationFormat>Widescreen</PresentationFormat>
  <Paragraphs>463</Paragraphs>
  <Slides>44</Slides>
  <Notes>44</Notes>
  <HiddenSlides>9</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44</vt:i4>
      </vt:variant>
    </vt:vector>
  </HeadingPairs>
  <TitlesOfParts>
    <vt:vector size="61" baseType="lpstr">
      <vt:lpstr>Arial</vt:lpstr>
      <vt:lpstr>Arial,Sans-Serif</vt:lpstr>
      <vt:lpstr>Barlow Semi Condensed</vt:lpstr>
      <vt:lpstr>Barlow Semi Condensed</vt:lpstr>
      <vt:lpstr>Barlow Semi Condensed Medium</vt:lpstr>
      <vt:lpstr>Calibri</vt:lpstr>
      <vt:lpstr>Calibri Light</vt:lpstr>
      <vt:lpstr>Fira Sans Extra Condensed</vt:lpstr>
      <vt:lpstr>Fjalla One</vt:lpstr>
      <vt:lpstr>iCiel Cadena</vt:lpstr>
      <vt:lpstr>Roboto Condensed Light</vt:lpstr>
      <vt:lpstr>Symbol</vt:lpstr>
      <vt:lpstr>Times New Roman</vt:lpstr>
      <vt:lpstr>Wingdings</vt:lpstr>
      <vt:lpstr>Wingdings,Sans-Serif</vt:lpstr>
      <vt:lpstr>Technology Consulting by Slidesgo</vt:lpstr>
      <vt:lpstr>Technology Consulting by Slidesgo</vt:lpstr>
      <vt:lpstr>PowerPoint Presentation</vt:lpstr>
      <vt:lpstr>NỘI DUNG</vt:lpstr>
      <vt:lpstr>Giới thiệu </vt:lpstr>
      <vt:lpstr>Giới thiệu</vt:lpstr>
      <vt:lpstr>Giới thiệu</vt:lpstr>
      <vt:lpstr>Giới thiệu</vt:lpstr>
      <vt:lpstr>Giới thiệu</vt:lpstr>
      <vt:lpstr>Nền tảng lý thuyết</vt:lpstr>
      <vt:lpstr>Nền tảng lý thuyết</vt:lpstr>
      <vt:lpstr>Nền tảng lý thuyết</vt:lpstr>
      <vt:lpstr>01</vt:lpstr>
      <vt:lpstr>Đề xuất giải pháp</vt:lpstr>
      <vt:lpstr>Đề xuất giải pháp</vt:lpstr>
      <vt:lpstr>Đề xuất giải pháp</vt:lpstr>
      <vt:lpstr>Đề xuất giải pháp</vt:lpstr>
      <vt:lpstr>Đề xuất giải pháp</vt:lpstr>
      <vt:lpstr>Đề xuất giải pháp </vt:lpstr>
      <vt:lpstr>Đề xuất giải pháp </vt:lpstr>
      <vt:lpstr>Đề xuất giải pháp </vt:lpstr>
      <vt:lpstr>Đề xuất giải pháp </vt:lpstr>
      <vt:lpstr>Thực nghiệm minh họa</vt:lpstr>
      <vt:lpstr> </vt:lpstr>
      <vt:lpstr> </vt:lpstr>
      <vt:lpstr> </vt:lpstr>
      <vt:lpstr>PowerPoint Presentation</vt:lpstr>
      <vt:lpstr>Kết luận và  hướng phát triển</vt:lpstr>
      <vt:lpstr>Kết quả đạt được</vt:lpstr>
      <vt:lpstr>Hướng phát triển</vt:lpstr>
      <vt:lpstr>Hướng phát triển</vt:lpstr>
      <vt:lpstr>Cảm ơn quý thầy cô và các bạn đã theo dõi</vt:lpstr>
      <vt:lpstr>Phụ lục</vt:lpstr>
      <vt:lpstr>Đoạn mã nhúng vào trang TMĐT</vt:lpstr>
      <vt:lpstr>Tài liệu tham khảo</vt:lpstr>
      <vt:lpstr>Tài liệu tham khảo</vt:lpstr>
      <vt:lpstr>Tài liệu tham khảo</vt:lpstr>
      <vt:lpstr>Đề xuất giải pháp </vt:lpstr>
      <vt:lpstr>Đề xuất giải pháp </vt:lpstr>
      <vt:lpstr>Đề xuất giải pháp</vt:lpstr>
      <vt:lpstr>Đề xuất giải pháp </vt:lpstr>
      <vt:lpstr>Đề xuất giải pháp</vt:lpstr>
      <vt:lpstr>Đề xuất giải pháp</vt:lpstr>
      <vt:lpstr>Đề xuất giải pháp</vt:lpstr>
      <vt:lpstr>Nền tảng lý thuyết</vt:lpstr>
      <vt:lpstr>Nền tảng lý thuyết và công nghệ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Lê Thị Phương Linh</dc:creator>
  <cp:lastModifiedBy>Bùi Đăng Khoa</cp:lastModifiedBy>
  <cp:revision>126</cp:revision>
  <dcterms:created xsi:type="dcterms:W3CDTF">2023-03-06T10:32:35Z</dcterms:created>
  <dcterms:modified xsi:type="dcterms:W3CDTF">2023-04-05T09:45:10Z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0x0101007750B8783F7CCE42992953BEDF8CD171</vt:lpwstr>
  </property>
</Properties>
</file>